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5.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03.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19"/>
  </p:notesMasterIdLst>
  <p:sldIdLst>
    <p:sldId id="261" r:id="rId2"/>
    <p:sldId id="262" r:id="rId3"/>
    <p:sldId id="1049" r:id="rId4"/>
    <p:sldId id="1042" r:id="rId5"/>
    <p:sldId id="2147377445" r:id="rId6"/>
    <p:sldId id="2147377446" r:id="rId7"/>
    <p:sldId id="1051" r:id="rId8"/>
    <p:sldId id="2147377452" r:id="rId9"/>
    <p:sldId id="2147377453" r:id="rId10"/>
    <p:sldId id="2147377454" r:id="rId11"/>
    <p:sldId id="2147377447" r:id="rId12"/>
    <p:sldId id="2147377444" r:id="rId13"/>
    <p:sldId id="2147377448" r:id="rId14"/>
    <p:sldId id="277" r:id="rId15"/>
    <p:sldId id="2147377441" r:id="rId16"/>
    <p:sldId id="2147377456"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66FF33"/>
    <a:srgbClr val="DD3D11"/>
    <a:srgbClr val="AB7942"/>
    <a:srgbClr val="942092"/>
    <a:srgbClr val="FF93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47"/>
    <p:restoredTop sz="89672" autoAdjust="0"/>
  </p:normalViewPr>
  <p:slideViewPr>
    <p:cSldViewPr snapToGrid="0">
      <p:cViewPr varScale="1">
        <p:scale>
          <a:sx n="99" d="100"/>
          <a:sy n="99" d="100"/>
        </p:scale>
        <p:origin x="69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uel Kobina Annim" userId="a5abe8e1-32f6-46a7-8ce3-ebf8e84995b9" providerId="ADAL" clId="{FEA8FCC3-F33A-47F7-85B0-3EF5A7065CC3}"/>
    <pc:docChg chg="undo custSel modSld">
      <pc:chgData name="Samuel Kobina Annim" userId="a5abe8e1-32f6-46a7-8ce3-ebf8e84995b9" providerId="ADAL" clId="{FEA8FCC3-F33A-47F7-85B0-3EF5A7065CC3}" dt="2026-01-15T07:45:47.985" v="68" actId="1036"/>
      <pc:docMkLst>
        <pc:docMk/>
      </pc:docMkLst>
      <pc:sldChg chg="modSp mod">
        <pc:chgData name="Samuel Kobina Annim" userId="a5abe8e1-32f6-46a7-8ce3-ebf8e84995b9" providerId="ADAL" clId="{FEA8FCC3-F33A-47F7-85B0-3EF5A7065CC3}" dt="2026-01-15T07:45:47.985" v="68" actId="1036"/>
        <pc:sldMkLst>
          <pc:docMk/>
          <pc:sldMk cId="1375476069" sldId="2147377444"/>
        </pc:sldMkLst>
        <pc:spChg chg="mod">
          <ac:chgData name="Samuel Kobina Annim" userId="a5abe8e1-32f6-46a7-8ce3-ebf8e84995b9" providerId="ADAL" clId="{FEA8FCC3-F33A-47F7-85B0-3EF5A7065CC3}" dt="2026-01-15T07:45:29.306" v="63" actId="20577"/>
          <ac:spMkLst>
            <pc:docMk/>
            <pc:sldMk cId="1375476069" sldId="2147377444"/>
            <ac:spMk id="30" creationId="{200ABB80-57B3-7581-BABF-96354FEEB1BB}"/>
          </ac:spMkLst>
        </pc:spChg>
        <pc:picChg chg="mod">
          <ac:chgData name="Samuel Kobina Annim" userId="a5abe8e1-32f6-46a7-8ce3-ebf8e84995b9" providerId="ADAL" clId="{FEA8FCC3-F33A-47F7-85B0-3EF5A7065CC3}" dt="2026-01-15T07:45:47.985" v="68" actId="1036"/>
          <ac:picMkLst>
            <pc:docMk/>
            <pc:sldMk cId="1375476069" sldId="2147377444"/>
            <ac:picMk id="36" creationId="{1356B458-10AF-BA09-9478-D29B298C6EF5}"/>
          </ac:picMkLst>
        </pc:picChg>
      </pc:sldChg>
      <pc:sldChg chg="modSp mod">
        <pc:chgData name="Samuel Kobina Annim" userId="a5abe8e1-32f6-46a7-8ce3-ebf8e84995b9" providerId="ADAL" clId="{FEA8FCC3-F33A-47F7-85B0-3EF5A7065CC3}" dt="2026-01-15T07:44:37.425" v="20" actId="20577"/>
        <pc:sldMkLst>
          <pc:docMk/>
          <pc:sldMk cId="3045589964" sldId="2147377447"/>
        </pc:sldMkLst>
        <pc:spChg chg="mod">
          <ac:chgData name="Samuel Kobina Annim" userId="a5abe8e1-32f6-46a7-8ce3-ebf8e84995b9" providerId="ADAL" clId="{FEA8FCC3-F33A-47F7-85B0-3EF5A7065CC3}" dt="2026-01-15T07:44:37.425" v="20" actId="20577"/>
          <ac:spMkLst>
            <pc:docMk/>
            <pc:sldMk cId="3045589964" sldId="2147377447"/>
            <ac:spMk id="30" creationId="{20B509C7-E094-60F8-2FB2-6C6BDE8B006D}"/>
          </ac:spMkLst>
        </pc:spChg>
        <pc:picChg chg="mod">
          <ac:chgData name="Samuel Kobina Annim" userId="a5abe8e1-32f6-46a7-8ce3-ebf8e84995b9" providerId="ADAL" clId="{FEA8FCC3-F33A-47F7-85B0-3EF5A7065CC3}" dt="2026-01-15T07:43:24.457" v="0" actId="1076"/>
          <ac:picMkLst>
            <pc:docMk/>
            <pc:sldMk cId="3045589964" sldId="2147377447"/>
            <ac:picMk id="9" creationId="{D2231D32-F44B-FEE3-0B98-C54B2355D78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42B39F-1D5D-4DE0-8B56-7C297E8A7D93}" type="doc">
      <dgm:prSet loTypeId="urn:microsoft.com/office/officeart/2005/8/layout/lProcess2" loCatId="list" qsTypeId="urn:microsoft.com/office/officeart/2005/8/quickstyle/simple1" qsCatId="simple" csTypeId="urn:microsoft.com/office/officeart/2005/8/colors/accent5_2" csCatId="accent5" phldr="1"/>
      <dgm:spPr/>
      <dgm:t>
        <a:bodyPr/>
        <a:lstStyle/>
        <a:p>
          <a:endParaRPr lang="en-US"/>
        </a:p>
      </dgm:t>
    </dgm:pt>
    <dgm:pt modelId="{9FE59E78-B34E-4850-8F65-8B58A0915712}">
      <dgm:prSet phldrT="[Text]"/>
      <dgm:spPr/>
      <dgm:t>
        <a:bodyPr/>
        <a:lstStyle/>
        <a:p>
          <a:r>
            <a:rPr lang="en-US" b="1"/>
            <a:t>Innovation and modernization for better and more inclusive data and statistics</a:t>
          </a:r>
        </a:p>
      </dgm:t>
    </dgm:pt>
    <dgm:pt modelId="{6C466DE4-F9F8-4ACC-BD3B-B40D478730F4}" type="parTrans" cxnId="{40A389DC-9A43-4C2C-A94A-DA7757F61838}">
      <dgm:prSet/>
      <dgm:spPr/>
      <dgm:t>
        <a:bodyPr/>
        <a:lstStyle/>
        <a:p>
          <a:endParaRPr lang="en-US"/>
        </a:p>
      </dgm:t>
    </dgm:pt>
    <dgm:pt modelId="{9A2DF767-A74E-489E-81C8-38E1B01D1A89}" type="sibTrans" cxnId="{40A389DC-9A43-4C2C-A94A-DA7757F61838}">
      <dgm:prSet/>
      <dgm:spPr/>
      <dgm:t>
        <a:bodyPr/>
        <a:lstStyle/>
        <a:p>
          <a:endParaRPr lang="en-US"/>
        </a:p>
      </dgm:t>
    </dgm:pt>
    <dgm:pt modelId="{8ECE8B67-D663-4101-B631-B41A229C8D0D}">
      <dgm:prSet phldrT="[Text]"/>
      <dgm:spPr/>
      <dgm:t>
        <a:bodyPr/>
        <a:lstStyle/>
        <a:p>
          <a:r>
            <a:rPr lang="en-US"/>
            <a:t>Innovation</a:t>
          </a:r>
        </a:p>
      </dgm:t>
    </dgm:pt>
    <dgm:pt modelId="{4461E1DE-75F3-4DC7-A03C-F4EB6CD1DBB2}" type="parTrans" cxnId="{DAF8314C-927B-4854-B9C2-78BC09A019B8}">
      <dgm:prSet/>
      <dgm:spPr/>
      <dgm:t>
        <a:bodyPr/>
        <a:lstStyle/>
        <a:p>
          <a:endParaRPr lang="en-US"/>
        </a:p>
      </dgm:t>
    </dgm:pt>
    <dgm:pt modelId="{733E2CAE-AF06-4549-A268-A6DD098F0525}" type="sibTrans" cxnId="{DAF8314C-927B-4854-B9C2-78BC09A019B8}">
      <dgm:prSet/>
      <dgm:spPr/>
      <dgm:t>
        <a:bodyPr/>
        <a:lstStyle/>
        <a:p>
          <a:endParaRPr lang="en-US"/>
        </a:p>
      </dgm:t>
    </dgm:pt>
    <dgm:pt modelId="{0EC2137F-A459-444D-8D3A-C7F244E05B01}">
      <dgm:prSet phldrT="[Text]"/>
      <dgm:spPr/>
      <dgm:t>
        <a:bodyPr/>
        <a:lstStyle/>
        <a:p>
          <a:r>
            <a:rPr lang="en-US"/>
            <a:t>Inclusion</a:t>
          </a:r>
        </a:p>
      </dgm:t>
    </dgm:pt>
    <dgm:pt modelId="{DC5F2CAE-3D9D-41F3-8894-D7AD71FE91AD}" type="parTrans" cxnId="{7DB2609F-3C6A-4042-9826-5C49537F1A68}">
      <dgm:prSet/>
      <dgm:spPr/>
      <dgm:t>
        <a:bodyPr/>
        <a:lstStyle/>
        <a:p>
          <a:endParaRPr lang="en-US"/>
        </a:p>
      </dgm:t>
    </dgm:pt>
    <dgm:pt modelId="{8989CD1E-BDF2-4012-B8C0-36158E243470}" type="sibTrans" cxnId="{7DB2609F-3C6A-4042-9826-5C49537F1A68}">
      <dgm:prSet/>
      <dgm:spPr/>
      <dgm:t>
        <a:bodyPr/>
        <a:lstStyle/>
        <a:p>
          <a:endParaRPr lang="en-US"/>
        </a:p>
      </dgm:t>
    </dgm:pt>
    <dgm:pt modelId="{B78227C2-BE10-4C8F-97AB-E99415A30E44}">
      <dgm:prSet phldrT="[Text]"/>
      <dgm:spPr>
        <a:ln>
          <a:solidFill>
            <a:srgbClr val="FF0000"/>
          </a:solidFill>
        </a:ln>
      </dgm:spPr>
      <dgm:t>
        <a:bodyPr/>
        <a:lstStyle/>
        <a:p>
          <a:r>
            <a:rPr lang="en-US" b="1" dirty="0">
              <a:solidFill>
                <a:srgbClr val="FF3399"/>
              </a:solidFill>
            </a:rPr>
            <a:t>Use and value of data and statistics for better decision making</a:t>
          </a:r>
        </a:p>
      </dgm:t>
    </dgm:pt>
    <dgm:pt modelId="{5B3082D5-2617-41BE-9EC4-6AE68DE7C6E2}" type="parTrans" cxnId="{390AF918-1423-40B2-A9F8-FE2DA19F7B15}">
      <dgm:prSet/>
      <dgm:spPr/>
      <dgm:t>
        <a:bodyPr/>
        <a:lstStyle/>
        <a:p>
          <a:endParaRPr lang="en-US"/>
        </a:p>
      </dgm:t>
    </dgm:pt>
    <dgm:pt modelId="{44E0B3D7-D512-41EF-A337-D0A8151B44D9}" type="sibTrans" cxnId="{390AF918-1423-40B2-A9F8-FE2DA19F7B15}">
      <dgm:prSet/>
      <dgm:spPr/>
      <dgm:t>
        <a:bodyPr/>
        <a:lstStyle/>
        <a:p>
          <a:endParaRPr lang="en-US"/>
        </a:p>
      </dgm:t>
    </dgm:pt>
    <dgm:pt modelId="{C16D69A6-8E66-4A9D-8E9E-BA818817DAC5}">
      <dgm:prSet phldrT="[Text]"/>
      <dgm:spPr/>
      <dgm:t>
        <a:bodyPr/>
        <a:lstStyle/>
        <a:p>
          <a:r>
            <a:rPr lang="en-US" dirty="0"/>
            <a:t>Findable, Accessible, Interoperable, Reusable (FAIR) data</a:t>
          </a:r>
        </a:p>
      </dgm:t>
    </dgm:pt>
    <dgm:pt modelId="{25D0A0EF-6A08-4741-9FED-ECCE4844ECC4}" type="parTrans" cxnId="{462CED5E-4C61-4458-AB5B-0CF27E483C01}">
      <dgm:prSet/>
      <dgm:spPr/>
      <dgm:t>
        <a:bodyPr/>
        <a:lstStyle/>
        <a:p>
          <a:endParaRPr lang="en-US"/>
        </a:p>
      </dgm:t>
    </dgm:pt>
    <dgm:pt modelId="{BABF6568-B678-43E4-8BE1-0EDEFA55E608}" type="sibTrans" cxnId="{462CED5E-4C61-4458-AB5B-0CF27E483C01}">
      <dgm:prSet/>
      <dgm:spPr/>
      <dgm:t>
        <a:bodyPr/>
        <a:lstStyle/>
        <a:p>
          <a:endParaRPr lang="en-US"/>
        </a:p>
      </dgm:t>
    </dgm:pt>
    <dgm:pt modelId="{C32A618B-99F5-48C3-8DF7-2FA3C297DD3B}">
      <dgm:prSet phldrT="[Text]"/>
      <dgm:spPr>
        <a:ln w="57150">
          <a:solidFill>
            <a:srgbClr val="FF3399"/>
          </a:solidFill>
        </a:ln>
      </dgm:spPr>
      <dgm:t>
        <a:bodyPr/>
        <a:lstStyle/>
        <a:p>
          <a:r>
            <a:rPr lang="en-US" dirty="0"/>
            <a:t>Communication strategies</a:t>
          </a:r>
        </a:p>
      </dgm:t>
    </dgm:pt>
    <dgm:pt modelId="{FB56EAB6-2213-4A15-A77A-591583D5BC14}" type="parTrans" cxnId="{960E737A-29E5-460B-A13E-5C07684D3AB7}">
      <dgm:prSet/>
      <dgm:spPr/>
      <dgm:t>
        <a:bodyPr/>
        <a:lstStyle/>
        <a:p>
          <a:endParaRPr lang="en-US"/>
        </a:p>
      </dgm:t>
    </dgm:pt>
    <dgm:pt modelId="{5CC377BC-C3D9-4AB1-B060-E920B0215593}" type="sibTrans" cxnId="{960E737A-29E5-460B-A13E-5C07684D3AB7}">
      <dgm:prSet/>
      <dgm:spPr/>
      <dgm:t>
        <a:bodyPr/>
        <a:lstStyle/>
        <a:p>
          <a:endParaRPr lang="en-US"/>
        </a:p>
      </dgm:t>
    </dgm:pt>
    <dgm:pt modelId="{75CCB304-F253-4720-958F-1AAF132178CC}">
      <dgm:prSet phldrT="[Text]"/>
      <dgm:spPr/>
      <dgm:t>
        <a:bodyPr/>
        <a:lstStyle/>
        <a:p>
          <a:r>
            <a:rPr lang="en-US" b="1" dirty="0"/>
            <a:t>Institutional leadership in the building of trust, protection and ethics of data and statistics</a:t>
          </a:r>
        </a:p>
      </dgm:t>
    </dgm:pt>
    <dgm:pt modelId="{04B64266-B78F-4071-9389-43699B40C461}" type="parTrans" cxnId="{102DA855-0657-49B0-A74D-88B37C70DE39}">
      <dgm:prSet/>
      <dgm:spPr/>
      <dgm:t>
        <a:bodyPr/>
        <a:lstStyle/>
        <a:p>
          <a:endParaRPr lang="en-US"/>
        </a:p>
      </dgm:t>
    </dgm:pt>
    <dgm:pt modelId="{16ED254B-7C2A-4AEB-BC39-92D61BCA3E1B}" type="sibTrans" cxnId="{102DA855-0657-49B0-A74D-88B37C70DE39}">
      <dgm:prSet/>
      <dgm:spPr/>
      <dgm:t>
        <a:bodyPr/>
        <a:lstStyle/>
        <a:p>
          <a:endParaRPr lang="en-US"/>
        </a:p>
      </dgm:t>
    </dgm:pt>
    <dgm:pt modelId="{4E0A09D9-3992-44E5-BA84-A035573505F2}">
      <dgm:prSet phldrT="[Text]"/>
      <dgm:spPr/>
      <dgm:t>
        <a:bodyPr/>
        <a:lstStyle/>
        <a:p>
          <a:r>
            <a:rPr lang="en-US"/>
            <a:t>Ethical data</a:t>
          </a:r>
        </a:p>
      </dgm:t>
    </dgm:pt>
    <dgm:pt modelId="{B343E9D8-1B7D-4265-BE36-530231BA8CE6}" type="parTrans" cxnId="{C9E7864D-A8C8-419B-9091-DB2D19BE6FC6}">
      <dgm:prSet/>
      <dgm:spPr/>
      <dgm:t>
        <a:bodyPr/>
        <a:lstStyle/>
        <a:p>
          <a:endParaRPr lang="en-US"/>
        </a:p>
      </dgm:t>
    </dgm:pt>
    <dgm:pt modelId="{0D7F9AD3-F413-4B9A-91B6-A43CE24AC552}" type="sibTrans" cxnId="{C9E7864D-A8C8-419B-9091-DB2D19BE6FC6}">
      <dgm:prSet/>
      <dgm:spPr/>
      <dgm:t>
        <a:bodyPr/>
        <a:lstStyle/>
        <a:p>
          <a:endParaRPr lang="en-US"/>
        </a:p>
      </dgm:t>
    </dgm:pt>
    <dgm:pt modelId="{5B1DCA57-4E92-430F-A52C-669AAF370FAD}">
      <dgm:prSet phldrT="[Text]"/>
      <dgm:spPr/>
      <dgm:t>
        <a:bodyPr/>
        <a:lstStyle/>
        <a:p>
          <a:r>
            <a:rPr lang="en-US"/>
            <a:t>Confidentiality and protection</a:t>
          </a:r>
        </a:p>
      </dgm:t>
    </dgm:pt>
    <dgm:pt modelId="{5B411AA1-1263-4A15-89C7-63AA917E34F1}" type="parTrans" cxnId="{03ED7EF3-43AB-4990-B2EE-2114B09935E1}">
      <dgm:prSet/>
      <dgm:spPr/>
      <dgm:t>
        <a:bodyPr/>
        <a:lstStyle/>
        <a:p>
          <a:endParaRPr lang="en-US"/>
        </a:p>
      </dgm:t>
    </dgm:pt>
    <dgm:pt modelId="{FBAF2BE8-57B9-4D47-B28B-7D6CB422F851}" type="sibTrans" cxnId="{03ED7EF3-43AB-4990-B2EE-2114B09935E1}">
      <dgm:prSet/>
      <dgm:spPr/>
      <dgm:t>
        <a:bodyPr/>
        <a:lstStyle/>
        <a:p>
          <a:endParaRPr lang="en-US"/>
        </a:p>
      </dgm:t>
    </dgm:pt>
    <dgm:pt modelId="{E4E6E23D-4E6C-4FA5-B23F-FE6D22493D15}">
      <dgm:prSet/>
      <dgm:spPr>
        <a:ln w="57150">
          <a:solidFill>
            <a:srgbClr val="FF3399"/>
          </a:solidFill>
        </a:ln>
      </dgm:spPr>
      <dgm:t>
        <a:bodyPr/>
        <a:lstStyle/>
        <a:p>
          <a:r>
            <a:rPr lang="en-US"/>
            <a:t>Use and re-use</a:t>
          </a:r>
        </a:p>
      </dgm:t>
    </dgm:pt>
    <dgm:pt modelId="{C18E2D40-E49B-4174-AC0B-C61A4BD16210}" type="parTrans" cxnId="{97B2A006-6F3F-4736-9514-0DD90D7F6691}">
      <dgm:prSet/>
      <dgm:spPr/>
      <dgm:t>
        <a:bodyPr/>
        <a:lstStyle/>
        <a:p>
          <a:endParaRPr lang="en-US"/>
        </a:p>
      </dgm:t>
    </dgm:pt>
    <dgm:pt modelId="{93E6B64B-9A35-4CDF-B836-4731CD060134}" type="sibTrans" cxnId="{97B2A006-6F3F-4736-9514-0DD90D7F6691}">
      <dgm:prSet/>
      <dgm:spPr/>
      <dgm:t>
        <a:bodyPr/>
        <a:lstStyle/>
        <a:p>
          <a:endParaRPr lang="en-US"/>
        </a:p>
      </dgm:t>
    </dgm:pt>
    <dgm:pt modelId="{4AD29F30-50BB-4B78-B698-C42D62ED64B5}">
      <dgm:prSet/>
      <dgm:spPr/>
      <dgm:t>
        <a:bodyPr/>
        <a:lstStyle/>
        <a:p>
          <a:r>
            <a:rPr lang="en-US" dirty="0"/>
            <a:t>Data and statistical literacy</a:t>
          </a:r>
        </a:p>
      </dgm:t>
    </dgm:pt>
    <dgm:pt modelId="{79B66FC3-7564-4587-8960-993E0B41F208}" type="parTrans" cxnId="{E881FD6B-7521-4E3F-8ED7-E587FBFA4582}">
      <dgm:prSet/>
      <dgm:spPr/>
      <dgm:t>
        <a:bodyPr/>
        <a:lstStyle/>
        <a:p>
          <a:endParaRPr lang="en-US"/>
        </a:p>
      </dgm:t>
    </dgm:pt>
    <dgm:pt modelId="{C6C47E16-C863-45A0-950A-F473713B5AC2}" type="sibTrans" cxnId="{E881FD6B-7521-4E3F-8ED7-E587FBFA4582}">
      <dgm:prSet/>
      <dgm:spPr/>
      <dgm:t>
        <a:bodyPr/>
        <a:lstStyle/>
        <a:p>
          <a:endParaRPr lang="en-US"/>
        </a:p>
      </dgm:t>
    </dgm:pt>
    <dgm:pt modelId="{3428BD43-69F0-4D7D-905A-26608F5D50D7}">
      <dgm:prSet/>
      <dgm:spPr/>
      <dgm:t>
        <a:bodyPr/>
        <a:lstStyle/>
        <a:p>
          <a:r>
            <a:rPr lang="en-US"/>
            <a:t>Trust</a:t>
          </a:r>
        </a:p>
      </dgm:t>
    </dgm:pt>
    <dgm:pt modelId="{493745FE-87DB-40C2-80E7-F55AAA47A323}" type="parTrans" cxnId="{9462733B-D772-49DB-B93D-54A5112BB661}">
      <dgm:prSet/>
      <dgm:spPr/>
      <dgm:t>
        <a:bodyPr/>
        <a:lstStyle/>
        <a:p>
          <a:endParaRPr lang="en-US"/>
        </a:p>
      </dgm:t>
    </dgm:pt>
    <dgm:pt modelId="{2F311119-EB27-4380-892E-E19DCD8A5694}" type="sibTrans" cxnId="{9462733B-D772-49DB-B93D-54A5112BB661}">
      <dgm:prSet/>
      <dgm:spPr/>
      <dgm:t>
        <a:bodyPr/>
        <a:lstStyle/>
        <a:p>
          <a:endParaRPr lang="en-US"/>
        </a:p>
      </dgm:t>
    </dgm:pt>
    <dgm:pt modelId="{A928EE54-B05C-4D95-B1CE-51C92E677D41}">
      <dgm:prSet/>
      <dgm:spPr/>
      <dgm:t>
        <a:bodyPr/>
        <a:lstStyle/>
        <a:p>
          <a:r>
            <a:rPr lang="en-US" b="1"/>
            <a:t>Partnership to mobilize resources and coordinate efforts to develop data and statistical capacity</a:t>
          </a:r>
        </a:p>
      </dgm:t>
    </dgm:pt>
    <dgm:pt modelId="{AB7742B2-8EB9-4BC9-B307-FE888BF73079}" type="parTrans" cxnId="{F5B2502D-2B73-4534-A772-6E9E1647D226}">
      <dgm:prSet/>
      <dgm:spPr/>
      <dgm:t>
        <a:bodyPr/>
        <a:lstStyle/>
        <a:p>
          <a:endParaRPr lang="en-US"/>
        </a:p>
      </dgm:t>
    </dgm:pt>
    <dgm:pt modelId="{7BC08567-1F5F-4995-B965-C91EFDEB605D}" type="sibTrans" cxnId="{F5B2502D-2B73-4534-A772-6E9E1647D226}">
      <dgm:prSet/>
      <dgm:spPr/>
      <dgm:t>
        <a:bodyPr/>
        <a:lstStyle/>
        <a:p>
          <a:endParaRPr lang="en-US"/>
        </a:p>
      </dgm:t>
    </dgm:pt>
    <dgm:pt modelId="{53C371B5-B9DB-4613-BFEA-49DD04073C78}">
      <dgm:prSet/>
      <dgm:spPr/>
      <dgm:t>
        <a:bodyPr/>
        <a:lstStyle/>
        <a:p>
          <a:r>
            <a:rPr lang="en-US"/>
            <a:t>Coordination</a:t>
          </a:r>
        </a:p>
      </dgm:t>
    </dgm:pt>
    <dgm:pt modelId="{6FAA4BD3-4AF9-4DE4-B4C9-758F6F706378}" type="parTrans" cxnId="{A25056D1-4AE1-4203-B45C-435493D6ECD5}">
      <dgm:prSet/>
      <dgm:spPr/>
      <dgm:t>
        <a:bodyPr/>
        <a:lstStyle/>
        <a:p>
          <a:endParaRPr lang="en-US"/>
        </a:p>
      </dgm:t>
    </dgm:pt>
    <dgm:pt modelId="{6FB064B9-E42C-4839-B5F6-11E6992A9406}" type="sibTrans" cxnId="{A25056D1-4AE1-4203-B45C-435493D6ECD5}">
      <dgm:prSet/>
      <dgm:spPr/>
      <dgm:t>
        <a:bodyPr/>
        <a:lstStyle/>
        <a:p>
          <a:endParaRPr lang="en-US"/>
        </a:p>
      </dgm:t>
    </dgm:pt>
    <dgm:pt modelId="{88D36725-1DD4-4477-8C0A-C2C96A0FBDB3}">
      <dgm:prSet/>
      <dgm:spPr/>
      <dgm:t>
        <a:bodyPr/>
        <a:lstStyle/>
        <a:p>
          <a:r>
            <a:rPr lang="en-US"/>
            <a:t>Resilience</a:t>
          </a:r>
        </a:p>
      </dgm:t>
    </dgm:pt>
    <dgm:pt modelId="{CBCCFA82-AF97-4A72-B7C7-E7A7E40D78AA}" type="parTrans" cxnId="{9F8F5017-E410-421D-B743-51755A639EB0}">
      <dgm:prSet/>
      <dgm:spPr/>
      <dgm:t>
        <a:bodyPr/>
        <a:lstStyle/>
        <a:p>
          <a:endParaRPr lang="en-US"/>
        </a:p>
      </dgm:t>
    </dgm:pt>
    <dgm:pt modelId="{D1B31FFE-51A6-4085-AEDB-AAE64C444E8C}" type="sibTrans" cxnId="{9F8F5017-E410-421D-B743-51755A639EB0}">
      <dgm:prSet/>
      <dgm:spPr/>
      <dgm:t>
        <a:bodyPr/>
        <a:lstStyle/>
        <a:p>
          <a:endParaRPr lang="en-US"/>
        </a:p>
      </dgm:t>
    </dgm:pt>
    <dgm:pt modelId="{3CB9A128-1EF2-4A99-A7B8-622871F75171}">
      <dgm:prSet/>
      <dgm:spPr/>
      <dgm:t>
        <a:bodyPr/>
        <a:lstStyle/>
        <a:p>
          <a:r>
            <a:rPr lang="en-US"/>
            <a:t>Sustainable investment</a:t>
          </a:r>
        </a:p>
      </dgm:t>
    </dgm:pt>
    <dgm:pt modelId="{3A0ECED5-0182-42D9-9FA8-F1A4D4527522}" type="parTrans" cxnId="{4A6B2163-0CC5-4FB7-945E-01FC6E23C019}">
      <dgm:prSet/>
      <dgm:spPr/>
      <dgm:t>
        <a:bodyPr/>
        <a:lstStyle/>
        <a:p>
          <a:endParaRPr lang="en-US"/>
        </a:p>
      </dgm:t>
    </dgm:pt>
    <dgm:pt modelId="{01B3059F-9BBF-4A04-8F28-706EFDD82E16}" type="sibTrans" cxnId="{4A6B2163-0CC5-4FB7-945E-01FC6E23C019}">
      <dgm:prSet/>
      <dgm:spPr/>
      <dgm:t>
        <a:bodyPr/>
        <a:lstStyle/>
        <a:p>
          <a:endParaRPr lang="en-US"/>
        </a:p>
      </dgm:t>
    </dgm:pt>
    <dgm:pt modelId="{530CF155-BB74-4E49-AF39-F128FE4239F2}" type="pres">
      <dgm:prSet presAssocID="{9542B39F-1D5D-4DE0-8B56-7C297E8A7D93}" presName="theList" presStyleCnt="0">
        <dgm:presLayoutVars>
          <dgm:dir/>
          <dgm:animLvl val="lvl"/>
          <dgm:resizeHandles val="exact"/>
        </dgm:presLayoutVars>
      </dgm:prSet>
      <dgm:spPr/>
    </dgm:pt>
    <dgm:pt modelId="{510C598B-B535-4C91-9B4D-DC878BE13E52}" type="pres">
      <dgm:prSet presAssocID="{9FE59E78-B34E-4850-8F65-8B58A0915712}" presName="compNode" presStyleCnt="0"/>
      <dgm:spPr/>
    </dgm:pt>
    <dgm:pt modelId="{BD0F909D-3FDB-4653-BAF8-7027D303458A}" type="pres">
      <dgm:prSet presAssocID="{9FE59E78-B34E-4850-8F65-8B58A0915712}" presName="aNode" presStyleLbl="bgShp" presStyleIdx="0" presStyleCnt="4"/>
      <dgm:spPr/>
    </dgm:pt>
    <dgm:pt modelId="{0E6DC503-7D54-4205-A11A-8A5B71C9FCE2}" type="pres">
      <dgm:prSet presAssocID="{9FE59E78-B34E-4850-8F65-8B58A0915712}" presName="textNode" presStyleLbl="bgShp" presStyleIdx="0" presStyleCnt="4"/>
      <dgm:spPr/>
    </dgm:pt>
    <dgm:pt modelId="{87025C69-0546-40DA-B3FA-BDCB3AB71114}" type="pres">
      <dgm:prSet presAssocID="{9FE59E78-B34E-4850-8F65-8B58A0915712}" presName="compChildNode" presStyleCnt="0"/>
      <dgm:spPr/>
    </dgm:pt>
    <dgm:pt modelId="{D7BE3A8F-D0C0-4E4B-B762-E9681B4938BD}" type="pres">
      <dgm:prSet presAssocID="{9FE59E78-B34E-4850-8F65-8B58A0915712}" presName="theInnerList" presStyleCnt="0"/>
      <dgm:spPr/>
    </dgm:pt>
    <dgm:pt modelId="{739C094F-BE8A-48DB-8ECB-821CE350D7F1}" type="pres">
      <dgm:prSet presAssocID="{8ECE8B67-D663-4101-B631-B41A229C8D0D}" presName="childNode" presStyleLbl="node1" presStyleIdx="0" presStyleCnt="12">
        <dgm:presLayoutVars>
          <dgm:bulletEnabled val="1"/>
        </dgm:presLayoutVars>
      </dgm:prSet>
      <dgm:spPr/>
    </dgm:pt>
    <dgm:pt modelId="{AA0043F2-D387-4B55-B63B-626B017C65AB}" type="pres">
      <dgm:prSet presAssocID="{8ECE8B67-D663-4101-B631-B41A229C8D0D}" presName="aSpace2" presStyleCnt="0"/>
      <dgm:spPr/>
    </dgm:pt>
    <dgm:pt modelId="{D974FB87-1C25-4643-BD73-E5AF904B7F74}" type="pres">
      <dgm:prSet presAssocID="{0EC2137F-A459-444D-8D3A-C7F244E05B01}" presName="childNode" presStyleLbl="node1" presStyleIdx="1" presStyleCnt="12">
        <dgm:presLayoutVars>
          <dgm:bulletEnabled val="1"/>
        </dgm:presLayoutVars>
      </dgm:prSet>
      <dgm:spPr/>
    </dgm:pt>
    <dgm:pt modelId="{F92DFC71-01CB-40A2-A169-5D3739E6924F}" type="pres">
      <dgm:prSet presAssocID="{0EC2137F-A459-444D-8D3A-C7F244E05B01}" presName="aSpace2" presStyleCnt="0"/>
      <dgm:spPr/>
    </dgm:pt>
    <dgm:pt modelId="{72B27444-E87A-4411-9125-3098B51CE188}" type="pres">
      <dgm:prSet presAssocID="{E4E6E23D-4E6C-4FA5-B23F-FE6D22493D15}" presName="childNode" presStyleLbl="node1" presStyleIdx="2" presStyleCnt="12" custLinFactNeighborX="-413" custLinFactNeighborY="-18381">
        <dgm:presLayoutVars>
          <dgm:bulletEnabled val="1"/>
        </dgm:presLayoutVars>
      </dgm:prSet>
      <dgm:spPr/>
    </dgm:pt>
    <dgm:pt modelId="{DBEA62F9-4630-4E6E-B806-FE0783795B28}" type="pres">
      <dgm:prSet presAssocID="{9FE59E78-B34E-4850-8F65-8B58A0915712}" presName="aSpace" presStyleCnt="0"/>
      <dgm:spPr/>
    </dgm:pt>
    <dgm:pt modelId="{E3FB6C62-A8E9-458A-9FEC-4161EAD83B7A}" type="pres">
      <dgm:prSet presAssocID="{B78227C2-BE10-4C8F-97AB-E99415A30E44}" presName="compNode" presStyleCnt="0"/>
      <dgm:spPr/>
    </dgm:pt>
    <dgm:pt modelId="{828459B8-58FF-4D5A-8657-DE99C9BFBFE4}" type="pres">
      <dgm:prSet presAssocID="{B78227C2-BE10-4C8F-97AB-E99415A30E44}" presName="aNode" presStyleLbl="bgShp" presStyleIdx="1" presStyleCnt="4"/>
      <dgm:spPr/>
    </dgm:pt>
    <dgm:pt modelId="{902491CC-7EAC-4BF9-BB83-949324B2BF55}" type="pres">
      <dgm:prSet presAssocID="{B78227C2-BE10-4C8F-97AB-E99415A30E44}" presName="textNode" presStyleLbl="bgShp" presStyleIdx="1" presStyleCnt="4"/>
      <dgm:spPr/>
    </dgm:pt>
    <dgm:pt modelId="{A4061938-A4BA-4496-8195-4B4BE9715C1D}" type="pres">
      <dgm:prSet presAssocID="{B78227C2-BE10-4C8F-97AB-E99415A30E44}" presName="compChildNode" presStyleCnt="0"/>
      <dgm:spPr/>
    </dgm:pt>
    <dgm:pt modelId="{2179EFBE-BA53-422E-A1A8-EA2EBED1CD7F}" type="pres">
      <dgm:prSet presAssocID="{B78227C2-BE10-4C8F-97AB-E99415A30E44}" presName="theInnerList" presStyleCnt="0"/>
      <dgm:spPr/>
    </dgm:pt>
    <dgm:pt modelId="{E3462A70-2E42-4D16-B4CC-1DFD334404CE}" type="pres">
      <dgm:prSet presAssocID="{C16D69A6-8E66-4A9D-8E9E-BA818817DAC5}" presName="childNode" presStyleLbl="node1" presStyleIdx="3" presStyleCnt="12">
        <dgm:presLayoutVars>
          <dgm:bulletEnabled val="1"/>
        </dgm:presLayoutVars>
      </dgm:prSet>
      <dgm:spPr/>
    </dgm:pt>
    <dgm:pt modelId="{316300FD-453D-406C-9AB4-E9AC8170817B}" type="pres">
      <dgm:prSet presAssocID="{C16D69A6-8E66-4A9D-8E9E-BA818817DAC5}" presName="aSpace2" presStyleCnt="0"/>
      <dgm:spPr/>
    </dgm:pt>
    <dgm:pt modelId="{C1A50F14-6DE6-4706-8E86-4D28015AF6FB}" type="pres">
      <dgm:prSet presAssocID="{C32A618B-99F5-48C3-8DF7-2FA3C297DD3B}" presName="childNode" presStyleLbl="node1" presStyleIdx="4" presStyleCnt="12">
        <dgm:presLayoutVars>
          <dgm:bulletEnabled val="1"/>
        </dgm:presLayoutVars>
      </dgm:prSet>
      <dgm:spPr/>
    </dgm:pt>
    <dgm:pt modelId="{0E2C49DF-E476-4954-9D11-D29F00B44494}" type="pres">
      <dgm:prSet presAssocID="{C32A618B-99F5-48C3-8DF7-2FA3C297DD3B}" presName="aSpace2" presStyleCnt="0"/>
      <dgm:spPr/>
    </dgm:pt>
    <dgm:pt modelId="{345C5D74-1D0B-45D5-A1EB-8D998D452B59}" type="pres">
      <dgm:prSet presAssocID="{4AD29F30-50BB-4B78-B698-C42D62ED64B5}" presName="childNode" presStyleLbl="node1" presStyleIdx="5" presStyleCnt="12">
        <dgm:presLayoutVars>
          <dgm:bulletEnabled val="1"/>
        </dgm:presLayoutVars>
      </dgm:prSet>
      <dgm:spPr/>
    </dgm:pt>
    <dgm:pt modelId="{D856E38E-8B95-4742-91D8-BEA1A67AED96}" type="pres">
      <dgm:prSet presAssocID="{B78227C2-BE10-4C8F-97AB-E99415A30E44}" presName="aSpace" presStyleCnt="0"/>
      <dgm:spPr/>
    </dgm:pt>
    <dgm:pt modelId="{764396CE-4F7D-40B6-BBD4-23AC33FFB2EE}" type="pres">
      <dgm:prSet presAssocID="{75CCB304-F253-4720-958F-1AAF132178CC}" presName="compNode" presStyleCnt="0"/>
      <dgm:spPr/>
    </dgm:pt>
    <dgm:pt modelId="{FE7F4228-F83E-4F91-A07A-EA6656A9820E}" type="pres">
      <dgm:prSet presAssocID="{75CCB304-F253-4720-958F-1AAF132178CC}" presName="aNode" presStyleLbl="bgShp" presStyleIdx="2" presStyleCnt="4"/>
      <dgm:spPr/>
    </dgm:pt>
    <dgm:pt modelId="{547F8CF7-2F95-43C5-B7FE-6A428CB5B93B}" type="pres">
      <dgm:prSet presAssocID="{75CCB304-F253-4720-958F-1AAF132178CC}" presName="textNode" presStyleLbl="bgShp" presStyleIdx="2" presStyleCnt="4"/>
      <dgm:spPr/>
    </dgm:pt>
    <dgm:pt modelId="{249C718C-2DA6-4DA1-8FBF-F91A124E5CE2}" type="pres">
      <dgm:prSet presAssocID="{75CCB304-F253-4720-958F-1AAF132178CC}" presName="compChildNode" presStyleCnt="0"/>
      <dgm:spPr/>
    </dgm:pt>
    <dgm:pt modelId="{45DD824C-2FB7-448D-AB19-72636801D894}" type="pres">
      <dgm:prSet presAssocID="{75CCB304-F253-4720-958F-1AAF132178CC}" presName="theInnerList" presStyleCnt="0"/>
      <dgm:spPr/>
    </dgm:pt>
    <dgm:pt modelId="{CC37509F-DCA3-4EE5-BF9E-D1820699522E}" type="pres">
      <dgm:prSet presAssocID="{4E0A09D9-3992-44E5-BA84-A035573505F2}" presName="childNode" presStyleLbl="node1" presStyleIdx="6" presStyleCnt="12">
        <dgm:presLayoutVars>
          <dgm:bulletEnabled val="1"/>
        </dgm:presLayoutVars>
      </dgm:prSet>
      <dgm:spPr/>
    </dgm:pt>
    <dgm:pt modelId="{0B3A0B39-B805-44E3-804F-9F681D9D4DAD}" type="pres">
      <dgm:prSet presAssocID="{4E0A09D9-3992-44E5-BA84-A035573505F2}" presName="aSpace2" presStyleCnt="0"/>
      <dgm:spPr/>
    </dgm:pt>
    <dgm:pt modelId="{C2FD77CB-96FA-4E24-9B6E-5453374813EC}" type="pres">
      <dgm:prSet presAssocID="{5B1DCA57-4E92-430F-A52C-669AAF370FAD}" presName="childNode" presStyleLbl="node1" presStyleIdx="7" presStyleCnt="12">
        <dgm:presLayoutVars>
          <dgm:bulletEnabled val="1"/>
        </dgm:presLayoutVars>
      </dgm:prSet>
      <dgm:spPr/>
    </dgm:pt>
    <dgm:pt modelId="{340893A5-31D2-40BE-AB71-BBAF7F9C51FF}" type="pres">
      <dgm:prSet presAssocID="{5B1DCA57-4E92-430F-A52C-669AAF370FAD}" presName="aSpace2" presStyleCnt="0"/>
      <dgm:spPr/>
    </dgm:pt>
    <dgm:pt modelId="{6134421A-52EE-47DF-8C30-88CC98D0EB28}" type="pres">
      <dgm:prSet presAssocID="{3428BD43-69F0-4D7D-905A-26608F5D50D7}" presName="childNode" presStyleLbl="node1" presStyleIdx="8" presStyleCnt="12">
        <dgm:presLayoutVars>
          <dgm:bulletEnabled val="1"/>
        </dgm:presLayoutVars>
      </dgm:prSet>
      <dgm:spPr/>
    </dgm:pt>
    <dgm:pt modelId="{4D67809A-876F-4679-AC5D-548609DE7B6E}" type="pres">
      <dgm:prSet presAssocID="{75CCB304-F253-4720-958F-1AAF132178CC}" presName="aSpace" presStyleCnt="0"/>
      <dgm:spPr/>
    </dgm:pt>
    <dgm:pt modelId="{7075054C-5E54-43E0-9654-DCE749094B23}" type="pres">
      <dgm:prSet presAssocID="{A928EE54-B05C-4D95-B1CE-51C92E677D41}" presName="compNode" presStyleCnt="0"/>
      <dgm:spPr/>
    </dgm:pt>
    <dgm:pt modelId="{A4B1B2F2-46E7-404C-B939-5739AB311DB3}" type="pres">
      <dgm:prSet presAssocID="{A928EE54-B05C-4D95-B1CE-51C92E677D41}" presName="aNode" presStyleLbl="bgShp" presStyleIdx="3" presStyleCnt="4"/>
      <dgm:spPr/>
    </dgm:pt>
    <dgm:pt modelId="{84C697E6-CC66-4E7C-B76B-799E26D1E042}" type="pres">
      <dgm:prSet presAssocID="{A928EE54-B05C-4D95-B1CE-51C92E677D41}" presName="textNode" presStyleLbl="bgShp" presStyleIdx="3" presStyleCnt="4"/>
      <dgm:spPr/>
    </dgm:pt>
    <dgm:pt modelId="{69F2DCC9-0333-429E-BDFC-3C2C0486BA0D}" type="pres">
      <dgm:prSet presAssocID="{A928EE54-B05C-4D95-B1CE-51C92E677D41}" presName="compChildNode" presStyleCnt="0"/>
      <dgm:spPr/>
    </dgm:pt>
    <dgm:pt modelId="{7A2E893B-CC1F-4822-95EC-FDB503CBF4C6}" type="pres">
      <dgm:prSet presAssocID="{A928EE54-B05C-4D95-B1CE-51C92E677D41}" presName="theInnerList" presStyleCnt="0"/>
      <dgm:spPr/>
    </dgm:pt>
    <dgm:pt modelId="{0B59FF5F-BA96-42A5-871F-6FCA86B6E7CA}" type="pres">
      <dgm:prSet presAssocID="{53C371B5-B9DB-4613-BFEA-49DD04073C78}" presName="childNode" presStyleLbl="node1" presStyleIdx="9" presStyleCnt="12">
        <dgm:presLayoutVars>
          <dgm:bulletEnabled val="1"/>
        </dgm:presLayoutVars>
      </dgm:prSet>
      <dgm:spPr/>
    </dgm:pt>
    <dgm:pt modelId="{629D4533-E521-4747-8E7F-8EFA5965653E}" type="pres">
      <dgm:prSet presAssocID="{53C371B5-B9DB-4613-BFEA-49DD04073C78}" presName="aSpace2" presStyleCnt="0"/>
      <dgm:spPr/>
    </dgm:pt>
    <dgm:pt modelId="{CBE932E8-3E2D-4AF7-AB1E-DE9C3720E016}" type="pres">
      <dgm:prSet presAssocID="{3CB9A128-1EF2-4A99-A7B8-622871F75171}" presName="childNode" presStyleLbl="node1" presStyleIdx="10" presStyleCnt="12">
        <dgm:presLayoutVars>
          <dgm:bulletEnabled val="1"/>
        </dgm:presLayoutVars>
      </dgm:prSet>
      <dgm:spPr/>
    </dgm:pt>
    <dgm:pt modelId="{B8A4B529-733B-4252-BD3F-E6F18F276F80}" type="pres">
      <dgm:prSet presAssocID="{3CB9A128-1EF2-4A99-A7B8-622871F75171}" presName="aSpace2" presStyleCnt="0"/>
      <dgm:spPr/>
    </dgm:pt>
    <dgm:pt modelId="{6710F1E3-DB90-48E5-A6D9-2E928A5A7AE2}" type="pres">
      <dgm:prSet presAssocID="{88D36725-1DD4-4477-8C0A-C2C96A0FBDB3}" presName="childNode" presStyleLbl="node1" presStyleIdx="11" presStyleCnt="12">
        <dgm:presLayoutVars>
          <dgm:bulletEnabled val="1"/>
        </dgm:presLayoutVars>
      </dgm:prSet>
      <dgm:spPr/>
    </dgm:pt>
  </dgm:ptLst>
  <dgm:cxnLst>
    <dgm:cxn modelId="{97B2A006-6F3F-4736-9514-0DD90D7F6691}" srcId="{9FE59E78-B34E-4850-8F65-8B58A0915712}" destId="{E4E6E23D-4E6C-4FA5-B23F-FE6D22493D15}" srcOrd="2" destOrd="0" parTransId="{C18E2D40-E49B-4174-AC0B-C61A4BD16210}" sibTransId="{93E6B64B-9A35-4CDF-B836-4731CD060134}"/>
    <dgm:cxn modelId="{9F8F5017-E410-421D-B743-51755A639EB0}" srcId="{A928EE54-B05C-4D95-B1CE-51C92E677D41}" destId="{88D36725-1DD4-4477-8C0A-C2C96A0FBDB3}" srcOrd="2" destOrd="0" parTransId="{CBCCFA82-AF97-4A72-B7C7-E7A7E40D78AA}" sibTransId="{D1B31FFE-51A6-4085-AEDB-AAE64C444E8C}"/>
    <dgm:cxn modelId="{390AF918-1423-40B2-A9F8-FE2DA19F7B15}" srcId="{9542B39F-1D5D-4DE0-8B56-7C297E8A7D93}" destId="{B78227C2-BE10-4C8F-97AB-E99415A30E44}" srcOrd="1" destOrd="0" parTransId="{5B3082D5-2617-41BE-9EC4-6AE68DE7C6E2}" sibTransId="{44E0B3D7-D512-41EF-A337-D0A8151B44D9}"/>
    <dgm:cxn modelId="{5899F428-EC1F-404F-8DFE-E40002FBA86C}" type="presOf" srcId="{0EC2137F-A459-444D-8D3A-C7F244E05B01}" destId="{D974FB87-1C25-4643-BD73-E5AF904B7F74}" srcOrd="0" destOrd="0" presId="urn:microsoft.com/office/officeart/2005/8/layout/lProcess2"/>
    <dgm:cxn modelId="{F5B2502D-2B73-4534-A772-6E9E1647D226}" srcId="{9542B39F-1D5D-4DE0-8B56-7C297E8A7D93}" destId="{A928EE54-B05C-4D95-B1CE-51C92E677D41}" srcOrd="3" destOrd="0" parTransId="{AB7742B2-8EB9-4BC9-B307-FE888BF73079}" sibTransId="{7BC08567-1F5F-4995-B965-C91EFDEB605D}"/>
    <dgm:cxn modelId="{09FA072F-63C2-4E3C-9737-1F11483C6233}" type="presOf" srcId="{A928EE54-B05C-4D95-B1CE-51C92E677D41}" destId="{84C697E6-CC66-4E7C-B76B-799E26D1E042}" srcOrd="1" destOrd="0" presId="urn:microsoft.com/office/officeart/2005/8/layout/lProcess2"/>
    <dgm:cxn modelId="{8E1C0833-F323-4AE0-A9B8-C6FA4BA7C6ED}" type="presOf" srcId="{E4E6E23D-4E6C-4FA5-B23F-FE6D22493D15}" destId="{72B27444-E87A-4411-9125-3098B51CE188}" srcOrd="0" destOrd="0" presId="urn:microsoft.com/office/officeart/2005/8/layout/lProcess2"/>
    <dgm:cxn modelId="{FE50E136-184E-4C10-ACCA-B3441942E78F}" type="presOf" srcId="{75CCB304-F253-4720-958F-1AAF132178CC}" destId="{547F8CF7-2F95-43C5-B7FE-6A428CB5B93B}" srcOrd="1" destOrd="0" presId="urn:microsoft.com/office/officeart/2005/8/layout/lProcess2"/>
    <dgm:cxn modelId="{9462733B-D772-49DB-B93D-54A5112BB661}" srcId="{75CCB304-F253-4720-958F-1AAF132178CC}" destId="{3428BD43-69F0-4D7D-905A-26608F5D50D7}" srcOrd="2" destOrd="0" parTransId="{493745FE-87DB-40C2-80E7-F55AAA47A323}" sibTransId="{2F311119-EB27-4380-892E-E19DCD8A5694}"/>
    <dgm:cxn modelId="{462CED5E-4C61-4458-AB5B-0CF27E483C01}" srcId="{B78227C2-BE10-4C8F-97AB-E99415A30E44}" destId="{C16D69A6-8E66-4A9D-8E9E-BA818817DAC5}" srcOrd="0" destOrd="0" parTransId="{25D0A0EF-6A08-4741-9FED-ECCE4844ECC4}" sibTransId="{BABF6568-B678-43E4-8BE1-0EDEFA55E608}"/>
    <dgm:cxn modelId="{3B111541-CD74-47AE-A748-C8F6C82ACA32}" type="presOf" srcId="{C32A618B-99F5-48C3-8DF7-2FA3C297DD3B}" destId="{C1A50F14-6DE6-4706-8E86-4D28015AF6FB}" srcOrd="0" destOrd="0" presId="urn:microsoft.com/office/officeart/2005/8/layout/lProcess2"/>
    <dgm:cxn modelId="{4A6B2163-0CC5-4FB7-945E-01FC6E23C019}" srcId="{A928EE54-B05C-4D95-B1CE-51C92E677D41}" destId="{3CB9A128-1EF2-4A99-A7B8-622871F75171}" srcOrd="1" destOrd="0" parTransId="{3A0ECED5-0182-42D9-9FA8-F1A4D4527522}" sibTransId="{01B3059F-9BBF-4A04-8F28-706EFDD82E16}"/>
    <dgm:cxn modelId="{42AC8A68-BF6F-4273-8798-4A5491140DA4}" type="presOf" srcId="{8ECE8B67-D663-4101-B631-B41A229C8D0D}" destId="{739C094F-BE8A-48DB-8ECB-821CE350D7F1}" srcOrd="0" destOrd="0" presId="urn:microsoft.com/office/officeart/2005/8/layout/lProcess2"/>
    <dgm:cxn modelId="{E881FD6B-7521-4E3F-8ED7-E587FBFA4582}" srcId="{B78227C2-BE10-4C8F-97AB-E99415A30E44}" destId="{4AD29F30-50BB-4B78-B698-C42D62ED64B5}" srcOrd="2" destOrd="0" parTransId="{79B66FC3-7564-4587-8960-993E0B41F208}" sibTransId="{C6C47E16-C863-45A0-950A-F473713B5AC2}"/>
    <dgm:cxn modelId="{DAF8314C-927B-4854-B9C2-78BC09A019B8}" srcId="{9FE59E78-B34E-4850-8F65-8B58A0915712}" destId="{8ECE8B67-D663-4101-B631-B41A229C8D0D}" srcOrd="0" destOrd="0" parTransId="{4461E1DE-75F3-4DC7-A03C-F4EB6CD1DBB2}" sibTransId="{733E2CAE-AF06-4549-A268-A6DD098F0525}"/>
    <dgm:cxn modelId="{C9E7864D-A8C8-419B-9091-DB2D19BE6FC6}" srcId="{75CCB304-F253-4720-958F-1AAF132178CC}" destId="{4E0A09D9-3992-44E5-BA84-A035573505F2}" srcOrd="0" destOrd="0" parTransId="{B343E9D8-1B7D-4265-BE36-530231BA8CE6}" sibTransId="{0D7F9AD3-F413-4B9A-91B6-A43CE24AC552}"/>
    <dgm:cxn modelId="{933E4C50-1D7C-4A92-BEF6-78F88D9DFB28}" type="presOf" srcId="{4E0A09D9-3992-44E5-BA84-A035573505F2}" destId="{CC37509F-DCA3-4EE5-BF9E-D1820699522E}" srcOrd="0" destOrd="0" presId="urn:microsoft.com/office/officeart/2005/8/layout/lProcess2"/>
    <dgm:cxn modelId="{95520D71-FE02-4738-8E5C-138341C38401}" type="presOf" srcId="{75CCB304-F253-4720-958F-1AAF132178CC}" destId="{FE7F4228-F83E-4F91-A07A-EA6656A9820E}" srcOrd="0" destOrd="0" presId="urn:microsoft.com/office/officeart/2005/8/layout/lProcess2"/>
    <dgm:cxn modelId="{85A21D52-DF0F-45C4-BB2B-96A10F1F48F8}" type="presOf" srcId="{3428BD43-69F0-4D7D-905A-26608F5D50D7}" destId="{6134421A-52EE-47DF-8C30-88CC98D0EB28}" srcOrd="0" destOrd="0" presId="urn:microsoft.com/office/officeart/2005/8/layout/lProcess2"/>
    <dgm:cxn modelId="{102DA855-0657-49B0-A74D-88B37C70DE39}" srcId="{9542B39F-1D5D-4DE0-8B56-7C297E8A7D93}" destId="{75CCB304-F253-4720-958F-1AAF132178CC}" srcOrd="2" destOrd="0" parTransId="{04B64266-B78F-4071-9389-43699B40C461}" sibTransId="{16ED254B-7C2A-4AEB-BC39-92D61BCA3E1B}"/>
    <dgm:cxn modelId="{F1143257-B70F-4FD4-B4B9-C5DFBC024EF2}" type="presOf" srcId="{53C371B5-B9DB-4613-BFEA-49DD04073C78}" destId="{0B59FF5F-BA96-42A5-871F-6FCA86B6E7CA}" srcOrd="0" destOrd="0" presId="urn:microsoft.com/office/officeart/2005/8/layout/lProcess2"/>
    <dgm:cxn modelId="{960E737A-29E5-460B-A13E-5C07684D3AB7}" srcId="{B78227C2-BE10-4C8F-97AB-E99415A30E44}" destId="{C32A618B-99F5-48C3-8DF7-2FA3C297DD3B}" srcOrd="1" destOrd="0" parTransId="{FB56EAB6-2213-4A15-A77A-591583D5BC14}" sibTransId="{5CC377BC-C3D9-4AB1-B060-E920B0215593}"/>
    <dgm:cxn modelId="{28EB907C-6851-44DC-BC16-A76C019C2E93}" type="presOf" srcId="{9542B39F-1D5D-4DE0-8B56-7C297E8A7D93}" destId="{530CF155-BB74-4E49-AF39-F128FE4239F2}" srcOrd="0" destOrd="0" presId="urn:microsoft.com/office/officeart/2005/8/layout/lProcess2"/>
    <dgm:cxn modelId="{1CDD2183-3B76-4FAE-A763-969C1CF74D91}" type="presOf" srcId="{88D36725-1DD4-4477-8C0A-C2C96A0FBDB3}" destId="{6710F1E3-DB90-48E5-A6D9-2E928A5A7AE2}" srcOrd="0" destOrd="0" presId="urn:microsoft.com/office/officeart/2005/8/layout/lProcess2"/>
    <dgm:cxn modelId="{90483C8F-B07C-41EE-9F27-5F5C480AC0A0}" type="presOf" srcId="{4AD29F30-50BB-4B78-B698-C42D62ED64B5}" destId="{345C5D74-1D0B-45D5-A1EB-8D998D452B59}" srcOrd="0" destOrd="0" presId="urn:microsoft.com/office/officeart/2005/8/layout/lProcess2"/>
    <dgm:cxn modelId="{D2AD549C-946B-4442-8F73-849156A2AC07}" type="presOf" srcId="{3CB9A128-1EF2-4A99-A7B8-622871F75171}" destId="{CBE932E8-3E2D-4AF7-AB1E-DE9C3720E016}" srcOrd="0" destOrd="0" presId="urn:microsoft.com/office/officeart/2005/8/layout/lProcess2"/>
    <dgm:cxn modelId="{7DB2609F-3C6A-4042-9826-5C49537F1A68}" srcId="{9FE59E78-B34E-4850-8F65-8B58A0915712}" destId="{0EC2137F-A459-444D-8D3A-C7F244E05B01}" srcOrd="1" destOrd="0" parTransId="{DC5F2CAE-3D9D-41F3-8894-D7AD71FE91AD}" sibTransId="{8989CD1E-BDF2-4012-B8C0-36158E243470}"/>
    <dgm:cxn modelId="{4AD72DA5-20E9-4BDF-88D0-28C0B0A0FD0B}" type="presOf" srcId="{9FE59E78-B34E-4850-8F65-8B58A0915712}" destId="{0E6DC503-7D54-4205-A11A-8A5B71C9FCE2}" srcOrd="1" destOrd="0" presId="urn:microsoft.com/office/officeart/2005/8/layout/lProcess2"/>
    <dgm:cxn modelId="{10686DA9-A153-4BA8-A85C-2F4BF78CE2EA}" type="presOf" srcId="{5B1DCA57-4E92-430F-A52C-669AAF370FAD}" destId="{C2FD77CB-96FA-4E24-9B6E-5453374813EC}" srcOrd="0" destOrd="0" presId="urn:microsoft.com/office/officeart/2005/8/layout/lProcess2"/>
    <dgm:cxn modelId="{E2C6A5C0-1A91-4AD1-806B-F48A05395F82}" type="presOf" srcId="{C16D69A6-8E66-4A9D-8E9E-BA818817DAC5}" destId="{E3462A70-2E42-4D16-B4CC-1DFD334404CE}" srcOrd="0" destOrd="0" presId="urn:microsoft.com/office/officeart/2005/8/layout/lProcess2"/>
    <dgm:cxn modelId="{A25056D1-4AE1-4203-B45C-435493D6ECD5}" srcId="{A928EE54-B05C-4D95-B1CE-51C92E677D41}" destId="{53C371B5-B9DB-4613-BFEA-49DD04073C78}" srcOrd="0" destOrd="0" parTransId="{6FAA4BD3-4AF9-4DE4-B4C9-758F6F706378}" sibTransId="{6FB064B9-E42C-4839-B5F6-11E6992A9406}"/>
    <dgm:cxn modelId="{40A389DC-9A43-4C2C-A94A-DA7757F61838}" srcId="{9542B39F-1D5D-4DE0-8B56-7C297E8A7D93}" destId="{9FE59E78-B34E-4850-8F65-8B58A0915712}" srcOrd="0" destOrd="0" parTransId="{6C466DE4-F9F8-4ACC-BD3B-B40D478730F4}" sibTransId="{9A2DF767-A74E-489E-81C8-38E1B01D1A89}"/>
    <dgm:cxn modelId="{E5CBECE3-E21E-4705-A015-CCCEB29C6FFE}" type="presOf" srcId="{9FE59E78-B34E-4850-8F65-8B58A0915712}" destId="{BD0F909D-3FDB-4653-BAF8-7027D303458A}" srcOrd="0" destOrd="0" presId="urn:microsoft.com/office/officeart/2005/8/layout/lProcess2"/>
    <dgm:cxn modelId="{DB597EE5-8A1A-4A81-A615-C6CD9F90FF77}" type="presOf" srcId="{A928EE54-B05C-4D95-B1CE-51C92E677D41}" destId="{A4B1B2F2-46E7-404C-B939-5739AB311DB3}" srcOrd="0" destOrd="0" presId="urn:microsoft.com/office/officeart/2005/8/layout/lProcess2"/>
    <dgm:cxn modelId="{90311EF2-FFC1-4DA0-A8F9-590F73DBAD1B}" type="presOf" srcId="{B78227C2-BE10-4C8F-97AB-E99415A30E44}" destId="{828459B8-58FF-4D5A-8657-DE99C9BFBFE4}" srcOrd="0" destOrd="0" presId="urn:microsoft.com/office/officeart/2005/8/layout/lProcess2"/>
    <dgm:cxn modelId="{03ED7EF3-43AB-4990-B2EE-2114B09935E1}" srcId="{75CCB304-F253-4720-958F-1AAF132178CC}" destId="{5B1DCA57-4E92-430F-A52C-669AAF370FAD}" srcOrd="1" destOrd="0" parTransId="{5B411AA1-1263-4A15-89C7-63AA917E34F1}" sibTransId="{FBAF2BE8-57B9-4D47-B28B-7D6CB422F851}"/>
    <dgm:cxn modelId="{98FB40F6-43DB-457C-87FE-CCC4A1A7BAEA}" type="presOf" srcId="{B78227C2-BE10-4C8F-97AB-E99415A30E44}" destId="{902491CC-7EAC-4BF9-BB83-949324B2BF55}" srcOrd="1" destOrd="0" presId="urn:microsoft.com/office/officeart/2005/8/layout/lProcess2"/>
    <dgm:cxn modelId="{815B7D8D-9029-4448-9A30-414BB2DA82F7}" type="presParOf" srcId="{530CF155-BB74-4E49-AF39-F128FE4239F2}" destId="{510C598B-B535-4C91-9B4D-DC878BE13E52}" srcOrd="0" destOrd="0" presId="urn:microsoft.com/office/officeart/2005/8/layout/lProcess2"/>
    <dgm:cxn modelId="{82D3579B-EB27-44CA-AB07-4912349DC925}" type="presParOf" srcId="{510C598B-B535-4C91-9B4D-DC878BE13E52}" destId="{BD0F909D-3FDB-4653-BAF8-7027D303458A}" srcOrd="0" destOrd="0" presId="urn:microsoft.com/office/officeart/2005/8/layout/lProcess2"/>
    <dgm:cxn modelId="{790E76AD-0D86-49A6-A180-3F8742811CB3}" type="presParOf" srcId="{510C598B-B535-4C91-9B4D-DC878BE13E52}" destId="{0E6DC503-7D54-4205-A11A-8A5B71C9FCE2}" srcOrd="1" destOrd="0" presId="urn:microsoft.com/office/officeart/2005/8/layout/lProcess2"/>
    <dgm:cxn modelId="{56B6BACB-25A4-4D24-A11E-3549CE10251C}" type="presParOf" srcId="{510C598B-B535-4C91-9B4D-DC878BE13E52}" destId="{87025C69-0546-40DA-B3FA-BDCB3AB71114}" srcOrd="2" destOrd="0" presId="urn:microsoft.com/office/officeart/2005/8/layout/lProcess2"/>
    <dgm:cxn modelId="{FE582859-B7B8-4C83-A3D1-539363464192}" type="presParOf" srcId="{87025C69-0546-40DA-B3FA-BDCB3AB71114}" destId="{D7BE3A8F-D0C0-4E4B-B762-E9681B4938BD}" srcOrd="0" destOrd="0" presId="urn:microsoft.com/office/officeart/2005/8/layout/lProcess2"/>
    <dgm:cxn modelId="{8486E5CF-04CC-4A29-85BD-4921A3A93D4F}" type="presParOf" srcId="{D7BE3A8F-D0C0-4E4B-B762-E9681B4938BD}" destId="{739C094F-BE8A-48DB-8ECB-821CE350D7F1}" srcOrd="0" destOrd="0" presId="urn:microsoft.com/office/officeart/2005/8/layout/lProcess2"/>
    <dgm:cxn modelId="{BEA15737-B4CB-40B7-BDCE-9F0A1CD1F2F1}" type="presParOf" srcId="{D7BE3A8F-D0C0-4E4B-B762-E9681B4938BD}" destId="{AA0043F2-D387-4B55-B63B-626B017C65AB}" srcOrd="1" destOrd="0" presId="urn:microsoft.com/office/officeart/2005/8/layout/lProcess2"/>
    <dgm:cxn modelId="{A0612F55-F159-4F5F-9239-909202BE6142}" type="presParOf" srcId="{D7BE3A8F-D0C0-4E4B-B762-E9681B4938BD}" destId="{D974FB87-1C25-4643-BD73-E5AF904B7F74}" srcOrd="2" destOrd="0" presId="urn:microsoft.com/office/officeart/2005/8/layout/lProcess2"/>
    <dgm:cxn modelId="{9CE9DD33-3FF1-46B3-B73C-3B1CFD945350}" type="presParOf" srcId="{D7BE3A8F-D0C0-4E4B-B762-E9681B4938BD}" destId="{F92DFC71-01CB-40A2-A169-5D3739E6924F}" srcOrd="3" destOrd="0" presId="urn:microsoft.com/office/officeart/2005/8/layout/lProcess2"/>
    <dgm:cxn modelId="{900BBC4B-19B6-4C4F-BC92-E06DDD7BECCF}" type="presParOf" srcId="{D7BE3A8F-D0C0-4E4B-B762-E9681B4938BD}" destId="{72B27444-E87A-4411-9125-3098B51CE188}" srcOrd="4" destOrd="0" presId="urn:microsoft.com/office/officeart/2005/8/layout/lProcess2"/>
    <dgm:cxn modelId="{166A42C3-6BBE-4105-B5EA-1EBD4D079ABA}" type="presParOf" srcId="{530CF155-BB74-4E49-AF39-F128FE4239F2}" destId="{DBEA62F9-4630-4E6E-B806-FE0783795B28}" srcOrd="1" destOrd="0" presId="urn:microsoft.com/office/officeart/2005/8/layout/lProcess2"/>
    <dgm:cxn modelId="{456349B1-A3BC-46F6-BD90-7E6FCD016F91}" type="presParOf" srcId="{530CF155-BB74-4E49-AF39-F128FE4239F2}" destId="{E3FB6C62-A8E9-458A-9FEC-4161EAD83B7A}" srcOrd="2" destOrd="0" presId="urn:microsoft.com/office/officeart/2005/8/layout/lProcess2"/>
    <dgm:cxn modelId="{F1EB71AA-9823-4691-850D-A8D08E6CD908}" type="presParOf" srcId="{E3FB6C62-A8E9-458A-9FEC-4161EAD83B7A}" destId="{828459B8-58FF-4D5A-8657-DE99C9BFBFE4}" srcOrd="0" destOrd="0" presId="urn:microsoft.com/office/officeart/2005/8/layout/lProcess2"/>
    <dgm:cxn modelId="{AE62801F-81A7-4293-A3F6-073B3E8452AE}" type="presParOf" srcId="{E3FB6C62-A8E9-458A-9FEC-4161EAD83B7A}" destId="{902491CC-7EAC-4BF9-BB83-949324B2BF55}" srcOrd="1" destOrd="0" presId="urn:microsoft.com/office/officeart/2005/8/layout/lProcess2"/>
    <dgm:cxn modelId="{D5434A31-69BE-404E-A76F-AF5788FCFA52}" type="presParOf" srcId="{E3FB6C62-A8E9-458A-9FEC-4161EAD83B7A}" destId="{A4061938-A4BA-4496-8195-4B4BE9715C1D}" srcOrd="2" destOrd="0" presId="urn:microsoft.com/office/officeart/2005/8/layout/lProcess2"/>
    <dgm:cxn modelId="{77791C94-D2E5-4880-9AAF-92DA2A32D550}" type="presParOf" srcId="{A4061938-A4BA-4496-8195-4B4BE9715C1D}" destId="{2179EFBE-BA53-422E-A1A8-EA2EBED1CD7F}" srcOrd="0" destOrd="0" presId="urn:microsoft.com/office/officeart/2005/8/layout/lProcess2"/>
    <dgm:cxn modelId="{CF0D1DC3-3ADD-4B05-99F4-1FF9623B9651}" type="presParOf" srcId="{2179EFBE-BA53-422E-A1A8-EA2EBED1CD7F}" destId="{E3462A70-2E42-4D16-B4CC-1DFD334404CE}" srcOrd="0" destOrd="0" presId="urn:microsoft.com/office/officeart/2005/8/layout/lProcess2"/>
    <dgm:cxn modelId="{A1E5EACD-115D-4BA2-967A-04D020128911}" type="presParOf" srcId="{2179EFBE-BA53-422E-A1A8-EA2EBED1CD7F}" destId="{316300FD-453D-406C-9AB4-E9AC8170817B}" srcOrd="1" destOrd="0" presId="urn:microsoft.com/office/officeart/2005/8/layout/lProcess2"/>
    <dgm:cxn modelId="{35CD9ECB-3081-4025-9E48-81AF66536516}" type="presParOf" srcId="{2179EFBE-BA53-422E-A1A8-EA2EBED1CD7F}" destId="{C1A50F14-6DE6-4706-8E86-4D28015AF6FB}" srcOrd="2" destOrd="0" presId="urn:microsoft.com/office/officeart/2005/8/layout/lProcess2"/>
    <dgm:cxn modelId="{642DB4BD-6355-45F9-A1B9-19C496CB1389}" type="presParOf" srcId="{2179EFBE-BA53-422E-A1A8-EA2EBED1CD7F}" destId="{0E2C49DF-E476-4954-9D11-D29F00B44494}" srcOrd="3" destOrd="0" presId="urn:microsoft.com/office/officeart/2005/8/layout/lProcess2"/>
    <dgm:cxn modelId="{F2E4BDDE-DFD7-4F3A-A223-E56D7893C6DC}" type="presParOf" srcId="{2179EFBE-BA53-422E-A1A8-EA2EBED1CD7F}" destId="{345C5D74-1D0B-45D5-A1EB-8D998D452B59}" srcOrd="4" destOrd="0" presId="urn:microsoft.com/office/officeart/2005/8/layout/lProcess2"/>
    <dgm:cxn modelId="{7CF6BBE7-5DF4-4C64-B79F-245E3378DE68}" type="presParOf" srcId="{530CF155-BB74-4E49-AF39-F128FE4239F2}" destId="{D856E38E-8B95-4742-91D8-BEA1A67AED96}" srcOrd="3" destOrd="0" presId="urn:microsoft.com/office/officeart/2005/8/layout/lProcess2"/>
    <dgm:cxn modelId="{FF22B9A7-DF24-4CFE-BE58-7F39F86F6347}" type="presParOf" srcId="{530CF155-BB74-4E49-AF39-F128FE4239F2}" destId="{764396CE-4F7D-40B6-BBD4-23AC33FFB2EE}" srcOrd="4" destOrd="0" presId="urn:microsoft.com/office/officeart/2005/8/layout/lProcess2"/>
    <dgm:cxn modelId="{F14620E0-170A-4168-A18B-4C15B0791488}" type="presParOf" srcId="{764396CE-4F7D-40B6-BBD4-23AC33FFB2EE}" destId="{FE7F4228-F83E-4F91-A07A-EA6656A9820E}" srcOrd="0" destOrd="0" presId="urn:microsoft.com/office/officeart/2005/8/layout/lProcess2"/>
    <dgm:cxn modelId="{5FD0B68A-4FED-4709-8861-C9B457A5841B}" type="presParOf" srcId="{764396CE-4F7D-40B6-BBD4-23AC33FFB2EE}" destId="{547F8CF7-2F95-43C5-B7FE-6A428CB5B93B}" srcOrd="1" destOrd="0" presId="urn:microsoft.com/office/officeart/2005/8/layout/lProcess2"/>
    <dgm:cxn modelId="{6F15CC59-42F3-4AD2-9A77-E9CCAA5BB855}" type="presParOf" srcId="{764396CE-4F7D-40B6-BBD4-23AC33FFB2EE}" destId="{249C718C-2DA6-4DA1-8FBF-F91A124E5CE2}" srcOrd="2" destOrd="0" presId="urn:microsoft.com/office/officeart/2005/8/layout/lProcess2"/>
    <dgm:cxn modelId="{2A7E3E9B-4D92-4206-9380-548647F27E52}" type="presParOf" srcId="{249C718C-2DA6-4DA1-8FBF-F91A124E5CE2}" destId="{45DD824C-2FB7-448D-AB19-72636801D894}" srcOrd="0" destOrd="0" presId="urn:microsoft.com/office/officeart/2005/8/layout/lProcess2"/>
    <dgm:cxn modelId="{BBBB1A5F-479D-47AB-8CC4-D38093F1AB04}" type="presParOf" srcId="{45DD824C-2FB7-448D-AB19-72636801D894}" destId="{CC37509F-DCA3-4EE5-BF9E-D1820699522E}" srcOrd="0" destOrd="0" presId="urn:microsoft.com/office/officeart/2005/8/layout/lProcess2"/>
    <dgm:cxn modelId="{D6D17D53-DDE2-4CB7-BD89-4FFC6D4D54EB}" type="presParOf" srcId="{45DD824C-2FB7-448D-AB19-72636801D894}" destId="{0B3A0B39-B805-44E3-804F-9F681D9D4DAD}" srcOrd="1" destOrd="0" presId="urn:microsoft.com/office/officeart/2005/8/layout/lProcess2"/>
    <dgm:cxn modelId="{7755E694-FC61-4B35-B292-1805A959B7F0}" type="presParOf" srcId="{45DD824C-2FB7-448D-AB19-72636801D894}" destId="{C2FD77CB-96FA-4E24-9B6E-5453374813EC}" srcOrd="2" destOrd="0" presId="urn:microsoft.com/office/officeart/2005/8/layout/lProcess2"/>
    <dgm:cxn modelId="{C8B94C8E-230C-4185-962A-FEB203B99989}" type="presParOf" srcId="{45DD824C-2FB7-448D-AB19-72636801D894}" destId="{340893A5-31D2-40BE-AB71-BBAF7F9C51FF}" srcOrd="3" destOrd="0" presId="urn:microsoft.com/office/officeart/2005/8/layout/lProcess2"/>
    <dgm:cxn modelId="{E08E8C74-AAF7-40C2-B9E3-C960C69761E4}" type="presParOf" srcId="{45DD824C-2FB7-448D-AB19-72636801D894}" destId="{6134421A-52EE-47DF-8C30-88CC98D0EB28}" srcOrd="4" destOrd="0" presId="urn:microsoft.com/office/officeart/2005/8/layout/lProcess2"/>
    <dgm:cxn modelId="{0C51AF5A-7807-495D-8E17-25EB961F161A}" type="presParOf" srcId="{530CF155-BB74-4E49-AF39-F128FE4239F2}" destId="{4D67809A-876F-4679-AC5D-548609DE7B6E}" srcOrd="5" destOrd="0" presId="urn:microsoft.com/office/officeart/2005/8/layout/lProcess2"/>
    <dgm:cxn modelId="{7F1C9DF4-BE40-45FD-983E-A477E41C589E}" type="presParOf" srcId="{530CF155-BB74-4E49-AF39-F128FE4239F2}" destId="{7075054C-5E54-43E0-9654-DCE749094B23}" srcOrd="6" destOrd="0" presId="urn:microsoft.com/office/officeart/2005/8/layout/lProcess2"/>
    <dgm:cxn modelId="{A756A042-0256-46DA-8CF6-FB36AEFB3F40}" type="presParOf" srcId="{7075054C-5E54-43E0-9654-DCE749094B23}" destId="{A4B1B2F2-46E7-404C-B939-5739AB311DB3}" srcOrd="0" destOrd="0" presId="urn:microsoft.com/office/officeart/2005/8/layout/lProcess2"/>
    <dgm:cxn modelId="{B2927D0B-BEED-4827-98DA-5FBC76FE8354}" type="presParOf" srcId="{7075054C-5E54-43E0-9654-DCE749094B23}" destId="{84C697E6-CC66-4E7C-B76B-799E26D1E042}" srcOrd="1" destOrd="0" presId="urn:microsoft.com/office/officeart/2005/8/layout/lProcess2"/>
    <dgm:cxn modelId="{F3F7AD48-B3D4-41A3-8D6F-E1E882F5CD1E}" type="presParOf" srcId="{7075054C-5E54-43E0-9654-DCE749094B23}" destId="{69F2DCC9-0333-429E-BDFC-3C2C0486BA0D}" srcOrd="2" destOrd="0" presId="urn:microsoft.com/office/officeart/2005/8/layout/lProcess2"/>
    <dgm:cxn modelId="{F6A6188D-9375-4323-9ED2-A7548DD475E0}" type="presParOf" srcId="{69F2DCC9-0333-429E-BDFC-3C2C0486BA0D}" destId="{7A2E893B-CC1F-4822-95EC-FDB503CBF4C6}" srcOrd="0" destOrd="0" presId="urn:microsoft.com/office/officeart/2005/8/layout/lProcess2"/>
    <dgm:cxn modelId="{D27DB100-4964-41C0-8692-A314F94B1328}" type="presParOf" srcId="{7A2E893B-CC1F-4822-95EC-FDB503CBF4C6}" destId="{0B59FF5F-BA96-42A5-871F-6FCA86B6E7CA}" srcOrd="0" destOrd="0" presId="urn:microsoft.com/office/officeart/2005/8/layout/lProcess2"/>
    <dgm:cxn modelId="{CAC54C3E-BE07-4DFC-A1DD-181E14AA09EF}" type="presParOf" srcId="{7A2E893B-CC1F-4822-95EC-FDB503CBF4C6}" destId="{629D4533-E521-4747-8E7F-8EFA5965653E}" srcOrd="1" destOrd="0" presId="urn:microsoft.com/office/officeart/2005/8/layout/lProcess2"/>
    <dgm:cxn modelId="{6309F03B-F387-4D0A-90CA-2BC8DEA2AF1F}" type="presParOf" srcId="{7A2E893B-CC1F-4822-95EC-FDB503CBF4C6}" destId="{CBE932E8-3E2D-4AF7-AB1E-DE9C3720E016}" srcOrd="2" destOrd="0" presId="urn:microsoft.com/office/officeart/2005/8/layout/lProcess2"/>
    <dgm:cxn modelId="{1B3B8152-05BD-46B8-AC67-F5FD3B88F704}" type="presParOf" srcId="{7A2E893B-CC1F-4822-95EC-FDB503CBF4C6}" destId="{B8A4B529-733B-4252-BD3F-E6F18F276F80}" srcOrd="3" destOrd="0" presId="urn:microsoft.com/office/officeart/2005/8/layout/lProcess2"/>
    <dgm:cxn modelId="{C483CE76-40AE-43B1-A39B-26BFFE87F0EF}" type="presParOf" srcId="{7A2E893B-CC1F-4822-95EC-FDB503CBF4C6}" destId="{6710F1E3-DB90-48E5-A6D9-2E928A5A7AE2}" srcOrd="4" destOrd="0" presId="urn:microsoft.com/office/officeart/2005/8/layout/lProcess2"/>
  </dgm:cxnLst>
  <dgm:bg>
    <a:solidFill>
      <a:schemeClr val="bg1">
        <a:alpha val="20000"/>
      </a:schemeClr>
    </a:solidFill>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0F909D-3FDB-4653-BAF8-7027D303458A}">
      <dsp:nvSpPr>
        <dsp:cNvPr id="0" name=""/>
        <dsp:cNvSpPr/>
      </dsp:nvSpPr>
      <dsp:spPr>
        <a:xfrm>
          <a:off x="2686" y="0"/>
          <a:ext cx="2636514" cy="470256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Innovation and modernization for better and more inclusive data and statistics</a:t>
          </a:r>
        </a:p>
      </dsp:txBody>
      <dsp:txXfrm>
        <a:off x="2686" y="0"/>
        <a:ext cx="2636514" cy="1410769"/>
      </dsp:txXfrm>
    </dsp:sp>
    <dsp:sp modelId="{739C094F-BE8A-48DB-8ECB-821CE350D7F1}">
      <dsp:nvSpPr>
        <dsp:cNvPr id="0" name=""/>
        <dsp:cNvSpPr/>
      </dsp:nvSpPr>
      <dsp:spPr>
        <a:xfrm>
          <a:off x="266338" y="1411171"/>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Innovation</a:t>
          </a:r>
        </a:p>
      </dsp:txBody>
      <dsp:txXfrm>
        <a:off x="293397" y="1438230"/>
        <a:ext cx="2055093" cy="869747"/>
      </dsp:txXfrm>
    </dsp:sp>
    <dsp:sp modelId="{D974FB87-1C25-4643-BD73-E5AF904B7F74}">
      <dsp:nvSpPr>
        <dsp:cNvPr id="0" name=""/>
        <dsp:cNvSpPr/>
      </dsp:nvSpPr>
      <dsp:spPr>
        <a:xfrm>
          <a:off x="266338" y="2477170"/>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Inclusion</a:t>
          </a:r>
        </a:p>
      </dsp:txBody>
      <dsp:txXfrm>
        <a:off x="293397" y="2504229"/>
        <a:ext cx="2055093" cy="869747"/>
      </dsp:txXfrm>
    </dsp:sp>
    <dsp:sp modelId="{72B27444-E87A-4411-9125-3098B51CE188}">
      <dsp:nvSpPr>
        <dsp:cNvPr id="0" name=""/>
        <dsp:cNvSpPr/>
      </dsp:nvSpPr>
      <dsp:spPr>
        <a:xfrm>
          <a:off x="257627" y="3517044"/>
          <a:ext cx="2109211" cy="923865"/>
        </a:xfrm>
        <a:prstGeom prst="roundRect">
          <a:avLst>
            <a:gd name="adj" fmla="val 10000"/>
          </a:avLst>
        </a:prstGeom>
        <a:solidFill>
          <a:schemeClr val="accent5">
            <a:hueOff val="0"/>
            <a:satOff val="0"/>
            <a:lumOff val="0"/>
            <a:alphaOff val="0"/>
          </a:schemeClr>
        </a:solidFill>
        <a:ln w="57150" cap="flat" cmpd="sng" algn="ctr">
          <a:solidFill>
            <a:srgbClr val="FF339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Use and re-use</a:t>
          </a:r>
        </a:p>
      </dsp:txBody>
      <dsp:txXfrm>
        <a:off x="284686" y="3544103"/>
        <a:ext cx="2055093" cy="869747"/>
      </dsp:txXfrm>
    </dsp:sp>
    <dsp:sp modelId="{828459B8-58FF-4D5A-8657-DE99C9BFBFE4}">
      <dsp:nvSpPr>
        <dsp:cNvPr id="0" name=""/>
        <dsp:cNvSpPr/>
      </dsp:nvSpPr>
      <dsp:spPr>
        <a:xfrm>
          <a:off x="2836939" y="0"/>
          <a:ext cx="2636514" cy="4702566"/>
        </a:xfrm>
        <a:prstGeom prst="roundRect">
          <a:avLst>
            <a:gd name="adj" fmla="val 10000"/>
          </a:avLst>
        </a:prstGeom>
        <a:solidFill>
          <a:schemeClr val="accent5">
            <a:tint val="40000"/>
            <a:hueOff val="0"/>
            <a:satOff val="0"/>
            <a:lumOff val="0"/>
            <a:alphaOff val="0"/>
          </a:schemeClr>
        </a:solidFill>
        <a:ln>
          <a:solidFill>
            <a:srgbClr val="FF0000"/>
          </a:solid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solidFill>
                <a:srgbClr val="FF3399"/>
              </a:solidFill>
            </a:rPr>
            <a:t>Use and value of data and statistics for better decision making</a:t>
          </a:r>
        </a:p>
      </dsp:txBody>
      <dsp:txXfrm>
        <a:off x="2836939" y="0"/>
        <a:ext cx="2636514" cy="1410769"/>
      </dsp:txXfrm>
    </dsp:sp>
    <dsp:sp modelId="{E3462A70-2E42-4D16-B4CC-1DFD334404CE}">
      <dsp:nvSpPr>
        <dsp:cNvPr id="0" name=""/>
        <dsp:cNvSpPr/>
      </dsp:nvSpPr>
      <dsp:spPr>
        <a:xfrm>
          <a:off x="3100590" y="1411171"/>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Findable, Accessible, Interoperable, Reusable (FAIR) data</a:t>
          </a:r>
        </a:p>
      </dsp:txBody>
      <dsp:txXfrm>
        <a:off x="3127649" y="1438230"/>
        <a:ext cx="2055093" cy="869747"/>
      </dsp:txXfrm>
    </dsp:sp>
    <dsp:sp modelId="{C1A50F14-6DE6-4706-8E86-4D28015AF6FB}">
      <dsp:nvSpPr>
        <dsp:cNvPr id="0" name=""/>
        <dsp:cNvSpPr/>
      </dsp:nvSpPr>
      <dsp:spPr>
        <a:xfrm>
          <a:off x="3100590" y="2477170"/>
          <a:ext cx="2109211" cy="923865"/>
        </a:xfrm>
        <a:prstGeom prst="roundRect">
          <a:avLst>
            <a:gd name="adj" fmla="val 10000"/>
          </a:avLst>
        </a:prstGeom>
        <a:solidFill>
          <a:schemeClr val="accent5">
            <a:hueOff val="0"/>
            <a:satOff val="0"/>
            <a:lumOff val="0"/>
            <a:alphaOff val="0"/>
          </a:schemeClr>
        </a:solidFill>
        <a:ln w="57150" cap="flat" cmpd="sng" algn="ctr">
          <a:solidFill>
            <a:srgbClr val="FF3399"/>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Communication strategies</a:t>
          </a:r>
        </a:p>
      </dsp:txBody>
      <dsp:txXfrm>
        <a:off x="3127649" y="2504229"/>
        <a:ext cx="2055093" cy="869747"/>
      </dsp:txXfrm>
    </dsp:sp>
    <dsp:sp modelId="{345C5D74-1D0B-45D5-A1EB-8D998D452B59}">
      <dsp:nvSpPr>
        <dsp:cNvPr id="0" name=""/>
        <dsp:cNvSpPr/>
      </dsp:nvSpPr>
      <dsp:spPr>
        <a:xfrm>
          <a:off x="3100590" y="3543169"/>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dirty="0"/>
            <a:t>Data and statistical literacy</a:t>
          </a:r>
        </a:p>
      </dsp:txBody>
      <dsp:txXfrm>
        <a:off x="3127649" y="3570228"/>
        <a:ext cx="2055093" cy="869747"/>
      </dsp:txXfrm>
    </dsp:sp>
    <dsp:sp modelId="{FE7F4228-F83E-4F91-A07A-EA6656A9820E}">
      <dsp:nvSpPr>
        <dsp:cNvPr id="0" name=""/>
        <dsp:cNvSpPr/>
      </dsp:nvSpPr>
      <dsp:spPr>
        <a:xfrm>
          <a:off x="5671192" y="0"/>
          <a:ext cx="2636514" cy="470256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t>Institutional leadership in the building of trust, protection and ethics of data and statistics</a:t>
          </a:r>
        </a:p>
      </dsp:txBody>
      <dsp:txXfrm>
        <a:off x="5671192" y="0"/>
        <a:ext cx="2636514" cy="1410769"/>
      </dsp:txXfrm>
    </dsp:sp>
    <dsp:sp modelId="{CC37509F-DCA3-4EE5-BF9E-D1820699522E}">
      <dsp:nvSpPr>
        <dsp:cNvPr id="0" name=""/>
        <dsp:cNvSpPr/>
      </dsp:nvSpPr>
      <dsp:spPr>
        <a:xfrm>
          <a:off x="5934843" y="1411171"/>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Ethical data</a:t>
          </a:r>
        </a:p>
      </dsp:txBody>
      <dsp:txXfrm>
        <a:off x="5961902" y="1438230"/>
        <a:ext cx="2055093" cy="869747"/>
      </dsp:txXfrm>
    </dsp:sp>
    <dsp:sp modelId="{C2FD77CB-96FA-4E24-9B6E-5453374813EC}">
      <dsp:nvSpPr>
        <dsp:cNvPr id="0" name=""/>
        <dsp:cNvSpPr/>
      </dsp:nvSpPr>
      <dsp:spPr>
        <a:xfrm>
          <a:off x="5934843" y="2477170"/>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Confidentiality and protection</a:t>
          </a:r>
        </a:p>
      </dsp:txBody>
      <dsp:txXfrm>
        <a:off x="5961902" y="2504229"/>
        <a:ext cx="2055093" cy="869747"/>
      </dsp:txXfrm>
    </dsp:sp>
    <dsp:sp modelId="{6134421A-52EE-47DF-8C30-88CC98D0EB28}">
      <dsp:nvSpPr>
        <dsp:cNvPr id="0" name=""/>
        <dsp:cNvSpPr/>
      </dsp:nvSpPr>
      <dsp:spPr>
        <a:xfrm>
          <a:off x="5934843" y="3543169"/>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Trust</a:t>
          </a:r>
        </a:p>
      </dsp:txBody>
      <dsp:txXfrm>
        <a:off x="5961902" y="3570228"/>
        <a:ext cx="2055093" cy="869747"/>
      </dsp:txXfrm>
    </dsp:sp>
    <dsp:sp modelId="{A4B1B2F2-46E7-404C-B939-5739AB311DB3}">
      <dsp:nvSpPr>
        <dsp:cNvPr id="0" name=""/>
        <dsp:cNvSpPr/>
      </dsp:nvSpPr>
      <dsp:spPr>
        <a:xfrm>
          <a:off x="8505444" y="0"/>
          <a:ext cx="2636514" cy="4702566"/>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Partnership to mobilize resources and coordinate efforts to develop data and statistical capacity</a:t>
          </a:r>
        </a:p>
      </dsp:txBody>
      <dsp:txXfrm>
        <a:off x="8505444" y="0"/>
        <a:ext cx="2636514" cy="1410769"/>
      </dsp:txXfrm>
    </dsp:sp>
    <dsp:sp modelId="{0B59FF5F-BA96-42A5-871F-6FCA86B6E7CA}">
      <dsp:nvSpPr>
        <dsp:cNvPr id="0" name=""/>
        <dsp:cNvSpPr/>
      </dsp:nvSpPr>
      <dsp:spPr>
        <a:xfrm>
          <a:off x="8769096" y="1411171"/>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Coordination</a:t>
          </a:r>
        </a:p>
      </dsp:txBody>
      <dsp:txXfrm>
        <a:off x="8796155" y="1438230"/>
        <a:ext cx="2055093" cy="869747"/>
      </dsp:txXfrm>
    </dsp:sp>
    <dsp:sp modelId="{CBE932E8-3E2D-4AF7-AB1E-DE9C3720E016}">
      <dsp:nvSpPr>
        <dsp:cNvPr id="0" name=""/>
        <dsp:cNvSpPr/>
      </dsp:nvSpPr>
      <dsp:spPr>
        <a:xfrm>
          <a:off x="8769096" y="2477170"/>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Sustainable investment</a:t>
          </a:r>
        </a:p>
      </dsp:txBody>
      <dsp:txXfrm>
        <a:off x="8796155" y="2504229"/>
        <a:ext cx="2055093" cy="869747"/>
      </dsp:txXfrm>
    </dsp:sp>
    <dsp:sp modelId="{6710F1E3-DB90-48E5-A6D9-2E928A5A7AE2}">
      <dsp:nvSpPr>
        <dsp:cNvPr id="0" name=""/>
        <dsp:cNvSpPr/>
      </dsp:nvSpPr>
      <dsp:spPr>
        <a:xfrm>
          <a:off x="8769096" y="3543169"/>
          <a:ext cx="2109211" cy="923865"/>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kern="1200"/>
            <a:t>Resilience</a:t>
          </a:r>
        </a:p>
      </dsp:txBody>
      <dsp:txXfrm>
        <a:off x="8796155" y="3570228"/>
        <a:ext cx="2055093" cy="869747"/>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8F4626-75F6-4A6C-B07E-E93FA3E3BCC0}" type="datetimeFigureOut">
              <a:t>1/15/2026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8F7F7C-E404-4550-AEBA-B35820B7A286}" type="slidenum">
              <a:t>‹#›</a:t>
            </a:fld>
            <a:endParaRPr lang="en-US"/>
          </a:p>
        </p:txBody>
      </p:sp>
    </p:spTree>
    <p:extLst>
      <p:ext uri="{BB962C8B-B14F-4D97-AF65-F5344CB8AC3E}">
        <p14:creationId xmlns:p14="http://schemas.microsoft.com/office/powerpoint/2010/main" val="1432789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academicjournals.org/journal/AJBM/article-full-text-pdf/538588819603"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txBody>
          <a:bodyPr/>
          <a:lstStyle/>
          <a:p>
            <a:endParaRPr lang="en-GH"/>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EA56D9C-9D5A-48EB-BAED-232D06BA5B5A}" type="slidenum">
              <a:rPr kumimoji="0" lang="en-US" sz="1200" b="0" i="0" u="none" strike="noStrike" kern="1200" cap="none" spc="0" normalizeH="0" baseline="0" noProof="0" smtClean="0">
                <a:ln>
                  <a:noFill/>
                </a:ln>
                <a:solidFill>
                  <a:prstClr val="black"/>
                </a:solidFill>
                <a:effectLst/>
                <a:uLnTx/>
                <a:uFillTx/>
                <a:latin typeface="Calibri"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charset="0"/>
              <a:ea typeface="+mn-ea"/>
              <a:cs typeface="+mn-cs"/>
            </a:endParaRPr>
          </a:p>
        </p:txBody>
      </p:sp>
    </p:spTree>
    <p:extLst>
      <p:ext uri="{BB962C8B-B14F-4D97-AF65-F5344CB8AC3E}">
        <p14:creationId xmlns:p14="http://schemas.microsoft.com/office/powerpoint/2010/main" val="3414860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backbone of the poverty and inequality estimates are country-level household survey unit record data or grouped data, obtained largely by the Poverty and Equity Global Practice, which works closely with National Statistical Offices, and collected in the World Bank’s Global Monitoring Database (GMD). Consumption or income aggregates from such surveys are deflated over time.</a:t>
            </a:r>
            <a:br>
              <a:rPr lang="en-US" dirty="0">
                <a:ea typeface="Calibri"/>
                <a:cs typeface="+mn-lt"/>
              </a:rPr>
            </a:br>
            <a:br>
              <a:rPr lang="en-US" dirty="0">
                <a:ea typeface="Calibri"/>
                <a:cs typeface="+mn-lt"/>
              </a:rPr>
            </a:br>
            <a:r>
              <a:rPr lang="en-US"/>
              <a:t>For the Global Multidimensional Poverty Index (MPI), the underlying estimates are derived from household surveys conducted in different periods, broadly grouped into more recent surveys (2019–2024) and older surveys (2013–2018). As a result, a single unqualified global ranking can be misleading. Given that multidimensional poverty levels evolve over time, often significantly, MPI values derived from earlier survey years are not directly comparable to those based on more recent data. For example, an MPI estimate from 2014 does not represent the same welfare conditions as an estimate from 2023, and treating them as contemporaneous may distort cross-country comparisons.</a:t>
            </a:r>
            <a:br>
              <a:rPr lang="en-US" dirty="0">
                <a:ea typeface="Calibri"/>
                <a:cs typeface="+mn-lt"/>
              </a:rPr>
            </a:br>
            <a:br>
              <a:rPr lang="en-US" dirty="0">
                <a:ea typeface="Calibri"/>
                <a:cs typeface="+mn-lt"/>
              </a:rPr>
            </a:br>
            <a:endParaRPr lang="en-US" dirty="0">
              <a:ea typeface="Calibri"/>
              <a:cs typeface="Calibri"/>
            </a:endParaRPr>
          </a:p>
        </p:txBody>
      </p:sp>
      <p:sp>
        <p:nvSpPr>
          <p:cNvPr id="4" name="Slide Number Placeholder 3"/>
          <p:cNvSpPr>
            <a:spLocks noGrp="1"/>
          </p:cNvSpPr>
          <p:nvPr>
            <p:ph type="sldNum" sz="quarter" idx="5"/>
          </p:nvPr>
        </p:nvSpPr>
        <p:spPr/>
        <p:txBody>
          <a:bodyPr/>
          <a:lstStyle/>
          <a:p>
            <a:fld id="{4B8F7F7C-E404-4550-AEBA-B35820B7A286}" type="slidenum">
              <a:rPr lang="en-US"/>
              <a:t>3</a:t>
            </a:fld>
            <a:endParaRPr lang="en-US"/>
          </a:p>
        </p:txBody>
      </p:sp>
    </p:spTree>
    <p:extLst>
      <p:ext uri="{BB962C8B-B14F-4D97-AF65-F5344CB8AC3E}">
        <p14:creationId xmlns:p14="http://schemas.microsoft.com/office/powerpoint/2010/main" val="3214718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8F7F7C-E404-4550-AEBA-B35820B7A286}" type="slidenum">
              <a:rPr lang="en-US" smtClean="0"/>
              <a:t>4</a:t>
            </a:fld>
            <a:endParaRPr lang="en-US"/>
          </a:p>
        </p:txBody>
      </p:sp>
    </p:spTree>
    <p:extLst>
      <p:ext uri="{BB962C8B-B14F-4D97-AF65-F5344CB8AC3E}">
        <p14:creationId xmlns:p14="http://schemas.microsoft.com/office/powerpoint/2010/main" val="2784144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sz="1200" b="0" i="0" u="sng" kern="1200" dirty="0">
                <a:solidFill>
                  <a:schemeClr val="tx1"/>
                </a:solidFill>
                <a:effectLst/>
                <a:latin typeface="+mn-lt"/>
                <a:ea typeface="+mn-ea"/>
                <a:cs typeface="+mn-cs"/>
                <a:hlinkClick r:id="rId3"/>
              </a:rPr>
              <a:t>Leibenstein (1957) and Stiglitz (1976)</a:t>
            </a:r>
            <a:r>
              <a:rPr lang="de-DE" sz="1200" b="0" i="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5"/>
          </p:nvPr>
        </p:nvSpPr>
        <p:spPr/>
        <p:txBody>
          <a:bodyPr/>
          <a:lstStyle/>
          <a:p>
            <a:fld id="{4B8F7F7C-E404-4550-AEBA-B35820B7A286}" type="slidenum">
              <a:rPr lang="en-US" smtClean="0"/>
              <a:t>6</a:t>
            </a:fld>
            <a:endParaRPr lang="en-US"/>
          </a:p>
        </p:txBody>
      </p:sp>
    </p:spTree>
    <p:extLst>
      <p:ext uri="{BB962C8B-B14F-4D97-AF65-F5344CB8AC3E}">
        <p14:creationId xmlns:p14="http://schemas.microsoft.com/office/powerpoint/2010/main" val="3572328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r>
              <a:rPr lang="en-GB" sz="1200" kern="1200" dirty="0">
                <a:solidFill>
                  <a:schemeClr val="tx1"/>
                </a:solidFill>
                <a:effectLst/>
                <a:latin typeface="+mn-lt"/>
                <a:ea typeface="+mn-ea"/>
                <a:cs typeface="+mn-cs"/>
              </a:rPr>
              <a:t>Private debt, all instruments as a percentage of GDP</a:t>
            </a:r>
            <a:endParaRPr lang="en-US" sz="1200" kern="1200" dirty="0">
              <a:solidFill>
                <a:schemeClr val="tx1"/>
              </a:solidFill>
              <a:effectLst/>
              <a:latin typeface="+mn-lt"/>
              <a:ea typeface="+mn-ea"/>
              <a:cs typeface="+mn-cs"/>
            </a:endParaRPr>
          </a:p>
          <a:p>
            <a:pPr marL="228600" lvl="0" indent="-228600">
              <a:buFont typeface="+mj-lt"/>
              <a:buAutoNum type="arabicPeriod"/>
            </a:pPr>
            <a:r>
              <a:rPr lang="en-GB" sz="1200" kern="1200" dirty="0">
                <a:solidFill>
                  <a:schemeClr val="tx1"/>
                </a:solidFill>
                <a:effectLst/>
                <a:latin typeface="+mn-lt"/>
                <a:ea typeface="+mn-ea"/>
                <a:cs typeface="+mn-cs"/>
              </a:rPr>
              <a:t>General Government Debt as a percentage of GDP</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GB" sz="1200" kern="1200" dirty="0">
                <a:solidFill>
                  <a:schemeClr val="tx1"/>
                </a:solidFill>
                <a:effectLst/>
                <a:latin typeface="+mn-lt"/>
                <a:ea typeface="+mn-ea"/>
                <a:cs typeface="+mn-cs"/>
              </a:rPr>
              <a:t>Household debt overhang</a:t>
            </a:r>
            <a:endParaRPr lang="en-US" sz="1200" kern="1200" dirty="0">
              <a:solidFill>
                <a:schemeClr val="tx1"/>
              </a:solidFill>
              <a:effectLst/>
              <a:latin typeface="+mn-lt"/>
              <a:ea typeface="+mn-ea"/>
              <a:cs typeface="+mn-cs"/>
            </a:endParaRPr>
          </a:p>
          <a:p>
            <a:pPr marL="228600" lvl="0" indent="-228600">
              <a:buFont typeface="+mj-lt"/>
              <a:buAutoNum type="arabicPeriod"/>
            </a:pPr>
            <a:r>
              <a:rPr lang="en-GB" sz="1200" kern="1200" dirty="0">
                <a:solidFill>
                  <a:schemeClr val="tx1"/>
                </a:solidFill>
                <a:effectLst/>
                <a:latin typeface="+mn-lt"/>
                <a:ea typeface="+mn-ea"/>
                <a:cs typeface="+mn-cs"/>
              </a:rPr>
              <a:t>Debt service as a proportion of exports of goods, services and primary income</a:t>
            </a:r>
            <a:endParaRPr lang="en-US" sz="1200" kern="1200" dirty="0">
              <a:solidFill>
                <a:schemeClr val="tx1"/>
              </a:solidFill>
              <a:effectLst/>
              <a:latin typeface="+mn-lt"/>
              <a:ea typeface="+mn-ea"/>
              <a:cs typeface="+mn-cs"/>
            </a:endParaRPr>
          </a:p>
          <a:p>
            <a:pPr marL="228600" indent="-228600">
              <a:buFont typeface="+mj-lt"/>
              <a:buAutoNum type="arabicPeriod"/>
            </a:pPr>
            <a:r>
              <a:rPr lang="en-US" dirty="0"/>
              <a:t>⁠Debt service to social spending (to impact of debt servicing on pro-poor budgeting)</a:t>
            </a:r>
          </a:p>
          <a:p>
            <a:pPr marL="228600" indent="-228600">
              <a:buFont typeface="+mj-lt"/>
              <a:buAutoNum type="arabicPeriod"/>
            </a:pPr>
            <a:r>
              <a:rPr lang="en-US" dirty="0"/>
              <a:t>Stock of domestic arrears to GDP (to capture hidden liabilities)</a:t>
            </a:r>
          </a:p>
        </p:txBody>
      </p:sp>
      <p:sp>
        <p:nvSpPr>
          <p:cNvPr id="4" name="Slide Number Placeholder 3"/>
          <p:cNvSpPr>
            <a:spLocks noGrp="1"/>
          </p:cNvSpPr>
          <p:nvPr>
            <p:ph type="sldNum" sz="quarter" idx="5"/>
          </p:nvPr>
        </p:nvSpPr>
        <p:spPr/>
        <p:txBody>
          <a:bodyPr/>
          <a:lstStyle/>
          <a:p>
            <a:fld id="{4B8F7F7C-E404-4550-AEBA-B35820B7A286}" type="slidenum">
              <a:rPr lang="en-US" smtClean="0"/>
              <a:t>13</a:t>
            </a:fld>
            <a:endParaRPr lang="en-US"/>
          </a:p>
        </p:txBody>
      </p:sp>
    </p:spTree>
    <p:extLst>
      <p:ext uri="{BB962C8B-B14F-4D97-AF65-F5344CB8AC3E}">
        <p14:creationId xmlns:p14="http://schemas.microsoft.com/office/powerpoint/2010/main" val="2232725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05C52-9E6F-73A9-3263-4100937A9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E0F008-80C3-4B1C-4697-0729D83DEC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A8A7BB-8300-8611-6315-876DE6E8F21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F030EB-A5A8-EE3E-0715-92E8B60F2878}"/>
              </a:ext>
            </a:extLst>
          </p:cNvPr>
          <p:cNvSpPr>
            <a:spLocks noGrp="1"/>
          </p:cNvSpPr>
          <p:nvPr>
            <p:ph type="sldNum" sz="quarter" idx="5"/>
          </p:nvPr>
        </p:nvSpPr>
        <p:spPr/>
        <p:txBody>
          <a:bodyPr/>
          <a:lstStyle/>
          <a:p>
            <a:fld id="{E9B04F98-C31D-7243-9F2D-45F91CCE4BCA}" type="slidenum">
              <a:rPr lang="en-US" smtClean="0"/>
              <a:t>15</a:t>
            </a:fld>
            <a:endParaRPr lang="en-US"/>
          </a:p>
        </p:txBody>
      </p:sp>
    </p:spTree>
    <p:extLst>
      <p:ext uri="{BB962C8B-B14F-4D97-AF65-F5344CB8AC3E}">
        <p14:creationId xmlns:p14="http://schemas.microsoft.com/office/powerpoint/2010/main" val="20834033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D1EA-1C7F-76E0-6E0C-DC27A2389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B011D-5712-9CAE-EDA1-48EF8C9F78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08FD8-CABE-0D5E-913A-1850B87BBF3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0A77B8B-10A5-486F-1F3A-0C51DB248B70}"/>
              </a:ext>
            </a:extLst>
          </p:cNvPr>
          <p:cNvSpPr>
            <a:spLocks noGrp="1"/>
          </p:cNvSpPr>
          <p:nvPr>
            <p:ph type="sldNum" sz="quarter" idx="5"/>
          </p:nvPr>
        </p:nvSpPr>
        <p:spPr/>
        <p:txBody>
          <a:bodyPr/>
          <a:lstStyle/>
          <a:p>
            <a:fld id="{E9B04F98-C31D-7243-9F2D-45F91CCE4BCA}" type="slidenum">
              <a:rPr lang="en-US" smtClean="0"/>
              <a:t>16</a:t>
            </a:fld>
            <a:endParaRPr lang="en-US"/>
          </a:p>
        </p:txBody>
      </p:sp>
    </p:spTree>
    <p:extLst>
      <p:ext uri="{BB962C8B-B14F-4D97-AF65-F5344CB8AC3E}">
        <p14:creationId xmlns:p14="http://schemas.microsoft.com/office/powerpoint/2010/main" val="1184588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234499"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747312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64732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817884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FCFBA79-681D-499D-9055-1964159FA112}" type="datetimeFigureOut">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1/15/2026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D210B60-521E-492A-84B3-A496F38FC4C2}"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5126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5AEEE-4CBD-4DBF-B2EF-038F747368B9}"/>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4BB430A-DB4B-4A05-9BDE-CDBE900164D6}"/>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FC48746-EC50-4450-BD91-FEC40097F1D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875155-5831-43D2-891F-B75C1F213FED}" type="datetimeFigureOut">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15/01/2026</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3243133F-5A02-478C-B61C-F40D46B729A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4724370-A9F5-4189-A488-89A83C845E4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F07706-7E16-47A0-9C94-D5828CAA28C3}" type="slidenum">
              <a:rPr kumimoji="0" lang="en-GB"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5599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334218"/>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p>
        </p:txBody>
      </p:sp>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3"/>
          <a:srcRect b="8520"/>
          <a:stretch/>
        </p:blipFill>
        <p:spPr>
          <a:xfrm>
            <a:off x="711901" y="5222368"/>
            <a:ext cx="2234499"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4"/>
          <a:stretch>
            <a:fillRect/>
          </a:stretch>
        </p:blipFill>
        <p:spPr>
          <a:xfrm>
            <a:off x="529501" y="433951"/>
            <a:ext cx="4376100" cy="378701"/>
          </a:xfrm>
          <a:prstGeom prst="rect">
            <a:avLst/>
          </a:prstGeom>
        </p:spPr>
      </p:pic>
    </p:spTree>
    <p:extLst>
      <p:ext uri="{BB962C8B-B14F-4D97-AF65-F5344CB8AC3E}">
        <p14:creationId xmlns:p14="http://schemas.microsoft.com/office/powerpoint/2010/main" val="28810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222103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951931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712" r:id="rId6"/>
    <p:sldLayoutId id="214748371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mailto:samuel.annim@un.org"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3" Type="http://schemas.openxmlformats.org/officeDocument/2006/relationships/tags" Target="../tags/tag6.xml"/><Relationship Id="rId7" Type="http://schemas.openxmlformats.org/officeDocument/2006/relationships/tags" Target="../tags/tag10.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9"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notesSlide" Target="../notesSlides/notesSlide3.xml"/><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xml"/><Relationship Id="rId7" Type="http://schemas.openxmlformats.org/officeDocument/2006/relationships/image" Target="../media/image9.jpe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notesSlide" Target="../notesSlides/notesSlide4.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3" Type="http://schemas.openxmlformats.org/officeDocument/2006/relationships/slideLayout" Target="../slideLayouts/slideLayout2.xml"/><Relationship Id="rId7" Type="http://schemas.openxmlformats.org/officeDocument/2006/relationships/image" Target="../media/image15.svg"/><Relationship Id="rId12" Type="http://schemas.openxmlformats.org/officeDocument/2006/relationships/image" Target="../media/image20.png"/><Relationship Id="rId2" Type="http://schemas.openxmlformats.org/officeDocument/2006/relationships/tags" Target="../tags/tag28.xml"/><Relationship Id="rId16" Type="http://schemas.openxmlformats.org/officeDocument/2006/relationships/image" Target="../media/image24.svg"/><Relationship Id="rId1" Type="http://schemas.openxmlformats.org/officeDocument/2006/relationships/tags" Target="../tags/tag27.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2.xml"/><Relationship Id="rId7" Type="http://schemas.openxmlformats.org/officeDocument/2006/relationships/image" Target="../media/image17.sv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6.png"/><Relationship Id="rId11" Type="http://schemas.openxmlformats.org/officeDocument/2006/relationships/image" Target="../media/image24.svg"/><Relationship Id="rId5" Type="http://schemas.openxmlformats.org/officeDocument/2006/relationships/image" Target="../media/image15.svg"/><Relationship Id="rId10" Type="http://schemas.openxmlformats.org/officeDocument/2006/relationships/image" Target="../media/image22.png"/><Relationship Id="rId4" Type="http://schemas.openxmlformats.org/officeDocument/2006/relationships/image" Target="../media/image14.png"/><Relationship Id="rId9" Type="http://schemas.openxmlformats.org/officeDocument/2006/relationships/image" Target="../media/image19.svg"/></Relationships>
</file>

<file path=ppt/slides/_rels/slide1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20.png"/><Relationship Id="rId3" Type="http://schemas.openxmlformats.org/officeDocument/2006/relationships/slideLayout" Target="../slideLayouts/slideLayout2.xml"/><Relationship Id="rId7" Type="http://schemas.openxmlformats.org/officeDocument/2006/relationships/image" Target="../media/image12.png"/><Relationship Id="rId12" Type="http://schemas.openxmlformats.org/officeDocument/2006/relationships/image" Target="../media/image24.svg"/><Relationship Id="rId2" Type="http://schemas.openxmlformats.org/officeDocument/2006/relationships/tags" Target="../tags/tag32.xml"/><Relationship Id="rId16" Type="http://schemas.openxmlformats.org/officeDocument/2006/relationships/image" Target="../media/image19.svg"/><Relationship Id="rId1" Type="http://schemas.openxmlformats.org/officeDocument/2006/relationships/tags" Target="../tags/tag31.xml"/><Relationship Id="rId6" Type="http://schemas.openxmlformats.org/officeDocument/2006/relationships/image" Target="../media/image15.svg"/><Relationship Id="rId11" Type="http://schemas.openxmlformats.org/officeDocument/2006/relationships/image" Target="../media/image22.png"/><Relationship Id="rId5" Type="http://schemas.openxmlformats.org/officeDocument/2006/relationships/image" Target="../media/image14.png"/><Relationship Id="rId15" Type="http://schemas.openxmlformats.org/officeDocument/2006/relationships/image" Target="../media/image18.png"/><Relationship Id="rId10" Type="http://schemas.openxmlformats.org/officeDocument/2006/relationships/image" Target="../media/image17.svg"/><Relationship Id="rId4" Type="http://schemas.openxmlformats.org/officeDocument/2006/relationships/notesSlide" Target="../notesSlides/notesSlide5.xml"/><Relationship Id="rId9" Type="http://schemas.openxmlformats.org/officeDocument/2006/relationships/image" Target="../media/image16.png"/><Relationship Id="rId14" Type="http://schemas.openxmlformats.org/officeDocument/2006/relationships/image" Target="../media/image21.svg"/></Relationships>
</file>

<file path=ppt/slides/_rels/slide14.xml.rels><?xml version="1.0" encoding="UTF-8" standalone="yes"?>
<Relationships xmlns="http://schemas.openxmlformats.org/package/2006/relationships"><Relationship Id="rId26" Type="http://schemas.openxmlformats.org/officeDocument/2006/relationships/tags" Target="../tags/tag58.xml"/><Relationship Id="rId21" Type="http://schemas.openxmlformats.org/officeDocument/2006/relationships/tags" Target="../tags/tag53.xml"/><Relationship Id="rId42" Type="http://schemas.openxmlformats.org/officeDocument/2006/relationships/tags" Target="../tags/tag74.xml"/><Relationship Id="rId47" Type="http://schemas.openxmlformats.org/officeDocument/2006/relationships/tags" Target="../tags/tag79.xml"/><Relationship Id="rId63" Type="http://schemas.openxmlformats.org/officeDocument/2006/relationships/tags" Target="../tags/tag95.xml"/><Relationship Id="rId68" Type="http://schemas.openxmlformats.org/officeDocument/2006/relationships/tags" Target="../tags/tag100.xml"/><Relationship Id="rId7" Type="http://schemas.openxmlformats.org/officeDocument/2006/relationships/tags" Target="../tags/tag39.xml"/><Relationship Id="rId71" Type="http://schemas.openxmlformats.org/officeDocument/2006/relationships/slideLayout" Target="../slideLayouts/slideLayout2.xml"/><Relationship Id="rId2" Type="http://schemas.openxmlformats.org/officeDocument/2006/relationships/tags" Target="../tags/tag34.xml"/><Relationship Id="rId16" Type="http://schemas.openxmlformats.org/officeDocument/2006/relationships/tags" Target="../tags/tag48.xml"/><Relationship Id="rId29" Type="http://schemas.openxmlformats.org/officeDocument/2006/relationships/tags" Target="../tags/tag61.xml"/><Relationship Id="rId11" Type="http://schemas.openxmlformats.org/officeDocument/2006/relationships/tags" Target="../tags/tag43.xml"/><Relationship Id="rId24" Type="http://schemas.openxmlformats.org/officeDocument/2006/relationships/tags" Target="../tags/tag56.xml"/><Relationship Id="rId32" Type="http://schemas.openxmlformats.org/officeDocument/2006/relationships/tags" Target="../tags/tag64.xml"/><Relationship Id="rId37" Type="http://schemas.openxmlformats.org/officeDocument/2006/relationships/tags" Target="../tags/tag69.xml"/><Relationship Id="rId40" Type="http://schemas.openxmlformats.org/officeDocument/2006/relationships/tags" Target="../tags/tag72.xml"/><Relationship Id="rId45" Type="http://schemas.openxmlformats.org/officeDocument/2006/relationships/tags" Target="../tags/tag77.xml"/><Relationship Id="rId53" Type="http://schemas.openxmlformats.org/officeDocument/2006/relationships/tags" Target="../tags/tag85.xml"/><Relationship Id="rId58" Type="http://schemas.openxmlformats.org/officeDocument/2006/relationships/tags" Target="../tags/tag90.xml"/><Relationship Id="rId66" Type="http://schemas.openxmlformats.org/officeDocument/2006/relationships/tags" Target="../tags/tag98.xml"/><Relationship Id="rId5" Type="http://schemas.openxmlformats.org/officeDocument/2006/relationships/tags" Target="../tags/tag37.xml"/><Relationship Id="rId61" Type="http://schemas.openxmlformats.org/officeDocument/2006/relationships/tags" Target="../tags/tag93.xml"/><Relationship Id="rId19" Type="http://schemas.openxmlformats.org/officeDocument/2006/relationships/tags" Target="../tags/tag51.xml"/><Relationship Id="rId14" Type="http://schemas.openxmlformats.org/officeDocument/2006/relationships/tags" Target="../tags/tag46.xml"/><Relationship Id="rId22" Type="http://schemas.openxmlformats.org/officeDocument/2006/relationships/tags" Target="../tags/tag54.xml"/><Relationship Id="rId27" Type="http://schemas.openxmlformats.org/officeDocument/2006/relationships/tags" Target="../tags/tag59.xml"/><Relationship Id="rId30" Type="http://schemas.openxmlformats.org/officeDocument/2006/relationships/tags" Target="../tags/tag62.xml"/><Relationship Id="rId35" Type="http://schemas.openxmlformats.org/officeDocument/2006/relationships/tags" Target="../tags/tag67.xml"/><Relationship Id="rId43" Type="http://schemas.openxmlformats.org/officeDocument/2006/relationships/tags" Target="../tags/tag75.xml"/><Relationship Id="rId48" Type="http://schemas.openxmlformats.org/officeDocument/2006/relationships/tags" Target="../tags/tag80.xml"/><Relationship Id="rId56" Type="http://schemas.openxmlformats.org/officeDocument/2006/relationships/tags" Target="../tags/tag88.xml"/><Relationship Id="rId64" Type="http://schemas.openxmlformats.org/officeDocument/2006/relationships/tags" Target="../tags/tag96.xml"/><Relationship Id="rId69" Type="http://schemas.openxmlformats.org/officeDocument/2006/relationships/tags" Target="../tags/tag101.xml"/><Relationship Id="rId8" Type="http://schemas.openxmlformats.org/officeDocument/2006/relationships/tags" Target="../tags/tag40.xml"/><Relationship Id="rId51" Type="http://schemas.openxmlformats.org/officeDocument/2006/relationships/tags" Target="../tags/tag83.xml"/><Relationship Id="rId3" Type="http://schemas.openxmlformats.org/officeDocument/2006/relationships/tags" Target="../tags/tag35.xml"/><Relationship Id="rId12" Type="http://schemas.openxmlformats.org/officeDocument/2006/relationships/tags" Target="../tags/tag44.xml"/><Relationship Id="rId17" Type="http://schemas.openxmlformats.org/officeDocument/2006/relationships/tags" Target="../tags/tag49.xml"/><Relationship Id="rId25" Type="http://schemas.openxmlformats.org/officeDocument/2006/relationships/tags" Target="../tags/tag57.xml"/><Relationship Id="rId33" Type="http://schemas.openxmlformats.org/officeDocument/2006/relationships/tags" Target="../tags/tag65.xml"/><Relationship Id="rId38" Type="http://schemas.openxmlformats.org/officeDocument/2006/relationships/tags" Target="../tags/tag70.xml"/><Relationship Id="rId46" Type="http://schemas.openxmlformats.org/officeDocument/2006/relationships/tags" Target="../tags/tag78.xml"/><Relationship Id="rId59" Type="http://schemas.openxmlformats.org/officeDocument/2006/relationships/tags" Target="../tags/tag91.xml"/><Relationship Id="rId67" Type="http://schemas.openxmlformats.org/officeDocument/2006/relationships/tags" Target="../tags/tag99.xml"/><Relationship Id="rId20" Type="http://schemas.openxmlformats.org/officeDocument/2006/relationships/tags" Target="../tags/tag52.xml"/><Relationship Id="rId41" Type="http://schemas.openxmlformats.org/officeDocument/2006/relationships/tags" Target="../tags/tag73.xml"/><Relationship Id="rId54" Type="http://schemas.openxmlformats.org/officeDocument/2006/relationships/tags" Target="../tags/tag86.xml"/><Relationship Id="rId62" Type="http://schemas.openxmlformats.org/officeDocument/2006/relationships/tags" Target="../tags/tag94.xml"/><Relationship Id="rId70" Type="http://schemas.openxmlformats.org/officeDocument/2006/relationships/tags" Target="../tags/tag102.xml"/><Relationship Id="rId1" Type="http://schemas.openxmlformats.org/officeDocument/2006/relationships/tags" Target="../tags/tag33.xml"/><Relationship Id="rId6" Type="http://schemas.openxmlformats.org/officeDocument/2006/relationships/tags" Target="../tags/tag38.xml"/><Relationship Id="rId15" Type="http://schemas.openxmlformats.org/officeDocument/2006/relationships/tags" Target="../tags/tag47.xml"/><Relationship Id="rId23" Type="http://schemas.openxmlformats.org/officeDocument/2006/relationships/tags" Target="../tags/tag55.xml"/><Relationship Id="rId28" Type="http://schemas.openxmlformats.org/officeDocument/2006/relationships/tags" Target="../tags/tag60.xml"/><Relationship Id="rId36" Type="http://schemas.openxmlformats.org/officeDocument/2006/relationships/tags" Target="../tags/tag68.xml"/><Relationship Id="rId49" Type="http://schemas.openxmlformats.org/officeDocument/2006/relationships/tags" Target="../tags/tag81.xml"/><Relationship Id="rId57" Type="http://schemas.openxmlformats.org/officeDocument/2006/relationships/tags" Target="../tags/tag89.xml"/><Relationship Id="rId10" Type="http://schemas.openxmlformats.org/officeDocument/2006/relationships/tags" Target="../tags/tag42.xml"/><Relationship Id="rId31" Type="http://schemas.openxmlformats.org/officeDocument/2006/relationships/tags" Target="../tags/tag63.xml"/><Relationship Id="rId44" Type="http://schemas.openxmlformats.org/officeDocument/2006/relationships/tags" Target="../tags/tag76.xml"/><Relationship Id="rId52" Type="http://schemas.openxmlformats.org/officeDocument/2006/relationships/tags" Target="../tags/tag84.xml"/><Relationship Id="rId60" Type="http://schemas.openxmlformats.org/officeDocument/2006/relationships/tags" Target="../tags/tag92.xml"/><Relationship Id="rId65" Type="http://schemas.openxmlformats.org/officeDocument/2006/relationships/tags" Target="../tags/tag97.xml"/><Relationship Id="rId4" Type="http://schemas.openxmlformats.org/officeDocument/2006/relationships/tags" Target="../tags/tag36.xml"/><Relationship Id="rId9" Type="http://schemas.openxmlformats.org/officeDocument/2006/relationships/tags" Target="../tags/tag41.xml"/><Relationship Id="rId13" Type="http://schemas.openxmlformats.org/officeDocument/2006/relationships/tags" Target="../tags/tag45.xml"/><Relationship Id="rId18" Type="http://schemas.openxmlformats.org/officeDocument/2006/relationships/tags" Target="../tags/tag50.xml"/><Relationship Id="rId39" Type="http://schemas.openxmlformats.org/officeDocument/2006/relationships/tags" Target="../tags/tag71.xml"/><Relationship Id="rId34" Type="http://schemas.openxmlformats.org/officeDocument/2006/relationships/tags" Target="../tags/tag66.xml"/><Relationship Id="rId50" Type="http://schemas.openxmlformats.org/officeDocument/2006/relationships/tags" Target="../tags/tag82.xml"/><Relationship Id="rId55" Type="http://schemas.openxmlformats.org/officeDocument/2006/relationships/tags" Target="../tags/tag8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0F814A-AA35-99DB-ADEE-2F23C6912E3C}"/>
              </a:ext>
            </a:extLst>
          </p:cNvPr>
          <p:cNvSpPr>
            <a:spLocks noGrp="1"/>
          </p:cNvSpPr>
          <p:nvPr>
            <p:ph type="title"/>
            <p:custDataLst>
              <p:tags r:id="rId1"/>
            </p:custDataLst>
          </p:nvPr>
        </p:nvSpPr>
        <p:spPr>
          <a:xfrm>
            <a:off x="604901" y="2089944"/>
            <a:ext cx="11146220" cy="2511739"/>
          </a:xfrm>
        </p:spPr>
        <p:txBody>
          <a:bodyPr>
            <a:noAutofit/>
          </a:bodyPr>
          <a:lstStyle/>
          <a:p>
            <a:r>
              <a:rPr lang="en-US" sz="4400" dirty="0">
                <a:solidFill>
                  <a:schemeClr val="accent1">
                    <a:lumMod val="50000"/>
                  </a:schemeClr>
                </a:solidFill>
              </a:rPr>
              <a:t>Repackaging the Production and Dissemination of Development Indicators to Enhance Policy Uptake</a:t>
            </a:r>
            <a:endParaRPr lang="en-US" sz="4400" dirty="0"/>
          </a:p>
        </p:txBody>
      </p:sp>
      <p:sp>
        <p:nvSpPr>
          <p:cNvPr id="2" name="Slide Number Placeholder 1">
            <a:extLst>
              <a:ext uri="{FF2B5EF4-FFF2-40B4-BE49-F238E27FC236}">
                <a16:creationId xmlns:a16="http://schemas.microsoft.com/office/drawing/2014/main" id="{0CFD4EFA-C860-3CB4-0E47-3F4C30A30381}"/>
              </a:ext>
            </a:extLst>
          </p:cNvPr>
          <p:cNvSpPr>
            <a:spLocks noGrp="1"/>
          </p:cNvSpPr>
          <p:nvPr>
            <p:ph type="sldNum" sz="quarter" idx="4294967295"/>
            <p:custDataLst>
              <p:tags r:id="rId2"/>
            </p:custDataLst>
          </p:nvPr>
        </p:nvSpPr>
        <p:spPr>
          <a:xfrm>
            <a:off x="0" y="2032000"/>
            <a:ext cx="219075" cy="115888"/>
          </a:xfrm>
          <a:prstGeom prst="rect">
            <a:avLst/>
          </a:prstGeom>
        </p:spPr>
        <p:txBody>
          <a:bodyPr vert="horz" lIns="29033" tIns="14516" rIns="29033" bIns="14516" rtlCol="0" anchor="ctr"/>
          <a:lstStyle>
            <a:defPPr>
              <a:defRPr lang="en-US"/>
            </a:defPPr>
            <a:lvl1pPr marL="0" algn="l" defTabSz="230443" rtl="0" eaLnBrk="1" latinLnBrk="0" hangingPunct="1">
              <a:defRPr sz="454" kern="1200">
                <a:solidFill>
                  <a:schemeClr val="tx1"/>
                </a:solidFill>
                <a:latin typeface="+mn-lt"/>
                <a:ea typeface="+mn-ea"/>
                <a:cs typeface="+mn-cs"/>
              </a:defRPr>
            </a:lvl1pPr>
            <a:lvl2pPr marL="115222" algn="l" defTabSz="230443" rtl="0" eaLnBrk="1" latinLnBrk="0" hangingPunct="1">
              <a:defRPr sz="454" kern="1200">
                <a:solidFill>
                  <a:schemeClr val="tx1"/>
                </a:solidFill>
                <a:latin typeface="+mn-lt"/>
                <a:ea typeface="+mn-ea"/>
                <a:cs typeface="+mn-cs"/>
              </a:defRPr>
            </a:lvl2pPr>
            <a:lvl3pPr marL="230443" algn="l" defTabSz="230443" rtl="0" eaLnBrk="1" latinLnBrk="0" hangingPunct="1">
              <a:defRPr sz="454" kern="1200">
                <a:solidFill>
                  <a:schemeClr val="tx1"/>
                </a:solidFill>
                <a:latin typeface="+mn-lt"/>
                <a:ea typeface="+mn-ea"/>
                <a:cs typeface="+mn-cs"/>
              </a:defRPr>
            </a:lvl3pPr>
            <a:lvl4pPr marL="345665" algn="l" defTabSz="230443" rtl="0" eaLnBrk="1" latinLnBrk="0" hangingPunct="1">
              <a:defRPr sz="454" kern="1200">
                <a:solidFill>
                  <a:schemeClr val="tx1"/>
                </a:solidFill>
                <a:latin typeface="+mn-lt"/>
                <a:ea typeface="+mn-ea"/>
                <a:cs typeface="+mn-cs"/>
              </a:defRPr>
            </a:lvl4pPr>
            <a:lvl5pPr marL="460886" algn="l" defTabSz="230443" rtl="0" eaLnBrk="1" latinLnBrk="0" hangingPunct="1">
              <a:defRPr sz="454" kern="1200">
                <a:solidFill>
                  <a:schemeClr val="tx1"/>
                </a:solidFill>
                <a:latin typeface="+mn-lt"/>
                <a:ea typeface="+mn-ea"/>
                <a:cs typeface="+mn-cs"/>
              </a:defRPr>
            </a:lvl5pPr>
            <a:lvl6pPr marL="576108" algn="l" defTabSz="230443" rtl="0" eaLnBrk="1" latinLnBrk="0" hangingPunct="1">
              <a:defRPr sz="454" kern="1200">
                <a:solidFill>
                  <a:schemeClr val="tx1"/>
                </a:solidFill>
                <a:latin typeface="+mn-lt"/>
                <a:ea typeface="+mn-ea"/>
                <a:cs typeface="+mn-cs"/>
              </a:defRPr>
            </a:lvl6pPr>
            <a:lvl7pPr marL="691329" algn="l" defTabSz="230443" rtl="0" eaLnBrk="1" latinLnBrk="0" hangingPunct="1">
              <a:defRPr sz="454" kern="1200">
                <a:solidFill>
                  <a:schemeClr val="tx1"/>
                </a:solidFill>
                <a:latin typeface="+mn-lt"/>
                <a:ea typeface="+mn-ea"/>
                <a:cs typeface="+mn-cs"/>
              </a:defRPr>
            </a:lvl7pPr>
            <a:lvl8pPr marL="806551" algn="l" defTabSz="230443" rtl="0" eaLnBrk="1" latinLnBrk="0" hangingPunct="1">
              <a:defRPr sz="454" kern="1200">
                <a:solidFill>
                  <a:schemeClr val="tx1"/>
                </a:solidFill>
                <a:latin typeface="+mn-lt"/>
                <a:ea typeface="+mn-ea"/>
                <a:cs typeface="+mn-cs"/>
              </a:defRPr>
            </a:lvl8pPr>
            <a:lvl9pPr marL="921772" algn="l" defTabSz="230443" rtl="0" eaLnBrk="1" latinLnBrk="0" hangingPunct="1">
              <a:defRPr sz="454" kern="1200">
                <a:solidFill>
                  <a:schemeClr val="tx1"/>
                </a:solidFill>
                <a:latin typeface="+mn-lt"/>
                <a:ea typeface="+mn-ea"/>
                <a:cs typeface="+mn-cs"/>
              </a:defRPr>
            </a:lvl9pPr>
          </a:lstStyle>
          <a:p>
            <a:fld id="{E40CBD55-98D6-482A-A5E1-882E8908E56A}" type="slidenum">
              <a:rPr lang="en-GB" smtClean="0">
                <a:solidFill>
                  <a:prstClr val="black">
                    <a:tint val="75000"/>
                  </a:prstClr>
                </a:solidFill>
              </a:rPr>
              <a:pPr/>
              <a:t>1</a:t>
            </a:fld>
            <a:endParaRPr lang="en-GB">
              <a:solidFill>
                <a:prstClr val="black">
                  <a:tint val="75000"/>
                </a:prstClr>
              </a:solidFill>
            </a:endParaRPr>
          </a:p>
        </p:txBody>
      </p:sp>
      <p:sp>
        <p:nvSpPr>
          <p:cNvPr id="10" name="Title 1">
            <a:extLst>
              <a:ext uri="{FF2B5EF4-FFF2-40B4-BE49-F238E27FC236}">
                <a16:creationId xmlns:a16="http://schemas.microsoft.com/office/drawing/2014/main" id="{755C34E6-6932-2517-083A-BDDA71CEF46D}"/>
              </a:ext>
            </a:extLst>
          </p:cNvPr>
          <p:cNvSpPr txBox="1">
            <a:spLocks/>
          </p:cNvSpPr>
          <p:nvPr>
            <p:custDataLst>
              <p:tags r:id="rId3"/>
            </p:custDataLst>
          </p:nvPr>
        </p:nvSpPr>
        <p:spPr bwMode="auto">
          <a:xfrm>
            <a:off x="4623757" y="4915366"/>
            <a:ext cx="5210355" cy="10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45719" tIns="22860" rIns="45719" bIns="22860" numCol="1" anchor="b" anchorCtr="0" compatLnSpc="1">
            <a:prstTxWarp prst="textNoShape">
              <a:avLst/>
            </a:prstTxWarp>
          </a:bodyPr>
          <a:lstStyle>
            <a:defPPr>
              <a:defRPr lang="en-US"/>
            </a:defPPr>
            <a:lvl1pPr marL="0" algn="l" defTabSz="725805" rtl="0" eaLnBrk="1" latinLnBrk="0" hangingPunct="1">
              <a:defRPr sz="1429" kern="1200">
                <a:solidFill>
                  <a:schemeClr val="tx1"/>
                </a:solidFill>
                <a:latin typeface="+mn-lt"/>
                <a:ea typeface="+mn-ea"/>
                <a:cs typeface="+mn-cs"/>
              </a:defRPr>
            </a:lvl1pPr>
            <a:lvl2pPr marL="362903" algn="l" defTabSz="725805" rtl="0" eaLnBrk="1" latinLnBrk="0" hangingPunct="1">
              <a:defRPr sz="1429" kern="1200">
                <a:solidFill>
                  <a:schemeClr val="tx1"/>
                </a:solidFill>
                <a:latin typeface="+mn-lt"/>
                <a:ea typeface="+mn-ea"/>
                <a:cs typeface="+mn-cs"/>
              </a:defRPr>
            </a:lvl2pPr>
            <a:lvl3pPr marL="725805" algn="l" defTabSz="725805" rtl="0" eaLnBrk="1" latinLnBrk="0" hangingPunct="1">
              <a:defRPr sz="1429" kern="1200">
                <a:solidFill>
                  <a:schemeClr val="tx1"/>
                </a:solidFill>
                <a:latin typeface="+mn-lt"/>
                <a:ea typeface="+mn-ea"/>
                <a:cs typeface="+mn-cs"/>
              </a:defRPr>
            </a:lvl3pPr>
            <a:lvl4pPr marL="1088708" algn="l" defTabSz="725805" rtl="0" eaLnBrk="1" latinLnBrk="0" hangingPunct="1">
              <a:defRPr sz="1429" kern="1200">
                <a:solidFill>
                  <a:schemeClr val="tx1"/>
                </a:solidFill>
                <a:latin typeface="+mn-lt"/>
                <a:ea typeface="+mn-ea"/>
                <a:cs typeface="+mn-cs"/>
              </a:defRPr>
            </a:lvl4pPr>
            <a:lvl5pPr marL="1451610" algn="l" defTabSz="725805" rtl="0" eaLnBrk="1" latinLnBrk="0" hangingPunct="1">
              <a:defRPr sz="1429" kern="1200">
                <a:solidFill>
                  <a:schemeClr val="tx1"/>
                </a:solidFill>
                <a:latin typeface="+mn-lt"/>
                <a:ea typeface="+mn-ea"/>
                <a:cs typeface="+mn-cs"/>
              </a:defRPr>
            </a:lvl5pPr>
            <a:lvl6pPr marL="1814513" algn="l" defTabSz="725805" rtl="0" eaLnBrk="1" latinLnBrk="0" hangingPunct="1">
              <a:defRPr sz="1429" kern="1200">
                <a:solidFill>
                  <a:schemeClr val="tx1"/>
                </a:solidFill>
                <a:latin typeface="+mn-lt"/>
                <a:ea typeface="+mn-ea"/>
                <a:cs typeface="+mn-cs"/>
              </a:defRPr>
            </a:lvl6pPr>
            <a:lvl7pPr marL="2177415" algn="l" defTabSz="725805" rtl="0" eaLnBrk="1" latinLnBrk="0" hangingPunct="1">
              <a:defRPr sz="1429" kern="1200">
                <a:solidFill>
                  <a:schemeClr val="tx1"/>
                </a:solidFill>
                <a:latin typeface="+mn-lt"/>
                <a:ea typeface="+mn-ea"/>
                <a:cs typeface="+mn-cs"/>
              </a:defRPr>
            </a:lvl7pPr>
            <a:lvl8pPr marL="2540318" algn="l" defTabSz="725805" rtl="0" eaLnBrk="1" latinLnBrk="0" hangingPunct="1">
              <a:defRPr sz="1429" kern="1200">
                <a:solidFill>
                  <a:schemeClr val="tx1"/>
                </a:solidFill>
                <a:latin typeface="+mn-lt"/>
                <a:ea typeface="+mn-ea"/>
                <a:cs typeface="+mn-cs"/>
              </a:defRPr>
            </a:lvl8pPr>
            <a:lvl9pPr marL="2903220" algn="l" defTabSz="725805" rtl="0" eaLnBrk="1" latinLnBrk="0" hangingPunct="1">
              <a:defRPr sz="1429" kern="1200">
                <a:solidFill>
                  <a:schemeClr val="tx1"/>
                </a:solidFill>
                <a:latin typeface="+mn-lt"/>
                <a:ea typeface="+mn-ea"/>
                <a:cs typeface="+mn-cs"/>
              </a:defRPr>
            </a:lvl9pPr>
          </a:lstStyle>
          <a:p>
            <a:pPr algn="l" defTabSz="457184"/>
            <a:endParaRPr lang="en-US" sz="2200" b="1" dirty="0">
              <a:solidFill>
                <a:srgbClr val="000000"/>
              </a:solidFill>
              <a:latin typeface="Raleway" pitchFamily="2" charset="77"/>
            </a:endParaRPr>
          </a:p>
          <a:p>
            <a:pPr algn="l" defTabSz="457184"/>
            <a:endParaRPr lang="en-US" sz="2200" b="1" dirty="0">
              <a:solidFill>
                <a:srgbClr val="000000"/>
              </a:solidFill>
              <a:latin typeface="Raleway" pitchFamily="2" charset="77"/>
            </a:endParaRPr>
          </a:p>
          <a:p>
            <a:pPr algn="l" defTabSz="457184"/>
            <a:r>
              <a:rPr lang="en-US" sz="2150" b="1" dirty="0">
                <a:solidFill>
                  <a:srgbClr val="000000"/>
                </a:solidFill>
                <a:latin typeface="Raleway"/>
              </a:rPr>
              <a:t>Samuel Kobina Annim</a:t>
            </a:r>
            <a:endParaRPr lang="en-US" sz="2150" b="1" dirty="0">
              <a:solidFill>
                <a:srgbClr val="000000"/>
              </a:solidFill>
              <a:latin typeface="Raleway"/>
              <a:cs typeface="Crimson Text"/>
            </a:endParaRPr>
          </a:p>
          <a:p>
            <a:pPr algn="l" defTabSz="457184"/>
            <a:r>
              <a:rPr lang="en-US" sz="2150" b="1" dirty="0">
                <a:solidFill>
                  <a:srgbClr val="000000"/>
                </a:solidFill>
                <a:latin typeface="Raleway"/>
                <a:hlinkClick r:id="rId6"/>
              </a:rPr>
              <a:t>samuel.annim@un.org</a:t>
            </a:r>
            <a:endParaRPr lang="en-US" sz="2150" b="1" dirty="0">
              <a:solidFill>
                <a:srgbClr val="000000"/>
              </a:solidFill>
              <a:latin typeface="Raleway"/>
            </a:endParaRPr>
          </a:p>
          <a:p>
            <a:pPr algn="l" defTabSz="457184"/>
            <a:r>
              <a:rPr lang="en-US" sz="2150" b="1" dirty="0">
                <a:solidFill>
                  <a:srgbClr val="000000"/>
                </a:solidFill>
                <a:latin typeface="Raleway"/>
                <a:cs typeface="Crimson Text"/>
              </a:rPr>
              <a:t>15</a:t>
            </a:r>
            <a:r>
              <a:rPr lang="en-US" sz="2150" b="1" baseline="30000" dirty="0">
                <a:solidFill>
                  <a:srgbClr val="000000"/>
                </a:solidFill>
                <a:latin typeface="Raleway"/>
                <a:cs typeface="Crimson Text"/>
              </a:rPr>
              <a:t>th</a:t>
            </a:r>
            <a:r>
              <a:rPr lang="en-US" sz="2150" b="1" dirty="0">
                <a:solidFill>
                  <a:srgbClr val="000000"/>
                </a:solidFill>
                <a:latin typeface="Raleway"/>
                <a:cs typeface="Crimson Text"/>
              </a:rPr>
              <a:t> January 2026</a:t>
            </a:r>
          </a:p>
        </p:txBody>
      </p:sp>
    </p:spTree>
    <p:extLst>
      <p:ext uri="{BB962C8B-B14F-4D97-AF65-F5344CB8AC3E}">
        <p14:creationId xmlns:p14="http://schemas.microsoft.com/office/powerpoint/2010/main" val="2753449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CFB58C8-3943-99FE-A251-F0019D8C5823}"/>
              </a:ext>
            </a:extLst>
          </p:cNvPr>
          <p:cNvSpPr>
            <a:spLocks noGrp="1"/>
          </p:cNvSpPr>
          <p:nvPr>
            <p:ph type="title"/>
            <p:custDataLst>
              <p:tags r:id="rId7"/>
            </p:custDataLst>
          </p:nvPr>
        </p:nvSpPr>
        <p:spPr>
          <a:xfrm>
            <a:off x="131379" y="2501984"/>
            <a:ext cx="3115265" cy="975093"/>
          </a:xfrm>
        </p:spPr>
        <p:txBody>
          <a:bodyPr anchor="b">
            <a:noAutofit/>
          </a:bodyPr>
          <a:lstStyle/>
          <a:p>
            <a:pPr algn="ctr"/>
            <a:r>
              <a:rPr lang="en-US" sz="5400" b="1">
                <a:solidFill>
                  <a:srgbClr val="FFFFFF"/>
                </a:solidFill>
                <a:latin typeface="Trebuchet MS"/>
              </a:rPr>
              <a:t> OUTLINE</a:t>
            </a:r>
          </a:p>
        </p:txBody>
      </p:sp>
      <p:sp>
        <p:nvSpPr>
          <p:cNvPr id="10" name="Content Placeholder 2">
            <a:extLst>
              <a:ext uri="{FF2B5EF4-FFF2-40B4-BE49-F238E27FC236}">
                <a16:creationId xmlns:a16="http://schemas.microsoft.com/office/drawing/2014/main" id="{0C807AB7-D856-9744-C704-8A07F5C9741A}"/>
              </a:ext>
            </a:extLst>
          </p:cNvPr>
          <p:cNvSpPr txBox="1">
            <a:spLocks/>
          </p:cNvSpPr>
          <p:nvPr>
            <p:custDataLst>
              <p:tags r:id="rId8"/>
            </p:custDataLst>
          </p:nvPr>
        </p:nvSpPr>
        <p:spPr>
          <a:xfrm>
            <a:off x="4037824" y="-3420"/>
            <a:ext cx="8154176" cy="68816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0"/>
              </a:spcBef>
              <a:buFont typeface="+mj-lt"/>
              <a:buAutoNum type="arabicPeriod"/>
            </a:pPr>
            <a:r>
              <a:rPr lang="en-US" sz="2200" dirty="0" err="1">
                <a:latin typeface="Raleway" pitchFamily="2" charset="77"/>
                <a:ea typeface="+mn-lt"/>
                <a:cs typeface="+mn-lt"/>
              </a:rPr>
              <a:t>Operationalising</a:t>
            </a:r>
            <a:r>
              <a:rPr lang="en-US" sz="2200" dirty="0">
                <a:latin typeface="Raleway" pitchFamily="2" charset="77"/>
                <a:ea typeface="+mn-lt"/>
                <a:cs typeface="+mn-lt"/>
              </a:rPr>
              <a:t> gaps in data and statistics</a:t>
            </a:r>
            <a:br>
              <a:rPr lang="en-US" sz="2200" dirty="0">
                <a:latin typeface="Raleway" pitchFamily="2" charset="77"/>
                <a:ea typeface="+mn-lt"/>
                <a:cs typeface="+mn-lt"/>
              </a:rPr>
            </a:br>
            <a:endParaRPr lang="en-US" sz="2200" dirty="0">
              <a:latin typeface="Raleway" pitchFamily="2" charset="77"/>
              <a:ea typeface="+mn-lt"/>
              <a:cs typeface="+mn-lt"/>
            </a:endParaRPr>
          </a:p>
          <a:p>
            <a:pPr marL="457200" indent="-457200">
              <a:lnSpc>
                <a:spcPct val="100000"/>
              </a:lnSpc>
              <a:spcBef>
                <a:spcPts val="0"/>
              </a:spcBef>
              <a:buFont typeface="+mj-lt"/>
              <a:buAutoNum type="arabicPeriod"/>
            </a:pPr>
            <a:r>
              <a:rPr lang="en-US" sz="2200" dirty="0" err="1">
                <a:latin typeface="Raleway" pitchFamily="2" charset="77"/>
              </a:rPr>
              <a:t>Conceptualising</a:t>
            </a:r>
            <a:r>
              <a:rPr lang="en-US" sz="2200" dirty="0">
                <a:latin typeface="Raleway" pitchFamily="2" charset="77"/>
              </a:rPr>
              <a:t> statistical blocks</a:t>
            </a:r>
          </a:p>
          <a:p>
            <a:pPr marL="457200" indent="-457200">
              <a:lnSpc>
                <a:spcPct val="100000"/>
              </a:lnSpc>
              <a:spcBef>
                <a:spcPts val="0"/>
              </a:spcBef>
              <a:buFont typeface="+mj-lt"/>
              <a:buAutoNum type="arabicPeriod"/>
            </a:pPr>
            <a:endParaRPr lang="en-US" sz="1800" dirty="0">
              <a:latin typeface="Raleway" pitchFamily="2" charset="77"/>
            </a:endParaRPr>
          </a:p>
          <a:p>
            <a:pPr marL="457200" indent="-457200">
              <a:lnSpc>
                <a:spcPct val="100000"/>
              </a:lnSpc>
              <a:spcBef>
                <a:spcPts val="0"/>
              </a:spcBef>
              <a:buFont typeface="+mj-lt"/>
              <a:buAutoNum type="arabicPeriod"/>
            </a:pPr>
            <a:r>
              <a:rPr lang="en-US" sz="2200" dirty="0">
                <a:latin typeface="Raleway" pitchFamily="2" charset="77"/>
              </a:rPr>
              <a:t>Value proposition of the proposed Africa Beyond Numbers Series</a:t>
            </a:r>
            <a:br>
              <a:rPr lang="en-US" sz="2200" dirty="0">
                <a:latin typeface="Raleway" pitchFamily="2" charset="77"/>
              </a:rPr>
            </a:br>
            <a:endParaRPr lang="en-US" sz="2200" dirty="0">
              <a:latin typeface="Raleway" pitchFamily="2" charset="77"/>
            </a:endParaRPr>
          </a:p>
          <a:p>
            <a:pPr marL="457200" indent="-457200">
              <a:lnSpc>
                <a:spcPct val="100000"/>
              </a:lnSpc>
              <a:spcBef>
                <a:spcPts val="0"/>
              </a:spcBef>
              <a:buFont typeface="+mj-lt"/>
              <a:buAutoNum type="arabicPeriod"/>
            </a:pPr>
            <a:r>
              <a:rPr lang="en-US" sz="2200" dirty="0">
                <a:latin typeface="Raleway" pitchFamily="2" charset="77"/>
                <a:ea typeface="+mn-lt"/>
                <a:cs typeface="+mn-lt"/>
              </a:rPr>
              <a:t>Overview of development areas for the maiden edition of ABNS</a:t>
            </a:r>
          </a:p>
          <a:p>
            <a:pPr marL="457200" indent="-457200">
              <a:lnSpc>
                <a:spcPct val="100000"/>
              </a:lnSpc>
              <a:spcBef>
                <a:spcPts val="0"/>
              </a:spcBef>
              <a:buFont typeface="+mj-lt"/>
              <a:buAutoNum type="arabicPeriod"/>
            </a:pPr>
            <a:endParaRPr lang="en-US" sz="2200" dirty="0">
              <a:latin typeface="Raleway" pitchFamily="2" charset="77"/>
              <a:ea typeface="+mn-lt"/>
              <a:cs typeface="+mn-lt"/>
            </a:endParaRPr>
          </a:p>
          <a:p>
            <a:pPr marL="457200" indent="-457200">
              <a:lnSpc>
                <a:spcPct val="100000"/>
              </a:lnSpc>
              <a:spcBef>
                <a:spcPts val="0"/>
              </a:spcBef>
              <a:buFont typeface="+mj-lt"/>
              <a:buAutoNum type="arabicPeriod"/>
            </a:pPr>
            <a:r>
              <a:rPr lang="en-US" sz="2200" dirty="0">
                <a:latin typeface="Raleway" pitchFamily="2" charset="77"/>
                <a:ea typeface="+mn-lt"/>
                <a:cs typeface="+mn-lt"/>
              </a:rPr>
              <a:t>Harnessing emerging data sources, analytical approaches and national actions to fill statistical gaps</a:t>
            </a:r>
          </a:p>
          <a:p>
            <a:pPr marL="457200" indent="-457200">
              <a:lnSpc>
                <a:spcPct val="100000"/>
              </a:lnSpc>
              <a:spcBef>
                <a:spcPts val="0"/>
              </a:spcBef>
              <a:buFont typeface="+mj-lt"/>
              <a:buAutoNum type="arabicPeriod"/>
            </a:pPr>
            <a:endParaRPr lang="en-US" sz="1800" dirty="0">
              <a:latin typeface="Raleway" pitchFamily="2" charset="77"/>
              <a:ea typeface="+mn-lt"/>
              <a:cs typeface="+mn-lt"/>
            </a:endParaRPr>
          </a:p>
          <a:p>
            <a:pPr marL="457200" indent="-457200">
              <a:lnSpc>
                <a:spcPct val="100000"/>
              </a:lnSpc>
              <a:spcBef>
                <a:spcPts val="0"/>
              </a:spcBef>
              <a:buFont typeface="+mj-lt"/>
              <a:buAutoNum type="arabicPeriod"/>
            </a:pPr>
            <a:r>
              <a:rPr lang="en-US" sz="2200" dirty="0">
                <a:latin typeface="Raleway" pitchFamily="2" charset="77"/>
              </a:rPr>
              <a:t>Data quality trade-offs and the </a:t>
            </a:r>
            <a:r>
              <a:rPr lang="en-US" sz="2200" dirty="0" err="1">
                <a:latin typeface="Raleway" pitchFamily="2" charset="77"/>
              </a:rPr>
              <a:t>ECAStats</a:t>
            </a:r>
            <a:r>
              <a:rPr lang="en-US" sz="2200" dirty="0">
                <a:latin typeface="Raleway" pitchFamily="2" charset="77"/>
              </a:rPr>
              <a:t> portal</a:t>
            </a:r>
          </a:p>
          <a:p>
            <a:pPr marL="457200" indent="-457200">
              <a:lnSpc>
                <a:spcPct val="100000"/>
              </a:lnSpc>
              <a:spcBef>
                <a:spcPts val="0"/>
              </a:spcBef>
              <a:buFont typeface="+mj-lt"/>
              <a:buAutoNum type="arabicPeriod"/>
            </a:pPr>
            <a:endParaRPr lang="en-US" sz="2200" dirty="0">
              <a:latin typeface="Raleway" pitchFamily="2" charset="77"/>
            </a:endParaRPr>
          </a:p>
          <a:p>
            <a:pPr marL="457200" indent="-457200">
              <a:lnSpc>
                <a:spcPct val="100000"/>
              </a:lnSpc>
              <a:spcBef>
                <a:spcPts val="0"/>
              </a:spcBef>
              <a:buFont typeface="+mj-lt"/>
              <a:buAutoNum type="arabicPeriod"/>
            </a:pPr>
            <a:r>
              <a:rPr lang="en-US" sz="2200" dirty="0">
                <a:latin typeface="Raleway" pitchFamily="2" charset="77"/>
              </a:rPr>
              <a:t>Interaction</a:t>
            </a:r>
          </a:p>
          <a:p>
            <a:pPr marL="457200" indent="-457200">
              <a:lnSpc>
                <a:spcPct val="100000"/>
              </a:lnSpc>
              <a:spcBef>
                <a:spcPts val="0"/>
              </a:spcBef>
              <a:buFont typeface="+mj-lt"/>
              <a:buAutoNum type="arabicPeriod"/>
            </a:pPr>
            <a:endParaRPr lang="en-US" sz="2200" dirty="0">
              <a:latin typeface="Raleway" pitchFamily="2" charset="77"/>
            </a:endParaRPr>
          </a:p>
          <a:p>
            <a:pPr marL="457200" indent="-457200">
              <a:lnSpc>
                <a:spcPct val="100000"/>
              </a:lnSpc>
              <a:spcBef>
                <a:spcPts val="0"/>
              </a:spcBef>
              <a:buFont typeface="+mj-lt"/>
              <a:buAutoNum type="arabicPeriod"/>
            </a:pPr>
            <a:endParaRPr lang="en-US" sz="2200" dirty="0">
              <a:latin typeface="Raleway" pitchFamily="2" charset="77"/>
            </a:endParaRPr>
          </a:p>
        </p:txBody>
      </p:sp>
    </p:spTree>
    <p:extLst>
      <p:ext uri="{BB962C8B-B14F-4D97-AF65-F5344CB8AC3E}">
        <p14:creationId xmlns:p14="http://schemas.microsoft.com/office/powerpoint/2010/main" val="1577963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C8AC515-C19F-B882-E489-CE2F9171A626}"/>
              </a:ext>
            </a:extLst>
          </p:cNvPr>
          <p:cNvSpPr>
            <a:spLocks noGrp="1"/>
          </p:cNvSpPr>
          <p:nvPr>
            <p:custDataLst>
              <p:tags r:id="rId1"/>
            </p:custDataLst>
          </p:nvPr>
        </p:nvSpPr>
        <p:spPr>
          <a:xfrm>
            <a:off x="292396" y="1954"/>
            <a:ext cx="11603751" cy="3660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a:solidFill>
                  <a:srgbClr val="002060"/>
                </a:solidFill>
                <a:latin typeface="Raleway" pitchFamily="2" charset="0"/>
                <a:ea typeface="+mn-lt"/>
                <a:cs typeface="+mn-lt"/>
              </a:rPr>
              <a:t>Africa’s Ranking of Poverty as a Development Indicator-  2024</a:t>
            </a:r>
            <a:endParaRPr lang="en-US" sz="3000" b="1" dirty="0">
              <a:solidFill>
                <a:srgbClr val="002060"/>
              </a:solidFill>
              <a:latin typeface="Raleway" pitchFamily="2" charset="0"/>
            </a:endParaRPr>
          </a:p>
        </p:txBody>
      </p:sp>
      <p:graphicFrame>
        <p:nvGraphicFramePr>
          <p:cNvPr id="2" name="Table 1">
            <a:extLst>
              <a:ext uri="{FF2B5EF4-FFF2-40B4-BE49-F238E27FC236}">
                <a16:creationId xmlns:a16="http://schemas.microsoft.com/office/drawing/2014/main" id="{951DC46F-0434-1EB0-83A5-D61E684428C7}"/>
              </a:ext>
            </a:extLst>
          </p:cNvPr>
          <p:cNvGraphicFramePr>
            <a:graphicFrameLocks noGrp="1"/>
          </p:cNvGraphicFramePr>
          <p:nvPr>
            <p:extLst>
              <p:ext uri="{D42A27DB-BD31-4B8C-83A1-F6EECF244321}">
                <p14:modId xmlns:p14="http://schemas.microsoft.com/office/powerpoint/2010/main" val="1713876396"/>
              </p:ext>
            </p:extLst>
          </p:nvPr>
        </p:nvGraphicFramePr>
        <p:xfrm>
          <a:off x="88420" y="394139"/>
          <a:ext cx="12103580" cy="6078951"/>
        </p:xfrm>
        <a:graphic>
          <a:graphicData uri="http://schemas.openxmlformats.org/drawingml/2006/table">
            <a:tbl>
              <a:tblPr>
                <a:tableStyleId>{BC89EF96-8CEA-46FF-86C4-4CE0E7609802}</a:tableStyleId>
              </a:tblPr>
              <a:tblGrid>
                <a:gridCol w="453845">
                  <a:extLst>
                    <a:ext uri="{9D8B030D-6E8A-4147-A177-3AD203B41FA5}">
                      <a16:colId xmlns:a16="http://schemas.microsoft.com/office/drawing/2014/main" val="3829723446"/>
                    </a:ext>
                  </a:extLst>
                </a:gridCol>
                <a:gridCol w="2224700">
                  <a:extLst>
                    <a:ext uri="{9D8B030D-6E8A-4147-A177-3AD203B41FA5}">
                      <a16:colId xmlns:a16="http://schemas.microsoft.com/office/drawing/2014/main" val="816298922"/>
                    </a:ext>
                  </a:extLst>
                </a:gridCol>
                <a:gridCol w="2167163">
                  <a:extLst>
                    <a:ext uri="{9D8B030D-6E8A-4147-A177-3AD203B41FA5}">
                      <a16:colId xmlns:a16="http://schemas.microsoft.com/office/drawing/2014/main" val="2865490616"/>
                    </a:ext>
                  </a:extLst>
                </a:gridCol>
                <a:gridCol w="895927">
                  <a:extLst>
                    <a:ext uri="{9D8B030D-6E8A-4147-A177-3AD203B41FA5}">
                      <a16:colId xmlns:a16="http://schemas.microsoft.com/office/drawing/2014/main" val="1447266830"/>
                    </a:ext>
                  </a:extLst>
                </a:gridCol>
                <a:gridCol w="1801091">
                  <a:extLst>
                    <a:ext uri="{9D8B030D-6E8A-4147-A177-3AD203B41FA5}">
                      <a16:colId xmlns:a16="http://schemas.microsoft.com/office/drawing/2014/main" val="1878645549"/>
                    </a:ext>
                  </a:extLst>
                </a:gridCol>
                <a:gridCol w="2142836">
                  <a:extLst>
                    <a:ext uri="{9D8B030D-6E8A-4147-A177-3AD203B41FA5}">
                      <a16:colId xmlns:a16="http://schemas.microsoft.com/office/drawing/2014/main" val="452627066"/>
                    </a:ext>
                  </a:extLst>
                </a:gridCol>
                <a:gridCol w="1607128">
                  <a:extLst>
                    <a:ext uri="{9D8B030D-6E8A-4147-A177-3AD203B41FA5}">
                      <a16:colId xmlns:a16="http://schemas.microsoft.com/office/drawing/2014/main" val="1872684355"/>
                    </a:ext>
                  </a:extLst>
                </a:gridCol>
                <a:gridCol w="810890">
                  <a:extLst>
                    <a:ext uri="{9D8B030D-6E8A-4147-A177-3AD203B41FA5}">
                      <a16:colId xmlns:a16="http://schemas.microsoft.com/office/drawing/2014/main" val="2588107374"/>
                    </a:ext>
                  </a:extLst>
                </a:gridCol>
              </a:tblGrid>
              <a:tr h="521559">
                <a:tc>
                  <a:txBody>
                    <a:bodyPr/>
                    <a:lstStyle/>
                    <a:p>
                      <a:r>
                        <a:rPr lang="en-US" sz="1600" b="1" dirty="0"/>
                        <a:t>Rank</a:t>
                      </a:r>
                    </a:p>
                  </a:txBody>
                  <a:tcPr marL="8685" marR="8685" marT="8685" marB="0"/>
                </a:tc>
                <a:tc>
                  <a:txBody>
                    <a:bodyPr/>
                    <a:lstStyle/>
                    <a:p>
                      <a:pPr algn="ctr" rtl="0" fontAlgn="t">
                        <a:buNone/>
                      </a:pPr>
                      <a:r>
                        <a:rPr lang="en-US" sz="1600" b="1" u="none" strike="noStrike" dirty="0">
                          <a:effectLst/>
                          <a:latin typeface="Aptos Display"/>
                        </a:rPr>
                        <a:t>Monetary Poverty (P1, 2024)</a:t>
                      </a:r>
                      <a:endParaRPr lang="en-US" sz="1600" b="1" i="0" u="none" strike="noStrike" dirty="0">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Global MPI  (P1)</a:t>
                      </a:r>
                      <a:endParaRPr lang="en-US" sz="1600" b="1" i="0" u="none" strike="noStrike" dirty="0">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National MPI  (P1)</a:t>
                      </a:r>
                      <a:endParaRPr lang="en-US" sz="1600" b="1" i="0" u="none" strike="noStrike">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Happiness Index</a:t>
                      </a:r>
                      <a:br>
                        <a:rPr lang="en-US" sz="1600" b="1" u="none" strike="noStrike" dirty="0">
                          <a:effectLst/>
                          <a:latin typeface="Aptos Display"/>
                        </a:rPr>
                      </a:br>
                      <a:r>
                        <a:rPr lang="en-US" sz="1600" b="1" u="none" strike="noStrike" dirty="0">
                          <a:effectLst/>
                          <a:latin typeface="Aptos Display"/>
                        </a:rPr>
                        <a:t>(2024)</a:t>
                      </a:r>
                      <a:endParaRPr lang="en-US" sz="1600" b="1" i="0" u="none" strike="noStrike">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Human Development Index (2023)</a:t>
                      </a:r>
                      <a:endParaRPr lang="en-US" sz="1600" b="1" i="0" u="none" strike="noStrike">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Per Capita Income (2024)</a:t>
                      </a:r>
                      <a:endParaRPr lang="en-US" sz="1600" b="1" i="0" u="none" strike="noStrike">
                        <a:solidFill>
                          <a:srgbClr val="000000"/>
                        </a:solidFill>
                        <a:effectLst/>
                        <a:latin typeface="Aptos Display"/>
                      </a:endParaRPr>
                    </a:p>
                  </a:txBody>
                  <a:tcPr marL="8685" marR="8685" marT="8685" marB="0"/>
                </a:tc>
                <a:tc>
                  <a:txBody>
                    <a:bodyPr/>
                    <a:lstStyle/>
                    <a:p>
                      <a:pPr algn="ctr" rtl="0" fontAlgn="t">
                        <a:buNone/>
                      </a:pPr>
                      <a:r>
                        <a:rPr lang="en-US" sz="1600" b="1" u="none" strike="noStrike" dirty="0">
                          <a:effectLst/>
                          <a:latin typeface="Aptos Display"/>
                        </a:rPr>
                        <a:t>Beyond GDP</a:t>
                      </a:r>
                      <a:endParaRPr lang="en-US" sz="1600" b="1" i="0" u="none" strike="noStrike">
                        <a:solidFill>
                          <a:srgbClr val="000000"/>
                        </a:solidFill>
                        <a:effectLst/>
                        <a:latin typeface="Aptos Display"/>
                      </a:endParaRPr>
                    </a:p>
                  </a:txBody>
                  <a:tcPr marL="8685" marR="8685" marT="8685" marB="0"/>
                </a:tc>
                <a:extLst>
                  <a:ext uri="{0D108BD9-81ED-4DB2-BD59-A6C34878D82A}">
                    <a16:rowId xmlns:a16="http://schemas.microsoft.com/office/drawing/2014/main" val="3796671937"/>
                  </a:ext>
                </a:extLst>
              </a:tr>
              <a:tr h="266328">
                <a:tc>
                  <a:txBody>
                    <a:bodyPr/>
                    <a:lstStyle/>
                    <a:p>
                      <a:pPr marL="0" indent="0">
                        <a:buFont typeface="+mj-lt"/>
                        <a:buNone/>
                      </a:pPr>
                      <a:r>
                        <a:rPr lang="en-US" sz="1600" dirty="0">
                          <a:solidFill>
                            <a:schemeClr val="tx1"/>
                          </a:solidFill>
                        </a:rPr>
                        <a:t>1</a:t>
                      </a:r>
                    </a:p>
                  </a:txBody>
                  <a:tcPr marL="8685" marR="8685" marT="8685" marB="0" anchor="b"/>
                </a:tc>
                <a:tc>
                  <a:txBody>
                    <a:bodyPr/>
                    <a:lstStyle/>
                    <a:p>
                      <a:pPr lvl="0" algn="l">
                        <a:buNone/>
                      </a:pPr>
                      <a:r>
                        <a:rPr lang="bin-NG" sz="1600" b="0" i="0" kern="1200" dirty="0">
                          <a:solidFill>
                            <a:schemeClr val="tx1"/>
                          </a:solidFill>
                          <a:effectLst/>
                          <a:highlight>
                            <a:srgbClr val="00FF00"/>
                          </a:highlight>
                          <a:latin typeface="+mn-lt"/>
                          <a:ea typeface="+mn-ea"/>
                          <a:cs typeface="+mn-cs"/>
                        </a:rPr>
                        <a:t>Algeria</a:t>
                      </a:r>
                      <a:endParaRPr lang="en-US" sz="1600" dirty="0">
                        <a:highlight>
                          <a:srgbClr val="00FF00"/>
                        </a:highlight>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Seychelles</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Libya</a:t>
                      </a:r>
                      <a:endParaRPr lang="en-US" sz="1600">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Seychelles</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Seychelles</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3793017656"/>
                  </a:ext>
                </a:extLst>
              </a:tr>
              <a:tr h="266328">
                <a:tc>
                  <a:txBody>
                    <a:bodyPr/>
                    <a:lstStyle/>
                    <a:p>
                      <a:pPr marL="0" indent="0">
                        <a:buFont typeface="+mj-lt"/>
                        <a:buNone/>
                      </a:pPr>
                      <a:r>
                        <a:rPr lang="en-US" sz="1600" dirty="0">
                          <a:solidFill>
                            <a:schemeClr val="tx1"/>
                          </a:solidFill>
                        </a:rPr>
                        <a:t>2</a:t>
                      </a:r>
                    </a:p>
                  </a:txBody>
                  <a:tcPr marL="8685" marR="8685" marT="8685" marB="0" anchor="b"/>
                </a:tc>
                <a:tc>
                  <a:txBody>
                    <a:bodyPr/>
                    <a:lstStyle/>
                    <a:p>
                      <a:pPr>
                        <a:buNone/>
                      </a:pPr>
                      <a:r>
                        <a:rPr lang="bin-NG" sz="1600" dirty="0">
                          <a:effectLst/>
                        </a:rPr>
                        <a:t>Mauritius</a:t>
                      </a:r>
                    </a:p>
                  </a:txBody>
                  <a:tcPr marL="38100" marR="38100" marT="30480" marB="30480" anchor="ctr"/>
                </a:tc>
                <a:tc>
                  <a:txBody>
                    <a:bodyPr/>
                    <a:lstStyle/>
                    <a:p>
                      <a:pPr algn="l">
                        <a:buNone/>
                      </a:pPr>
                      <a:r>
                        <a:rPr lang="bin-NG" sz="1600" dirty="0">
                          <a:effectLst/>
                        </a:rPr>
                        <a:t>Tunisia</a:t>
                      </a:r>
                    </a:p>
                  </a:txBody>
                  <a:tcPr marL="38100" marR="38100" marT="30480" marB="30480" anchor="ctr"/>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Mauritius</a:t>
                      </a:r>
                      <a:endParaRPr lang="en-US" sz="1600">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Mauritius</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Mauritius</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1855891358"/>
                  </a:ext>
                </a:extLst>
              </a:tr>
              <a:tr h="266328">
                <a:tc>
                  <a:txBody>
                    <a:bodyPr/>
                    <a:lstStyle/>
                    <a:p>
                      <a:pPr marL="0" indent="0">
                        <a:buFont typeface="+mj-lt"/>
                        <a:buNone/>
                      </a:pPr>
                      <a:r>
                        <a:rPr lang="en-US" sz="1600" dirty="0">
                          <a:solidFill>
                            <a:schemeClr val="tx1"/>
                          </a:solidFill>
                        </a:rPr>
                        <a:t>3</a:t>
                      </a:r>
                    </a:p>
                  </a:txBody>
                  <a:tcPr marL="8685" marR="8685" marT="8685" marB="0" anchor="b"/>
                </a:tc>
                <a:tc>
                  <a:txBody>
                    <a:bodyPr/>
                    <a:lstStyle/>
                    <a:p>
                      <a:pPr lvl="0" algn="l">
                        <a:buNone/>
                      </a:pPr>
                      <a:r>
                        <a:rPr lang="bin-NG" sz="1600" b="0" i="0" kern="1200" dirty="0">
                          <a:solidFill>
                            <a:schemeClr val="tx1"/>
                          </a:solidFill>
                          <a:effectLst/>
                          <a:highlight>
                            <a:srgbClr val="00FF00"/>
                          </a:highlight>
                          <a:latin typeface="+mn-lt"/>
                          <a:ea typeface="+mn-ea"/>
                          <a:cs typeface="+mn-cs"/>
                        </a:rPr>
                        <a:t>Tunisia</a:t>
                      </a:r>
                      <a:endParaRPr lang="en-US" sz="1600" dirty="0">
                        <a:highlight>
                          <a:srgbClr val="00FF00"/>
                        </a:highlight>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Algeria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South Africa</a:t>
                      </a:r>
                      <a:endParaRPr lang="en-US" sz="1600">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Algeria</a:t>
                      </a:r>
                      <a:endParaRPr lang="en-US" sz="1600" dirty="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Libya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389592409"/>
                  </a:ext>
                </a:extLst>
              </a:tr>
              <a:tr h="266328">
                <a:tc>
                  <a:txBody>
                    <a:bodyPr/>
                    <a:lstStyle/>
                    <a:p>
                      <a:pPr marL="0" indent="0">
                        <a:buFont typeface="+mj-lt"/>
                        <a:buNone/>
                      </a:pPr>
                      <a:r>
                        <a:rPr lang="en-US" sz="1600" dirty="0">
                          <a:solidFill>
                            <a:schemeClr val="tx1"/>
                          </a:solidFill>
                        </a:rPr>
                        <a:t>4</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Seychelles</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Libya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Algeria</a:t>
                      </a:r>
                      <a:endParaRPr lang="en-US" sz="1600" dirty="0">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Egypt</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Botswana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647537505"/>
                  </a:ext>
                </a:extLst>
              </a:tr>
              <a:tr h="266328">
                <a:tc>
                  <a:txBody>
                    <a:bodyPr/>
                    <a:lstStyle/>
                    <a:p>
                      <a:pPr marL="0" indent="0">
                        <a:buFont typeface="+mj-lt"/>
                        <a:buNone/>
                      </a:pPr>
                      <a:r>
                        <a:rPr lang="en-US" sz="1600" dirty="0">
                          <a:solidFill>
                            <a:schemeClr val="tx1"/>
                          </a:solidFill>
                        </a:rPr>
                        <a:t>5</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Egypt</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Egypt</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dirty="0">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highlight>
                            <a:srgbClr val="FF0000"/>
                          </a:highlight>
                          <a:latin typeface="Aptos Display"/>
                        </a:rPr>
                        <a:t>Mozambique</a:t>
                      </a:r>
                      <a:r>
                        <a:rPr lang="en-US" sz="1600" u="none" strike="noStrike" dirty="0">
                          <a:effectLst/>
                          <a:latin typeface="Aptos Display"/>
                        </a:rPr>
                        <a:t> </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Tunisia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Gabon</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1016360573"/>
                  </a:ext>
                </a:extLst>
              </a:tr>
              <a:tr h="255701">
                <a:tc>
                  <a:txBody>
                    <a:bodyPr/>
                    <a:lstStyle/>
                    <a:p>
                      <a:pPr marL="0" indent="0">
                        <a:buFont typeface="+mj-lt"/>
                        <a:buNone/>
                      </a:pPr>
                      <a:r>
                        <a:rPr lang="en-US" sz="1600" dirty="0">
                          <a:solidFill>
                            <a:schemeClr val="tx1"/>
                          </a:solidFill>
                        </a:rPr>
                        <a:t>6</a:t>
                      </a:r>
                    </a:p>
                  </a:txBody>
                  <a:tcPr marL="8685" marR="8685" marT="8685" marB="0" anchor="b"/>
                </a:tc>
                <a:tc>
                  <a:txBody>
                    <a:bodyPr/>
                    <a:lstStyle/>
                    <a:p>
                      <a:pPr algn="l" rtl="0" fontAlgn="b">
                        <a:buNone/>
                      </a:pPr>
                      <a:r>
                        <a:rPr lang="bin-NG" sz="1600" b="0" i="0" kern="1200" dirty="0">
                          <a:solidFill>
                            <a:schemeClr val="tx1"/>
                          </a:solidFill>
                          <a:effectLst/>
                          <a:highlight>
                            <a:srgbClr val="00FF00"/>
                          </a:highlight>
                          <a:latin typeface="+mn-lt"/>
                          <a:ea typeface="+mn-ea"/>
                          <a:cs typeface="+mn-cs"/>
                        </a:rPr>
                        <a:t>Morocco</a:t>
                      </a:r>
                      <a:endParaRPr lang="en-US" sz="1600" b="0" i="0" u="none" strike="noStrike" dirty="0">
                        <a:solidFill>
                          <a:srgbClr val="000000"/>
                        </a:solidFill>
                        <a:effectLst/>
                        <a:highlight>
                          <a:srgbClr val="00FF00"/>
                        </a:highlight>
                        <a:latin typeface="Aptos Display"/>
                      </a:endParaRPr>
                    </a:p>
                  </a:txBody>
                  <a:tcPr marL="8685" marR="8685" marT="8685" marB="0" anchor="b"/>
                </a:tc>
                <a:tc>
                  <a:txBody>
                    <a:bodyPr/>
                    <a:lstStyle/>
                    <a:p>
                      <a:pPr algn="l">
                        <a:buNone/>
                      </a:pPr>
                      <a:r>
                        <a:rPr lang="bin-NG" sz="1600" dirty="0">
                          <a:effectLst/>
                        </a:rPr>
                        <a:t>South Africa</a:t>
                      </a:r>
                    </a:p>
                  </a:txBody>
                  <a:tcPr marL="38100" marR="38100" marT="30480" marB="30480" anchor="ctr"/>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Gabon</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South Africa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South Africa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973705780"/>
                  </a:ext>
                </a:extLst>
              </a:tr>
              <a:tr h="266328">
                <a:tc>
                  <a:txBody>
                    <a:bodyPr/>
                    <a:lstStyle/>
                    <a:p>
                      <a:pPr marL="0" indent="0">
                        <a:buFont typeface="+mj-lt"/>
                        <a:buNone/>
                      </a:pPr>
                      <a:r>
                        <a:rPr lang="en-US" sz="1600" dirty="0">
                          <a:solidFill>
                            <a:schemeClr val="tx1"/>
                          </a:solidFill>
                        </a:rPr>
                        <a:t>7</a:t>
                      </a:r>
                    </a:p>
                  </a:txBody>
                  <a:tcPr marL="8685" marR="8685" marT="8685" marB="0" anchor="b"/>
                </a:tc>
                <a:tc>
                  <a:txBody>
                    <a:bodyPr/>
                    <a:lstStyle/>
                    <a:p>
                      <a:pPr lvl="0" algn="l">
                        <a:buNone/>
                      </a:pPr>
                      <a:r>
                        <a:rPr lang="bin-NG" sz="1600" b="0" i="0" kern="1200" dirty="0">
                          <a:solidFill>
                            <a:schemeClr val="tx1"/>
                          </a:solidFill>
                          <a:effectLst/>
                          <a:highlight>
                            <a:srgbClr val="00FF00"/>
                          </a:highlight>
                          <a:latin typeface="+mn-lt"/>
                          <a:ea typeface="+mn-ea"/>
                          <a:cs typeface="+mn-cs"/>
                        </a:rPr>
                        <a:t>Libya</a:t>
                      </a:r>
                      <a:endParaRPr lang="en-US" sz="1600" dirty="0">
                        <a:highlight>
                          <a:srgbClr val="00FF00"/>
                        </a:highlight>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Morocco</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Cote d'Ivoire</a:t>
                      </a:r>
                      <a:endParaRPr lang="en-US" sz="1600">
                        <a:latin typeface="Aptos Display"/>
                      </a:endParaRP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Gabon</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Equatorial Guinea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2811490830"/>
                  </a:ext>
                </a:extLst>
              </a:tr>
              <a:tr h="266328">
                <a:tc>
                  <a:txBody>
                    <a:bodyPr/>
                    <a:lstStyle/>
                    <a:p>
                      <a:pPr marL="0" indent="0">
                        <a:buFont typeface="+mj-lt"/>
                        <a:buNone/>
                      </a:pPr>
                      <a:r>
                        <a:rPr lang="en-US" sz="1600" dirty="0">
                          <a:solidFill>
                            <a:schemeClr val="tx1"/>
                          </a:solidFill>
                        </a:rPr>
                        <a:t>8</a:t>
                      </a:r>
                    </a:p>
                  </a:txBody>
                  <a:tcPr marL="8685" marR="8685" marT="8685" marB="0" anchor="b"/>
                </a:tc>
                <a:tc>
                  <a:txBody>
                    <a:bodyPr/>
                    <a:lstStyle/>
                    <a:p>
                      <a:pPr lvl="0" algn="l">
                        <a:buNone/>
                      </a:pPr>
                      <a:r>
                        <a:rPr lang="bin-NG" sz="1600" b="0" i="0" kern="1200" dirty="0">
                          <a:solidFill>
                            <a:schemeClr val="tx1"/>
                          </a:solidFill>
                          <a:effectLst/>
                          <a:highlight>
                            <a:srgbClr val="00FF00"/>
                          </a:highlight>
                          <a:latin typeface="+mn-lt"/>
                          <a:ea typeface="+mn-ea"/>
                          <a:cs typeface="+mn-cs"/>
                        </a:rPr>
                        <a:t>Gabon</a:t>
                      </a:r>
                      <a:endParaRPr lang="en-US" sz="1600" dirty="0">
                        <a:highlight>
                          <a:srgbClr val="00FF00"/>
                        </a:highlight>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Eswatini</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Guinea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Botswana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Algeria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4023888132"/>
                  </a:ext>
                </a:extLst>
              </a:tr>
              <a:tr h="266328">
                <a:tc>
                  <a:txBody>
                    <a:bodyPr/>
                    <a:lstStyle/>
                    <a:p>
                      <a:pPr marL="0" indent="0">
                        <a:buFont typeface="+mj-lt"/>
                        <a:buNone/>
                      </a:pPr>
                      <a:r>
                        <a:rPr lang="en-US" sz="1600" dirty="0">
                          <a:solidFill>
                            <a:schemeClr val="tx1"/>
                          </a:solidFill>
                        </a:rPr>
                        <a:t>9</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Guinea</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Gabon</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Senegal</a:t>
                      </a: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Libya</a:t>
                      </a:r>
                      <a:endParaRPr lang="en-US" sz="1600" b="0" i="0" u="none" strike="noStrike" dirty="0">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Cabo Verde</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634098600"/>
                  </a:ext>
                </a:extLst>
              </a:tr>
              <a:tr h="266328">
                <a:tc>
                  <a:txBody>
                    <a:bodyPr/>
                    <a:lstStyle/>
                    <a:p>
                      <a:pPr marL="0" indent="0">
                        <a:buFont typeface="+mj-lt"/>
                        <a:buNone/>
                      </a:pPr>
                      <a:r>
                        <a:rPr lang="en-US" sz="1600" dirty="0">
                          <a:solidFill>
                            <a:schemeClr val="tx1"/>
                          </a:solidFill>
                        </a:rPr>
                        <a:t>10</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Mauritania</a:t>
                      </a:r>
                      <a:endParaRPr lang="en-US" sz="1600" dirty="0">
                        <a:latin typeface="Aptos Display"/>
                      </a:endParaRP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São Tomé and Príncipe</a:t>
                      </a:r>
                      <a:endParaRPr lang="en-US" sz="1600" dirty="0">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Nigeria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Morocco</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Egypt</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1755805144"/>
                  </a:ext>
                </a:extLst>
              </a:tr>
              <a:tr h="266328">
                <a:tc>
                  <a:txBody>
                    <a:bodyPr/>
                    <a:lstStyle/>
                    <a:p>
                      <a:pPr marL="0" indent="0">
                        <a:buFont typeface="+mj-lt"/>
                        <a:buNone/>
                      </a:pPr>
                      <a:r>
                        <a:rPr lang="en-US" sz="1600" dirty="0">
                          <a:solidFill>
                            <a:schemeClr val="tx1"/>
                          </a:solidFill>
                        </a:rPr>
                        <a:t>11</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Cabo Verde</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Botswana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highlight>
                            <a:srgbClr val="FF0000"/>
                          </a:highlight>
                          <a:latin typeface="Aptos Display"/>
                        </a:rPr>
                        <a:t>Cameroon</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Eswatini </a:t>
                      </a:r>
                      <a:endParaRPr lang="en-US" sz="1600" dirty="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Namibia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3372357969"/>
                  </a:ext>
                </a:extLst>
              </a:tr>
              <a:tr h="266328">
                <a:tc>
                  <a:txBody>
                    <a:bodyPr/>
                    <a:lstStyle/>
                    <a:p>
                      <a:pPr marL="0" indent="0">
                        <a:buFont typeface="+mj-lt"/>
                        <a:buNone/>
                      </a:pPr>
                      <a:r>
                        <a:rPr lang="en-US" sz="1600" dirty="0">
                          <a:solidFill>
                            <a:schemeClr val="tx1"/>
                          </a:solidFill>
                        </a:rPr>
                        <a:t>12</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Equatorial Guinea</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Comoros</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Namibia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Equatorial Guinea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Tunisia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2647159074"/>
                  </a:ext>
                </a:extLst>
              </a:tr>
              <a:tr h="266328">
                <a:tc>
                  <a:txBody>
                    <a:bodyPr/>
                    <a:lstStyle/>
                    <a:p>
                      <a:pPr marL="0" indent="0">
                        <a:buFont typeface="+mj-lt"/>
                        <a:buNone/>
                      </a:pPr>
                      <a:r>
                        <a:rPr lang="en-US" sz="1600" dirty="0">
                          <a:solidFill>
                            <a:schemeClr val="tx1"/>
                          </a:solidFill>
                        </a:rPr>
                        <a:t>13</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São Tomé and Príncipe</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highlight>
                            <a:srgbClr val="FF0000"/>
                          </a:highlight>
                          <a:latin typeface="+mn-lt"/>
                          <a:ea typeface="+mn-ea"/>
                          <a:cs typeface="+mn-cs"/>
                        </a:rPr>
                        <a:t>Lesotho</a:t>
                      </a:r>
                      <a:endParaRPr lang="en-US" sz="1600" b="0" i="0" u="none" strike="noStrike" dirty="0">
                        <a:solidFill>
                          <a:srgbClr val="000000"/>
                        </a:solidFill>
                        <a:effectLst/>
                        <a:highlight>
                          <a:srgbClr val="FF0000"/>
                        </a:highligh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Morocco</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Cabo Verde</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Eswatini</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1094044578"/>
                  </a:ext>
                </a:extLst>
              </a:tr>
              <a:tr h="266328">
                <a:tc>
                  <a:txBody>
                    <a:bodyPr/>
                    <a:lstStyle/>
                    <a:p>
                      <a:pPr marL="0" indent="0">
                        <a:buFont typeface="+mj-lt"/>
                        <a:buNone/>
                      </a:pPr>
                      <a:r>
                        <a:rPr lang="en-US" sz="1600" dirty="0">
                          <a:solidFill>
                            <a:schemeClr val="tx1"/>
                          </a:solidFill>
                        </a:rPr>
                        <a:t>14</a:t>
                      </a:r>
                    </a:p>
                  </a:txBody>
                  <a:tcPr marL="8685" marR="8685" marT="8685" marB="0" anchor="b"/>
                </a:tc>
                <a:tc>
                  <a:txBody>
                    <a:bodyPr/>
                    <a:lstStyle/>
                    <a:p>
                      <a:pPr>
                        <a:buNone/>
                      </a:pPr>
                      <a:r>
                        <a:rPr lang="bin-NG" sz="1600" dirty="0">
                          <a:effectLst/>
                        </a:rPr>
                        <a:t>Senegal</a:t>
                      </a:r>
                    </a:p>
                  </a:txBody>
                  <a:tcPr marL="38100" marR="38100" marT="30480" marB="30480" anchor="ctr"/>
                </a:tc>
                <a:tc>
                  <a:txBody>
                    <a:bodyPr/>
                    <a:lstStyle/>
                    <a:p>
                      <a:pPr algn="l" rtl="0" fontAlgn="b">
                        <a:buNone/>
                      </a:pPr>
                      <a:r>
                        <a:rPr lang="bin-NG" sz="1600" b="0" i="0" kern="1200" dirty="0">
                          <a:solidFill>
                            <a:schemeClr val="tx1"/>
                          </a:solidFill>
                          <a:effectLst/>
                          <a:highlight>
                            <a:srgbClr val="FF0000"/>
                          </a:highlight>
                          <a:latin typeface="+mn-lt"/>
                          <a:ea typeface="+mn-ea"/>
                          <a:cs typeface="+mn-cs"/>
                        </a:rPr>
                        <a:t>Zimbabwe</a:t>
                      </a:r>
                      <a:endParaRPr lang="en-US" sz="1600" b="0" i="0" u="none" strike="noStrike" dirty="0">
                        <a:solidFill>
                          <a:srgbClr val="000000"/>
                        </a:solidFill>
                        <a:effectLst/>
                        <a:highlight>
                          <a:srgbClr val="FF0000"/>
                        </a:highligh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highlight>
                            <a:srgbClr val="FF0000"/>
                          </a:highlight>
                          <a:latin typeface="Aptos Display"/>
                        </a:rPr>
                        <a:t>Niger</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Namibia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Morocco</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4087309962"/>
                  </a:ext>
                </a:extLst>
              </a:tr>
              <a:tr h="266328">
                <a:tc>
                  <a:txBody>
                    <a:bodyPr/>
                    <a:lstStyle/>
                    <a:p>
                      <a:pPr marL="0" indent="0">
                        <a:buFont typeface="+mj-lt"/>
                        <a:buNone/>
                      </a:pPr>
                      <a:r>
                        <a:rPr lang="en-US" sz="1600" dirty="0">
                          <a:solidFill>
                            <a:schemeClr val="tx1"/>
                          </a:solidFill>
                        </a:rPr>
                        <a:t>15</a:t>
                      </a:r>
                    </a:p>
                  </a:txBody>
                  <a:tcPr marL="8685" marR="8685" marT="8685" marB="0" anchor="b"/>
                </a:tc>
                <a:tc>
                  <a:txBody>
                    <a:bodyPr/>
                    <a:lstStyle/>
                    <a:p>
                      <a:pPr>
                        <a:buNone/>
                      </a:pPr>
                      <a:r>
                        <a:rPr lang="bin-NG" sz="1600" dirty="0">
                          <a:effectLst/>
                        </a:rPr>
                        <a:t>Côte d'Ivoire</a:t>
                      </a:r>
                    </a:p>
                  </a:txBody>
                  <a:tcPr marL="38100" marR="38100" marT="30480" marB="30480" anchor="ctr"/>
                </a:tc>
                <a:tc>
                  <a:txBody>
                    <a:bodyPr/>
                    <a:lstStyle/>
                    <a:p>
                      <a:pPr algn="l">
                        <a:buNone/>
                      </a:pPr>
                      <a:r>
                        <a:rPr lang="en-US" sz="1600" dirty="0">
                          <a:effectLst/>
                        </a:rPr>
                        <a:t>C</a:t>
                      </a:r>
                      <a:r>
                        <a:rPr lang="bin-NG" sz="1600" dirty="0">
                          <a:effectLst/>
                        </a:rPr>
                        <a:t>ongo</a:t>
                      </a:r>
                    </a:p>
                  </a:txBody>
                  <a:tcPr marL="38100" marR="38100" marT="30480" marB="30480" anchor="ctr"/>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highlight>
                            <a:srgbClr val="FF0000"/>
                          </a:highlight>
                          <a:latin typeface="Aptos Display"/>
                        </a:rPr>
                        <a:t>Burkina</a:t>
                      </a:r>
                      <a:r>
                        <a:rPr lang="en-US" sz="1600" u="none" strike="noStrike" dirty="0">
                          <a:effectLst/>
                          <a:latin typeface="Aptos Display"/>
                        </a:rPr>
                        <a:t> </a:t>
                      </a:r>
                      <a:r>
                        <a:rPr lang="en-US" sz="1600" u="none" strike="noStrike" dirty="0">
                          <a:effectLst/>
                          <a:highlight>
                            <a:srgbClr val="FF0000"/>
                          </a:highlight>
                          <a:latin typeface="Aptos Display"/>
                        </a:rPr>
                        <a:t>Faso</a:t>
                      </a:r>
                    </a:p>
                  </a:txBody>
                  <a:tcPr marL="8685" marR="8685" marT="8685" marB="0" anchor="b"/>
                </a:tc>
                <a:tc>
                  <a:txBody>
                    <a:bodyPr/>
                    <a:lstStyle/>
                    <a:p>
                      <a:pPr algn="l" rtl="0" fontAlgn="b">
                        <a:buNone/>
                      </a:pPr>
                      <a:r>
                        <a:rPr lang="en-US" sz="1600" b="0" i="0" u="none" strike="noStrike" noProof="0" dirty="0">
                          <a:effectLst/>
                          <a:latin typeface="Aptos Display"/>
                        </a:rPr>
                        <a:t>Congo</a:t>
                      </a:r>
                      <a:endParaRPr lang="en-US" sz="1600" b="0" i="0" u="none" strike="noStrike" dirty="0">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Djibouti</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3869267170"/>
                  </a:ext>
                </a:extLst>
              </a:tr>
              <a:tr h="266328">
                <a:tc>
                  <a:txBody>
                    <a:bodyPr/>
                    <a:lstStyle/>
                    <a:p>
                      <a:pPr marL="0" indent="0">
                        <a:buFont typeface="+mj-lt"/>
                        <a:buNone/>
                      </a:pPr>
                      <a:r>
                        <a:rPr lang="en-US" sz="1600" dirty="0">
                          <a:solidFill>
                            <a:schemeClr val="tx1"/>
                          </a:solidFill>
                        </a:rPr>
                        <a:t>16</a:t>
                      </a:r>
                    </a:p>
                  </a:txBody>
                  <a:tcPr marL="8685" marR="8685" marT="8685" marB="0" anchor="b"/>
                </a:tc>
                <a:tc>
                  <a:txBody>
                    <a:bodyPr/>
                    <a:lstStyle/>
                    <a:p>
                      <a:pPr>
                        <a:buNone/>
                      </a:pPr>
                      <a:r>
                        <a:rPr lang="bin-NG" sz="1600" dirty="0">
                          <a:effectLst/>
                        </a:rPr>
                        <a:t>Gambia</a:t>
                      </a:r>
                    </a:p>
                  </a:txBody>
                  <a:tcPr marL="38100" marR="38100" marT="30480" marB="30480" anchor="ctr"/>
                </a:tc>
                <a:tc>
                  <a:txBody>
                    <a:bodyPr/>
                    <a:lstStyle/>
                    <a:p>
                      <a:pPr algn="l" rtl="0" fontAlgn="b">
                        <a:buNone/>
                      </a:pPr>
                      <a:r>
                        <a:rPr lang="bin-NG" sz="1600" b="0" i="0" kern="1200" dirty="0">
                          <a:solidFill>
                            <a:schemeClr val="tx1"/>
                          </a:solidFill>
                          <a:effectLst/>
                          <a:latin typeface="+mn-lt"/>
                          <a:ea typeface="+mn-ea"/>
                          <a:cs typeface="+mn-cs"/>
                        </a:rPr>
                        <a:t>Ghana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Mauritania</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São Tomé and Príncipe</a:t>
                      </a:r>
                      <a:endParaRPr lang="en-US" sz="1600" dirty="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Angola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2648567556"/>
                  </a:ext>
                </a:extLst>
              </a:tr>
              <a:tr h="266328">
                <a:tc>
                  <a:txBody>
                    <a:bodyPr/>
                    <a:lstStyle/>
                    <a:p>
                      <a:pPr marL="0" indent="0">
                        <a:buFont typeface="+mj-lt"/>
                        <a:buNone/>
                      </a:pPr>
                      <a:r>
                        <a:rPr lang="en-US" sz="1600" dirty="0">
                          <a:solidFill>
                            <a:schemeClr val="tx1"/>
                          </a:solidFill>
                        </a:rPr>
                        <a:t>17</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Botswana</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Kenya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Gambia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Ghana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highlight>
                            <a:srgbClr val="FF0000"/>
                          </a:highlight>
                          <a:latin typeface="Aptos Display"/>
                        </a:rPr>
                        <a:t>Cote</a:t>
                      </a:r>
                      <a:r>
                        <a:rPr lang="en-US" sz="1600" b="0" i="0" u="none" strike="noStrike" noProof="0" dirty="0">
                          <a:effectLst/>
                          <a:latin typeface="Aptos Display"/>
                        </a:rPr>
                        <a:t> </a:t>
                      </a:r>
                      <a:r>
                        <a:rPr lang="en-US" sz="1600" b="0" i="0" u="none" strike="noStrike" noProof="0" dirty="0">
                          <a:effectLst/>
                          <a:highlight>
                            <a:srgbClr val="FF0000"/>
                          </a:highlight>
                          <a:latin typeface="Aptos Display"/>
                        </a:rPr>
                        <a:t>d'Ivoire</a:t>
                      </a:r>
                      <a:endParaRPr lang="en-US" sz="1600" b="0" i="0" u="none" strike="noStrike" dirty="0">
                        <a:solidFill>
                          <a:srgbClr val="000000"/>
                        </a:solidFill>
                        <a:effectLst/>
                        <a:highlight>
                          <a:srgbClr val="FF0000"/>
                        </a:highligh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415919597"/>
                  </a:ext>
                </a:extLst>
              </a:tr>
              <a:tr h="266328">
                <a:tc>
                  <a:txBody>
                    <a:bodyPr/>
                    <a:lstStyle/>
                    <a:p>
                      <a:pPr marL="0" indent="0">
                        <a:buFont typeface="+mj-lt"/>
                        <a:buNone/>
                      </a:pPr>
                      <a:r>
                        <a:rPr lang="en-US" sz="1600" dirty="0">
                          <a:solidFill>
                            <a:schemeClr val="tx1"/>
                          </a:solidFill>
                        </a:rPr>
                        <a:t>18</a:t>
                      </a:r>
                    </a:p>
                  </a:txBody>
                  <a:tcPr marL="8685" marR="8685" marT="8685" marB="0" anchor="b"/>
                </a:tc>
                <a:tc>
                  <a:txBody>
                    <a:bodyPr/>
                    <a:lstStyle/>
                    <a:p>
                      <a:pPr lvl="0" algn="l">
                        <a:buNone/>
                      </a:pPr>
                      <a:r>
                        <a:rPr lang="bin-NG" sz="1600" b="0" i="0" kern="1200" dirty="0">
                          <a:solidFill>
                            <a:schemeClr val="tx1"/>
                          </a:solidFill>
                          <a:effectLst/>
                          <a:latin typeface="+mn-lt"/>
                          <a:ea typeface="+mn-ea"/>
                          <a:cs typeface="+mn-cs"/>
                        </a:rPr>
                        <a:t>Djibouti</a:t>
                      </a:r>
                      <a:endParaRPr lang="en-US" sz="1600" dirty="0">
                        <a:latin typeface="Aptos Display"/>
                      </a:endParaRPr>
                    </a:p>
                  </a:txBody>
                  <a:tcPr marL="8685" marR="8685" marT="8685" marB="0" anchor="b"/>
                </a:tc>
                <a:tc>
                  <a:txBody>
                    <a:bodyPr/>
                    <a:lstStyle/>
                    <a:p>
                      <a:pPr algn="l" rtl="0" fontAlgn="b">
                        <a:buNone/>
                      </a:pPr>
                      <a:r>
                        <a:rPr lang="bin-NG" sz="1600" b="0" i="0" kern="1200" dirty="0">
                          <a:solidFill>
                            <a:schemeClr val="tx1"/>
                          </a:solidFill>
                          <a:effectLst/>
                          <a:latin typeface="+mn-lt"/>
                          <a:ea typeface="+mn-ea"/>
                          <a:cs typeface="+mn-cs"/>
                        </a:rPr>
                        <a:t>Nigeria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Kenya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Kenya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Nigeria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488601350"/>
                  </a:ext>
                </a:extLst>
              </a:tr>
              <a:tr h="266328">
                <a:tc>
                  <a:txBody>
                    <a:bodyPr/>
                    <a:lstStyle/>
                    <a:p>
                      <a:pPr marL="0" indent="0">
                        <a:buFont typeface="+mj-lt"/>
                        <a:buNone/>
                      </a:pPr>
                      <a:r>
                        <a:rPr lang="en-US" sz="1600" dirty="0">
                          <a:solidFill>
                            <a:schemeClr val="tx1"/>
                          </a:solidFill>
                        </a:rPr>
                        <a:t>19</a:t>
                      </a:r>
                    </a:p>
                  </a:txBody>
                  <a:tcPr marL="8685" marR="8685" marT="8685" marB="0" anchor="b"/>
                </a:tc>
                <a:tc>
                  <a:txBody>
                    <a:bodyPr/>
                    <a:lstStyle/>
                    <a:p>
                      <a:pPr lvl="0" algn="l">
                        <a:buNone/>
                      </a:pPr>
                      <a:r>
                        <a:rPr lang="bin-NG" sz="1600" b="0" i="0" kern="1200" dirty="0">
                          <a:solidFill>
                            <a:schemeClr val="tx1"/>
                          </a:solidFill>
                          <a:effectLst/>
                          <a:highlight>
                            <a:srgbClr val="00FF00"/>
                          </a:highlight>
                          <a:latin typeface="+mn-lt"/>
                          <a:ea typeface="+mn-ea"/>
                          <a:cs typeface="+mn-cs"/>
                        </a:rPr>
                        <a:t>Namibia</a:t>
                      </a:r>
                      <a:endParaRPr lang="en-US" sz="1600" dirty="0">
                        <a:highlight>
                          <a:srgbClr val="00FF00"/>
                        </a:highlight>
                        <a:latin typeface="Aptos Display"/>
                      </a:endParaRPr>
                    </a:p>
                  </a:txBody>
                  <a:tcPr marL="8685" marR="8685" marT="8685" marB="0" anchor="b"/>
                </a:tc>
                <a:tc>
                  <a:txBody>
                    <a:bodyPr/>
                    <a:lstStyle/>
                    <a:p>
                      <a:pPr algn="l" rtl="0" fontAlgn="b">
                        <a:buNone/>
                      </a:pPr>
                      <a:r>
                        <a:rPr lang="bin-NG" sz="1600" b="0" i="0" kern="1200" dirty="0">
                          <a:solidFill>
                            <a:schemeClr val="tx1"/>
                          </a:solidFill>
                          <a:effectLst/>
                          <a:highlight>
                            <a:srgbClr val="FF0000"/>
                          </a:highlight>
                          <a:latin typeface="+mn-lt"/>
                          <a:ea typeface="+mn-ea"/>
                          <a:cs typeface="+mn-cs"/>
                        </a:rPr>
                        <a:t>Togo</a:t>
                      </a:r>
                      <a:endParaRPr lang="en-US" sz="1600" b="0" i="0" u="none" strike="noStrike" dirty="0">
                        <a:solidFill>
                          <a:srgbClr val="000000"/>
                        </a:solidFill>
                        <a:effectLst/>
                        <a:highlight>
                          <a:srgbClr val="FF0000"/>
                        </a:highligh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highlight>
                            <a:srgbClr val="FF0000"/>
                          </a:highlight>
                          <a:latin typeface="Aptos Display"/>
                        </a:rPr>
                        <a:t>Chad</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Angola</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Ghana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a:solidFill>
                          <a:srgbClr val="000000"/>
                        </a:solidFill>
                        <a:effectLst/>
                        <a:latin typeface="Aptos Display"/>
                      </a:endParaRPr>
                    </a:p>
                  </a:txBody>
                  <a:tcPr marL="8685" marR="8685" marT="8685" marB="0" anchor="b"/>
                </a:tc>
                <a:extLst>
                  <a:ext uri="{0D108BD9-81ED-4DB2-BD59-A6C34878D82A}">
                    <a16:rowId xmlns:a16="http://schemas.microsoft.com/office/drawing/2014/main" val="192108983"/>
                  </a:ext>
                </a:extLst>
              </a:tr>
              <a:tr h="266328">
                <a:tc>
                  <a:txBody>
                    <a:bodyPr/>
                    <a:lstStyle/>
                    <a:p>
                      <a:pPr marL="0" indent="0">
                        <a:buFont typeface="+mj-lt"/>
                        <a:buNone/>
                      </a:pPr>
                      <a:r>
                        <a:rPr lang="en-US" sz="1600" dirty="0">
                          <a:solidFill>
                            <a:schemeClr val="tx1"/>
                          </a:solidFill>
                        </a:rPr>
                        <a:t>20</a:t>
                      </a:r>
                    </a:p>
                  </a:txBody>
                  <a:tcPr marL="8685" marR="8685" marT="8685" marB="0" anchor="b"/>
                </a:tc>
                <a:tc>
                  <a:txBody>
                    <a:bodyPr/>
                    <a:lstStyle/>
                    <a:p>
                      <a:pPr algn="l" rtl="0" fontAlgn="b">
                        <a:buNone/>
                      </a:pPr>
                      <a:r>
                        <a:rPr lang="bin-NG" sz="1600" b="0" i="0" kern="1200" dirty="0">
                          <a:solidFill>
                            <a:schemeClr val="tx1"/>
                          </a:solidFill>
                          <a:effectLst/>
                          <a:highlight>
                            <a:srgbClr val="FF0000"/>
                          </a:highlight>
                          <a:latin typeface="+mn-lt"/>
                          <a:ea typeface="+mn-ea"/>
                          <a:cs typeface="+mn-cs"/>
                        </a:rPr>
                        <a:t>Eritrea</a:t>
                      </a:r>
                      <a:endParaRPr lang="en-US" sz="1600" b="0" i="0" u="none" strike="noStrike" dirty="0">
                        <a:solidFill>
                          <a:srgbClr val="000000"/>
                        </a:solidFill>
                        <a:effectLst/>
                        <a:highlight>
                          <a:srgbClr val="FF0000"/>
                        </a:highlight>
                        <a:latin typeface="Aptos Display"/>
                      </a:endParaRPr>
                    </a:p>
                  </a:txBody>
                  <a:tcPr marL="8685" marR="8685" marT="8685" marB="0" anchor="b"/>
                </a:tc>
                <a:tc>
                  <a:txBody>
                    <a:bodyPr/>
                    <a:lstStyle/>
                    <a:p>
                      <a:pPr algn="l">
                        <a:buNone/>
                      </a:pPr>
                      <a:r>
                        <a:rPr lang="bin-NG" sz="1600" dirty="0">
                          <a:effectLst/>
                        </a:rPr>
                        <a:t>Namibia</a:t>
                      </a:r>
                    </a:p>
                  </a:txBody>
                  <a:tcPr marL="38100" marR="38100" marT="30480" marB="30480" anchor="ctr"/>
                </a:tc>
                <a:tc>
                  <a:txBody>
                    <a:bodyPr/>
                    <a:lstStyle/>
                    <a:p>
                      <a:pPr algn="ctr" rtl="0" fontAlgn="b">
                        <a:buNone/>
                      </a:pPr>
                      <a:r>
                        <a:rPr lang="en-US" sz="1600" u="none" strike="noStrike" dirty="0">
                          <a:effectLst/>
                          <a:latin typeface="Aptos Display"/>
                        </a:rPr>
                        <a:t>?</a:t>
                      </a:r>
                      <a:endParaRPr lang="en-US" sz="1600" b="1" i="0" u="none" strike="noStrike" dirty="0">
                        <a:solidFill>
                          <a:srgbClr val="000000"/>
                        </a:solidFill>
                        <a:effectLst/>
                        <a:latin typeface="Aptos Display"/>
                      </a:endParaRPr>
                    </a:p>
                  </a:txBody>
                  <a:tcPr marL="8685" marR="8685" marT="8685" marB="0" anchor="b"/>
                </a:tc>
                <a:tc>
                  <a:txBody>
                    <a:bodyPr/>
                    <a:lstStyle/>
                    <a:p>
                      <a:pPr algn="l" rtl="0" fontAlgn="b">
                        <a:buNone/>
                      </a:pPr>
                      <a:r>
                        <a:rPr lang="en-US" sz="1600" u="none" strike="noStrike" dirty="0">
                          <a:effectLst/>
                          <a:latin typeface="Aptos Display"/>
                        </a:rPr>
                        <a:t>Tunisia</a:t>
                      </a:r>
                    </a:p>
                  </a:txBody>
                  <a:tcPr marL="8685" marR="8685" marT="8685" marB="0" anchor="b"/>
                </a:tc>
                <a:tc>
                  <a:txBody>
                    <a:bodyPr/>
                    <a:lstStyle/>
                    <a:p>
                      <a:pPr lvl="0" algn="l">
                        <a:buNone/>
                      </a:pPr>
                      <a:r>
                        <a:rPr lang="en-US" sz="1600" b="0" i="0" u="none" strike="noStrike" noProof="0" dirty="0">
                          <a:solidFill>
                            <a:srgbClr val="000000"/>
                          </a:solidFill>
                          <a:effectLst/>
                          <a:latin typeface="Aptos Display"/>
                        </a:rPr>
                        <a:t>Comoros</a:t>
                      </a:r>
                      <a:endParaRPr lang="en-US" sz="1600">
                        <a:latin typeface="Aptos Display"/>
                      </a:endParaRPr>
                    </a:p>
                  </a:txBody>
                  <a:tcPr marL="8685" marR="8685" marT="8685" marB="0" anchor="b"/>
                </a:tc>
                <a:tc>
                  <a:txBody>
                    <a:bodyPr/>
                    <a:lstStyle/>
                    <a:p>
                      <a:pPr algn="l" rtl="0" fontAlgn="b">
                        <a:buNone/>
                      </a:pPr>
                      <a:r>
                        <a:rPr lang="en-US" sz="1600" u="none" strike="noStrike" dirty="0">
                          <a:effectLst/>
                          <a:latin typeface="Aptos Display"/>
                        </a:rPr>
                        <a:t> </a:t>
                      </a:r>
                      <a:r>
                        <a:rPr lang="en-US" sz="1600" b="0" i="0" u="none" strike="noStrike" noProof="0" dirty="0">
                          <a:effectLst/>
                          <a:latin typeface="Aptos Display"/>
                        </a:rPr>
                        <a:t>Kenya</a:t>
                      </a:r>
                      <a:endParaRPr lang="en-US" sz="1600" b="0" i="0" u="none" strike="noStrike" dirty="0">
                        <a:solidFill>
                          <a:srgbClr val="000000"/>
                        </a:solidFill>
                        <a:effectLst/>
                        <a:latin typeface="Aptos Display"/>
                      </a:endParaRPr>
                    </a:p>
                  </a:txBody>
                  <a:tcPr marL="8685" marR="8685" marT="8685" marB="0" anchor="b"/>
                </a:tc>
                <a:tc>
                  <a:txBody>
                    <a:bodyPr/>
                    <a:lstStyle/>
                    <a:p>
                      <a:pPr algn="ctr" rtl="0" fontAlgn="b">
                        <a:buNone/>
                      </a:pPr>
                      <a:r>
                        <a:rPr lang="en-US" sz="1600" u="none" strike="noStrike" dirty="0">
                          <a:effectLst/>
                          <a:latin typeface="Aptos Display"/>
                        </a:rPr>
                        <a:t>?</a:t>
                      </a:r>
                      <a:endParaRPr lang="en-US" sz="1600" b="1" i="0" u="none" strike="noStrike" dirty="0">
                        <a:solidFill>
                          <a:srgbClr val="000000"/>
                        </a:solidFill>
                        <a:effectLst/>
                        <a:latin typeface="Aptos Display"/>
                      </a:endParaRPr>
                    </a:p>
                  </a:txBody>
                  <a:tcPr marL="8685" marR="8685" marT="8685" marB="0" anchor="b"/>
                </a:tc>
                <a:extLst>
                  <a:ext uri="{0D108BD9-81ED-4DB2-BD59-A6C34878D82A}">
                    <a16:rowId xmlns:a16="http://schemas.microsoft.com/office/drawing/2014/main" val="764707363"/>
                  </a:ext>
                </a:extLst>
              </a:tr>
            </a:tbl>
          </a:graphicData>
        </a:graphic>
      </p:graphicFrame>
    </p:spTree>
    <p:extLst>
      <p:ext uri="{BB962C8B-B14F-4D97-AF65-F5344CB8AC3E}">
        <p14:creationId xmlns:p14="http://schemas.microsoft.com/office/powerpoint/2010/main" val="2003619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F004-91EB-48C5-F46A-9EF2AEB060A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2BADA85-80D7-E1D9-50DA-2B8D5FCA545F}"/>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4</a:t>
            </a:fld>
            <a:endParaRPr lang="en-US"/>
          </a:p>
        </p:txBody>
      </p:sp>
      <p:sp>
        <p:nvSpPr>
          <p:cNvPr id="7" name="Title 1">
            <a:extLst>
              <a:ext uri="{FF2B5EF4-FFF2-40B4-BE49-F238E27FC236}">
                <a16:creationId xmlns:a16="http://schemas.microsoft.com/office/drawing/2014/main" id="{E79BF370-061A-E175-CE6C-0BC8CB7784B9}"/>
              </a:ext>
            </a:extLst>
          </p:cNvPr>
          <p:cNvSpPr>
            <a:spLocks noGrp="1"/>
          </p:cNvSpPr>
          <p:nvPr>
            <p:custDataLst>
              <p:tags r:id="rId2"/>
            </p:custDataLst>
          </p:nvPr>
        </p:nvSpPr>
        <p:spPr>
          <a:xfrm>
            <a:off x="393362" y="49578"/>
            <a:ext cx="11774464" cy="856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02060"/>
                </a:solidFill>
                <a:latin typeface="Raleway" pitchFamily="2" charset="77"/>
              </a:rPr>
              <a:t>Operationalizing Gaps from the Perspective of the Current UN Data and Statistics Strategy </a:t>
            </a:r>
            <a:endParaRPr lang="en-US" sz="2600" b="1" dirty="0">
              <a:solidFill>
                <a:srgbClr val="002060"/>
              </a:solidFill>
              <a:latin typeface="Raleway" pitchFamily="2" charset="0"/>
            </a:endParaRPr>
          </a:p>
        </p:txBody>
      </p:sp>
      <p:graphicFrame>
        <p:nvGraphicFramePr>
          <p:cNvPr id="6" name="Diagram 5">
            <a:extLst>
              <a:ext uri="{FF2B5EF4-FFF2-40B4-BE49-F238E27FC236}">
                <a16:creationId xmlns:a16="http://schemas.microsoft.com/office/drawing/2014/main" id="{1EC96AF2-D425-0F92-40AC-0699FE2A809E}"/>
              </a:ext>
            </a:extLst>
          </p:cNvPr>
          <p:cNvGraphicFramePr/>
          <p:nvPr>
            <p:extLst>
              <p:ext uri="{D42A27DB-BD31-4B8C-83A1-F6EECF244321}">
                <p14:modId xmlns:p14="http://schemas.microsoft.com/office/powerpoint/2010/main" val="3259813469"/>
              </p:ext>
            </p:extLst>
          </p:nvPr>
        </p:nvGraphicFramePr>
        <p:xfrm>
          <a:off x="523677" y="1249056"/>
          <a:ext cx="11144646" cy="47025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261867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218AA-8624-6DC1-8F24-6BC63F0B03A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CDB3B0D-4189-514A-45A3-7C427740F1F5}"/>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5</a:t>
            </a:fld>
            <a:endParaRPr lang="en-US"/>
          </a:p>
        </p:txBody>
      </p:sp>
      <p:sp>
        <p:nvSpPr>
          <p:cNvPr id="7" name="Title 1">
            <a:extLst>
              <a:ext uri="{FF2B5EF4-FFF2-40B4-BE49-F238E27FC236}">
                <a16:creationId xmlns:a16="http://schemas.microsoft.com/office/drawing/2014/main" id="{ABF812E2-F4D9-9542-7D03-4AC2467B39BB}"/>
              </a:ext>
            </a:extLst>
          </p:cNvPr>
          <p:cNvSpPr>
            <a:spLocks noGrp="1"/>
          </p:cNvSpPr>
          <p:nvPr>
            <p:custDataLst>
              <p:tags r:id="rId2"/>
            </p:custDataLst>
          </p:nvPr>
        </p:nvSpPr>
        <p:spPr>
          <a:xfrm>
            <a:off x="393362" y="49578"/>
            <a:ext cx="11774464" cy="4676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err="1">
                <a:solidFill>
                  <a:srgbClr val="002060"/>
                </a:solidFill>
                <a:latin typeface="Raleway" pitchFamily="2" charset="77"/>
              </a:rPr>
              <a:t>Conceptualising</a:t>
            </a:r>
            <a:r>
              <a:rPr lang="en-US" sz="2600" b="1" dirty="0">
                <a:solidFill>
                  <a:srgbClr val="002060"/>
                </a:solidFill>
                <a:latin typeface="Raleway" pitchFamily="2" charset="77"/>
              </a:rPr>
              <a:t> Statistical Blocks</a:t>
            </a:r>
            <a:endParaRPr lang="en-US" sz="2600" b="1" dirty="0">
              <a:solidFill>
                <a:srgbClr val="002060"/>
              </a:solidFill>
              <a:latin typeface="Raleway" pitchFamily="2" charset="0"/>
            </a:endParaRPr>
          </a:p>
        </p:txBody>
      </p:sp>
      <p:sp>
        <p:nvSpPr>
          <p:cNvPr id="3" name="TextBox 2">
            <a:extLst>
              <a:ext uri="{FF2B5EF4-FFF2-40B4-BE49-F238E27FC236}">
                <a16:creationId xmlns:a16="http://schemas.microsoft.com/office/drawing/2014/main" id="{5FBFF1B8-BB72-1D6C-A7BB-48303D978752}"/>
              </a:ext>
            </a:extLst>
          </p:cNvPr>
          <p:cNvSpPr txBox="1"/>
          <p:nvPr/>
        </p:nvSpPr>
        <p:spPr>
          <a:xfrm>
            <a:off x="184292" y="558799"/>
            <a:ext cx="11601309" cy="6212983"/>
          </a:xfrm>
          <a:prstGeom prst="rect">
            <a:avLst/>
          </a:prstGeom>
          <a:noFill/>
        </p:spPr>
        <p:txBody>
          <a:bodyPr wrap="square">
            <a:spAutoFit/>
          </a:bodyPr>
          <a:lstStyle/>
          <a:p>
            <a:pPr marL="342900" marR="0" lvl="0" indent="-342900" algn="just">
              <a:lnSpc>
                <a:spcPct val="115000"/>
              </a:lnSpc>
              <a:spcAft>
                <a:spcPts val="800"/>
              </a:spcAft>
              <a:buFont typeface="+mj-lt"/>
              <a:buAutoNum type="alphaLcPeriod"/>
            </a:pPr>
            <a:r>
              <a:rPr lang="en-US" sz="2400" kern="100" dirty="0">
                <a:effectLst/>
                <a:latin typeface="Raleway" pitchFamily="2" charset="0"/>
                <a:ea typeface="Aptos" panose="020B0004020202020204" pitchFamily="34" charset="0"/>
                <a:cs typeface="Arial" panose="020B0604020202020204" pitchFamily="34" charset="0"/>
              </a:rPr>
              <a:t>Extending the scope of two-way cross tabulations beyond demographics and locational variables</a:t>
            </a:r>
          </a:p>
          <a:p>
            <a:pPr marL="342900" marR="0" lvl="0" indent="-342900" algn="just">
              <a:lnSpc>
                <a:spcPct val="115000"/>
              </a:lnSpc>
              <a:spcAft>
                <a:spcPts val="800"/>
              </a:spcAft>
              <a:buFont typeface="+mj-lt"/>
              <a:buAutoNum type="alphaLcPeriod"/>
            </a:pPr>
            <a:endParaRPr lang="en-US" sz="2400" kern="100" dirty="0">
              <a:effectLst/>
              <a:latin typeface="Raleway" pitchFamily="2" charset="0"/>
              <a:ea typeface="Aptos" panose="020B0004020202020204" pitchFamily="34" charset="0"/>
              <a:cs typeface="Arial" panose="020B0604020202020204" pitchFamily="34" charset="0"/>
            </a:endParaRPr>
          </a:p>
          <a:p>
            <a:pPr marL="342900" indent="-342900" algn="just">
              <a:lnSpc>
                <a:spcPct val="115000"/>
              </a:lnSpc>
              <a:spcAft>
                <a:spcPts val="800"/>
              </a:spcAft>
              <a:buFont typeface="+mj-lt"/>
              <a:buAutoNum type="alphaLcPeriod"/>
            </a:pPr>
            <a:r>
              <a:rPr lang="en-US" sz="2400" dirty="0">
                <a:latin typeface="Raleway" pitchFamily="2" charset="0"/>
              </a:rPr>
              <a:t>Engaging with relational variables based on the following:</a:t>
            </a:r>
          </a:p>
          <a:p>
            <a:pPr marL="971550" lvl="1" indent="-514350" algn="just">
              <a:lnSpc>
                <a:spcPct val="115000"/>
              </a:lnSpc>
              <a:spcAft>
                <a:spcPts val="800"/>
              </a:spcAft>
              <a:buFont typeface="+mj-lt"/>
              <a:buAutoNum type="romanLcPeriod"/>
            </a:pPr>
            <a:r>
              <a:rPr lang="en-US" sz="2400" dirty="0">
                <a:latin typeface="Raleway" pitchFamily="2" charset="0"/>
              </a:rPr>
              <a:t>Established knowledge and intuition</a:t>
            </a:r>
          </a:p>
          <a:p>
            <a:pPr marL="971550" lvl="1" indent="-514350" algn="just">
              <a:lnSpc>
                <a:spcPct val="115000"/>
              </a:lnSpc>
              <a:spcAft>
                <a:spcPts val="800"/>
              </a:spcAft>
              <a:buFont typeface="+mj-lt"/>
              <a:buAutoNum type="romanLcPeriod"/>
            </a:pPr>
            <a:r>
              <a:rPr lang="en-US" sz="2400" dirty="0">
                <a:latin typeface="Raleway" pitchFamily="2" charset="0"/>
              </a:rPr>
              <a:t>Science of policy design</a:t>
            </a:r>
          </a:p>
          <a:p>
            <a:pPr marL="971550" lvl="1" indent="-514350" algn="just">
              <a:lnSpc>
                <a:spcPct val="115000"/>
              </a:lnSpc>
              <a:spcAft>
                <a:spcPts val="800"/>
              </a:spcAft>
              <a:buFont typeface="+mj-lt"/>
              <a:buAutoNum type="romanLcPeriod"/>
            </a:pPr>
            <a:r>
              <a:rPr lang="en-US" sz="2400" dirty="0">
                <a:latin typeface="Raleway" pitchFamily="2" charset="0"/>
              </a:rPr>
              <a:t>Hierarchical policy influence spaces</a:t>
            </a:r>
          </a:p>
          <a:p>
            <a:pPr marL="971550" lvl="1" indent="-514350" algn="just">
              <a:lnSpc>
                <a:spcPct val="115000"/>
              </a:lnSpc>
              <a:spcAft>
                <a:spcPts val="800"/>
              </a:spcAft>
              <a:buFont typeface="+mj-lt"/>
              <a:buAutoNum type="romanLcPeriod"/>
            </a:pPr>
            <a:r>
              <a:rPr lang="en-US" sz="2400" dirty="0">
                <a:latin typeface="Raleway" pitchFamily="2" charset="0"/>
              </a:rPr>
              <a:t>Development agenda</a:t>
            </a:r>
            <a:endParaRPr lang="en-US" altLang="en-US" sz="2400" dirty="0">
              <a:latin typeface="Raleway" pitchFamily="2" charset="0"/>
            </a:endParaRPr>
          </a:p>
          <a:p>
            <a:pPr algn="just">
              <a:lnSpc>
                <a:spcPct val="115000"/>
              </a:lnSpc>
              <a:spcAft>
                <a:spcPts val="800"/>
              </a:spcAft>
            </a:pPr>
            <a:endParaRPr lang="en-US" sz="2400" dirty="0">
              <a:latin typeface="Raleway" pitchFamily="2" charset="0"/>
            </a:endParaRPr>
          </a:p>
          <a:p>
            <a:endParaRPr lang="en-US" sz="2400" kern="100" dirty="0">
              <a:effectLst/>
              <a:latin typeface="Raleway" pitchFamily="2" charset="0"/>
              <a:ea typeface="Aptos" panose="020B0004020202020204" pitchFamily="34" charset="0"/>
              <a:cs typeface="Arial" panose="020B0604020202020204" pitchFamily="34" charset="0"/>
            </a:endParaRPr>
          </a:p>
          <a:p>
            <a:endParaRPr lang="en-US" sz="2400" kern="100" dirty="0">
              <a:latin typeface="Raleway" pitchFamily="2" charset="0"/>
              <a:ea typeface="Aptos" panose="020B0004020202020204" pitchFamily="34" charset="0"/>
              <a:cs typeface="Arial" panose="020B0604020202020204" pitchFamily="34" charset="0"/>
            </a:endParaRPr>
          </a:p>
          <a:p>
            <a:endParaRPr lang="en-US" sz="2400" kern="100" dirty="0">
              <a:effectLst/>
              <a:latin typeface="Raleway" pitchFamily="2" charset="0"/>
              <a:ea typeface="Aptos" panose="020B0004020202020204" pitchFamily="34" charset="0"/>
              <a:cs typeface="Arial" panose="020B0604020202020204" pitchFamily="34" charset="0"/>
            </a:endParaRPr>
          </a:p>
          <a:p>
            <a:endParaRPr lang="en-US" sz="2400" kern="100" dirty="0">
              <a:effectLst/>
              <a:latin typeface="Raleway" pitchFamily="2" charset="0"/>
              <a:ea typeface="Aptos" panose="020B0004020202020204" pitchFamily="34" charset="0"/>
              <a:cs typeface="Arial" panose="020B0604020202020204" pitchFamily="34" charset="0"/>
            </a:endParaRPr>
          </a:p>
        </p:txBody>
      </p:sp>
      <p:grpSp>
        <p:nvGrpSpPr>
          <p:cNvPr id="2" name="Group 1">
            <a:extLst>
              <a:ext uri="{FF2B5EF4-FFF2-40B4-BE49-F238E27FC236}">
                <a16:creationId xmlns:a16="http://schemas.microsoft.com/office/drawing/2014/main" id="{99F68939-C93F-1527-5D83-5BBC4579A507}"/>
              </a:ext>
            </a:extLst>
          </p:cNvPr>
          <p:cNvGrpSpPr/>
          <p:nvPr/>
        </p:nvGrpSpPr>
        <p:grpSpPr>
          <a:xfrm>
            <a:off x="7361383" y="2456873"/>
            <a:ext cx="4424218" cy="3842328"/>
            <a:chOff x="2895600" y="1115897"/>
            <a:chExt cx="5029200" cy="4626206"/>
          </a:xfrm>
        </p:grpSpPr>
        <p:pic>
          <p:nvPicPr>
            <p:cNvPr id="4" name="Content Placeholder 5" descr="A circular diagram of a diagram&#10;&#10;Description automatically generated with medium confidence">
              <a:extLst>
                <a:ext uri="{FF2B5EF4-FFF2-40B4-BE49-F238E27FC236}">
                  <a16:creationId xmlns:a16="http://schemas.microsoft.com/office/drawing/2014/main" id="{472B533E-4E08-0930-1DA4-9C705502FE44}"/>
                </a:ext>
              </a:extLst>
            </p:cNvPr>
            <p:cNvPicPr>
              <a:picLocks noChangeAspect="1"/>
            </p:cNvPicPr>
            <p:nvPr/>
          </p:nvPicPr>
          <p:blipFill rotWithShape="1">
            <a:blip r:embed="rId4">
              <a:extLst>
                <a:ext uri="{28A0092B-C50C-407E-A947-70E740481C1C}">
                  <a14:useLocalDpi xmlns:a14="http://schemas.microsoft.com/office/drawing/2010/main" val="0"/>
                </a:ext>
              </a:extLst>
            </a:blip>
            <a:srcRect l="3473" r="4662" b="1"/>
            <a:stretch/>
          </p:blipFill>
          <p:spPr>
            <a:xfrm>
              <a:off x="2895600" y="1115897"/>
              <a:ext cx="5029200" cy="4626206"/>
            </a:xfrm>
            <a:prstGeom prst="rect">
              <a:avLst/>
            </a:prstGeom>
            <a:noFill/>
            <a:ln w="12700">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pic>
        <p:sp>
          <p:nvSpPr>
            <p:cNvPr id="6" name="Oval 5">
              <a:extLst>
                <a:ext uri="{FF2B5EF4-FFF2-40B4-BE49-F238E27FC236}">
                  <a16:creationId xmlns:a16="http://schemas.microsoft.com/office/drawing/2014/main" id="{69F6C5D7-4230-D2FF-BF99-BF216C8C4281}"/>
                </a:ext>
              </a:extLst>
            </p:cNvPr>
            <p:cNvSpPr/>
            <p:nvPr/>
          </p:nvSpPr>
          <p:spPr>
            <a:xfrm>
              <a:off x="4432622" y="2520138"/>
              <a:ext cx="1949025" cy="1821735"/>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8</a:t>
              </a:r>
              <a:endParaRPr lang="en-US"/>
            </a:p>
          </p:txBody>
        </p:sp>
        <p:sp>
          <p:nvSpPr>
            <p:cNvPr id="8" name="TextBox 7">
              <a:extLst>
                <a:ext uri="{FF2B5EF4-FFF2-40B4-BE49-F238E27FC236}">
                  <a16:creationId xmlns:a16="http://schemas.microsoft.com/office/drawing/2014/main" id="{AF2B2376-DC69-967E-FECB-74DBFC44E78B}"/>
                </a:ext>
              </a:extLst>
            </p:cNvPr>
            <p:cNvSpPr txBox="1"/>
            <p:nvPr/>
          </p:nvSpPr>
          <p:spPr>
            <a:xfrm>
              <a:off x="4434504" y="3107953"/>
              <a:ext cx="20113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mn-lt"/>
                  <a:cs typeface="+mn-lt"/>
                </a:rPr>
                <a:t>8 Step Approach to Policy Design</a:t>
              </a:r>
              <a:endParaRPr lang="en-US" b="1"/>
            </a:p>
          </p:txBody>
        </p:sp>
      </p:grpSp>
    </p:spTree>
    <p:extLst>
      <p:ext uri="{BB962C8B-B14F-4D97-AF65-F5344CB8AC3E}">
        <p14:creationId xmlns:p14="http://schemas.microsoft.com/office/powerpoint/2010/main" val="1948256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E5AA-303D-8BC9-A7C6-7E450417DF97}"/>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38C0C14-3DF0-D2A0-6508-E08C34FC465C}"/>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6</a:t>
            </a:fld>
            <a:endParaRPr lang="en-US"/>
          </a:p>
        </p:txBody>
      </p:sp>
      <p:sp>
        <p:nvSpPr>
          <p:cNvPr id="7" name="Title 1">
            <a:extLst>
              <a:ext uri="{FF2B5EF4-FFF2-40B4-BE49-F238E27FC236}">
                <a16:creationId xmlns:a16="http://schemas.microsoft.com/office/drawing/2014/main" id="{9726BFFE-871E-7510-6AA4-DCC443E5F1F5}"/>
              </a:ext>
            </a:extLst>
          </p:cNvPr>
          <p:cNvSpPr>
            <a:spLocks noGrp="1"/>
          </p:cNvSpPr>
          <p:nvPr>
            <p:custDataLst>
              <p:tags r:id="rId2"/>
            </p:custDataLst>
          </p:nvPr>
        </p:nvSpPr>
        <p:spPr>
          <a:xfrm>
            <a:off x="393362" y="49578"/>
            <a:ext cx="11774464" cy="4676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solidFill>
                  <a:srgbClr val="002060"/>
                </a:solidFill>
                <a:latin typeface="Raleway" pitchFamily="2" charset="77"/>
              </a:rPr>
              <a:t>Policy Synergies and Conceptualisation of Statistical Blocks (Frameworks)</a:t>
            </a:r>
            <a:endParaRPr lang="en-US" sz="2400" b="1" dirty="0">
              <a:solidFill>
                <a:srgbClr val="002060"/>
              </a:solidFill>
              <a:latin typeface="Raleway" pitchFamily="2" charset="0"/>
            </a:endParaRPr>
          </a:p>
        </p:txBody>
      </p:sp>
      <p:grpSp>
        <p:nvGrpSpPr>
          <p:cNvPr id="9" name="Group 8">
            <a:extLst>
              <a:ext uri="{FF2B5EF4-FFF2-40B4-BE49-F238E27FC236}">
                <a16:creationId xmlns:a16="http://schemas.microsoft.com/office/drawing/2014/main" id="{66C1C632-E993-C096-2A43-FCDEEA6CF3F7}"/>
              </a:ext>
            </a:extLst>
          </p:cNvPr>
          <p:cNvGrpSpPr/>
          <p:nvPr/>
        </p:nvGrpSpPr>
        <p:grpSpPr>
          <a:xfrm>
            <a:off x="784031" y="1237673"/>
            <a:ext cx="10318078" cy="5144654"/>
            <a:chOff x="2308882" y="1796579"/>
            <a:chExt cx="7483573" cy="4376919"/>
          </a:xfrm>
        </p:grpSpPr>
        <p:sp>
          <p:nvSpPr>
            <p:cNvPr id="10" name="Arrow: Right 9">
              <a:extLst>
                <a:ext uri="{FF2B5EF4-FFF2-40B4-BE49-F238E27FC236}">
                  <a16:creationId xmlns:a16="http://schemas.microsoft.com/office/drawing/2014/main" id="{89AF1BB7-5ADD-187C-611C-EDDB0D55EEE6}"/>
                </a:ext>
              </a:extLst>
            </p:cNvPr>
            <p:cNvSpPr/>
            <p:nvPr/>
          </p:nvSpPr>
          <p:spPr>
            <a:xfrm rot="8640000" flipV="1">
              <a:off x="6869046" y="2747438"/>
              <a:ext cx="2817567" cy="227718"/>
            </a:xfrm>
            <a:prstGeom prst="rightArrow">
              <a:avLst/>
            </a:prstGeom>
            <a:solidFill>
              <a:schemeClr val="tx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29D1DD6C-1D7E-0EAA-29AF-FBA50038BDD0}"/>
                </a:ext>
              </a:extLst>
            </p:cNvPr>
            <p:cNvSpPr/>
            <p:nvPr/>
          </p:nvSpPr>
          <p:spPr>
            <a:xfrm>
              <a:off x="3199213" y="4642082"/>
              <a:ext cx="2901755" cy="219120"/>
            </a:xfrm>
            <a:prstGeom prst="rightArrow">
              <a:avLst/>
            </a:prstGeom>
            <a:solidFill>
              <a:schemeClr val="tx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3287914A-7D46-B1A5-C1E8-F7FAE81BCD49}"/>
                </a:ext>
              </a:extLst>
            </p:cNvPr>
            <p:cNvSpPr/>
            <p:nvPr/>
          </p:nvSpPr>
          <p:spPr>
            <a:xfrm>
              <a:off x="4416685" y="2168281"/>
              <a:ext cx="3270882" cy="193216"/>
            </a:xfrm>
            <a:prstGeom prst="rightArrow">
              <a:avLst/>
            </a:prstGeom>
            <a:solidFill>
              <a:schemeClr val="tx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Goal 3: Ensure healthy lives and promote well-being for all ...">
              <a:extLst>
                <a:ext uri="{FF2B5EF4-FFF2-40B4-BE49-F238E27FC236}">
                  <a16:creationId xmlns:a16="http://schemas.microsoft.com/office/drawing/2014/main" id="{A9D4B522-5456-488F-8F2B-7D06240E688C}"/>
                </a:ext>
              </a:extLst>
            </p:cNvPr>
            <p:cNvPicPr>
              <a:picLocks noChangeAspect="1"/>
            </p:cNvPicPr>
            <p:nvPr/>
          </p:nvPicPr>
          <p:blipFill>
            <a:blip r:embed="rId5"/>
            <a:stretch>
              <a:fillRect/>
            </a:stretch>
          </p:blipFill>
          <p:spPr>
            <a:xfrm>
              <a:off x="2308882" y="1796579"/>
              <a:ext cx="2102084" cy="991794"/>
            </a:xfrm>
            <a:prstGeom prst="rect">
              <a:avLst/>
            </a:prstGeom>
          </p:spPr>
        </p:pic>
        <p:pic>
          <p:nvPicPr>
            <p:cNvPr id="14" name="Picture 13" descr="Goal 4: Ensure inclusive and equitable quality education and ...">
              <a:extLst>
                <a:ext uri="{FF2B5EF4-FFF2-40B4-BE49-F238E27FC236}">
                  <a16:creationId xmlns:a16="http://schemas.microsoft.com/office/drawing/2014/main" id="{3976EED2-EF9A-AD88-79FE-B02B5515CAF8}"/>
                </a:ext>
              </a:extLst>
            </p:cNvPr>
            <p:cNvPicPr>
              <a:picLocks noChangeAspect="1"/>
            </p:cNvPicPr>
            <p:nvPr/>
          </p:nvPicPr>
          <p:blipFill>
            <a:blip r:embed="rId6"/>
            <a:stretch>
              <a:fillRect/>
            </a:stretch>
          </p:blipFill>
          <p:spPr>
            <a:xfrm>
              <a:off x="7690371" y="1796579"/>
              <a:ext cx="2102084" cy="991794"/>
            </a:xfrm>
            <a:prstGeom prst="rect">
              <a:avLst/>
            </a:prstGeom>
          </p:spPr>
        </p:pic>
        <p:pic>
          <p:nvPicPr>
            <p:cNvPr id="15" name="Picture 14" descr="SDG 8 on decent work and economic growth, is one of the ...">
              <a:extLst>
                <a:ext uri="{FF2B5EF4-FFF2-40B4-BE49-F238E27FC236}">
                  <a16:creationId xmlns:a16="http://schemas.microsoft.com/office/drawing/2014/main" id="{913BD7D9-3609-E78F-3A61-F2E287BE4BE4}"/>
                </a:ext>
              </a:extLst>
            </p:cNvPr>
            <p:cNvPicPr>
              <a:picLocks noChangeAspect="1"/>
            </p:cNvPicPr>
            <p:nvPr/>
          </p:nvPicPr>
          <p:blipFill>
            <a:blip r:embed="rId7"/>
            <a:stretch>
              <a:fillRect/>
            </a:stretch>
          </p:blipFill>
          <p:spPr>
            <a:xfrm>
              <a:off x="4964010" y="2928886"/>
              <a:ext cx="2102083" cy="993753"/>
            </a:xfrm>
            <a:prstGeom prst="rect">
              <a:avLst/>
            </a:prstGeom>
          </p:spPr>
        </p:pic>
        <p:pic>
          <p:nvPicPr>
            <p:cNvPr id="16" name="Picture 15" descr="Sustainable Development Goals/SDG2 - Wikiversity">
              <a:extLst>
                <a:ext uri="{FF2B5EF4-FFF2-40B4-BE49-F238E27FC236}">
                  <a16:creationId xmlns:a16="http://schemas.microsoft.com/office/drawing/2014/main" id="{1B7C4E92-BD61-74F6-FB7E-714669DDFCA4}"/>
                </a:ext>
              </a:extLst>
            </p:cNvPr>
            <p:cNvPicPr>
              <a:picLocks noChangeAspect="1"/>
            </p:cNvPicPr>
            <p:nvPr/>
          </p:nvPicPr>
          <p:blipFill>
            <a:blip r:embed="rId8"/>
            <a:stretch>
              <a:fillRect/>
            </a:stretch>
          </p:blipFill>
          <p:spPr>
            <a:xfrm>
              <a:off x="5625417" y="4240648"/>
              <a:ext cx="779269" cy="805174"/>
            </a:xfrm>
            <a:prstGeom prst="rect">
              <a:avLst/>
            </a:prstGeom>
          </p:spPr>
        </p:pic>
        <p:pic>
          <p:nvPicPr>
            <p:cNvPr id="17" name="Picture 16" descr="SDG 1: No Poverty - KIT">
              <a:extLst>
                <a:ext uri="{FF2B5EF4-FFF2-40B4-BE49-F238E27FC236}">
                  <a16:creationId xmlns:a16="http://schemas.microsoft.com/office/drawing/2014/main" id="{6DDE31D6-DB7E-4A79-AC39-E9B08F4E6647}"/>
                </a:ext>
              </a:extLst>
            </p:cNvPr>
            <p:cNvPicPr>
              <a:picLocks noChangeAspect="1"/>
            </p:cNvPicPr>
            <p:nvPr/>
          </p:nvPicPr>
          <p:blipFill>
            <a:blip r:embed="rId9"/>
            <a:stretch>
              <a:fillRect/>
            </a:stretch>
          </p:blipFill>
          <p:spPr>
            <a:xfrm>
              <a:off x="5611602" y="5360121"/>
              <a:ext cx="793949" cy="813377"/>
            </a:xfrm>
            <a:prstGeom prst="rect">
              <a:avLst/>
            </a:prstGeom>
          </p:spPr>
        </p:pic>
        <p:sp>
          <p:nvSpPr>
            <p:cNvPr id="18" name="Arrow: Right 17">
              <a:extLst>
                <a:ext uri="{FF2B5EF4-FFF2-40B4-BE49-F238E27FC236}">
                  <a16:creationId xmlns:a16="http://schemas.microsoft.com/office/drawing/2014/main" id="{C3EC17BD-E3EB-46F3-F89D-F0A13357C3EC}"/>
                </a:ext>
              </a:extLst>
            </p:cNvPr>
            <p:cNvSpPr/>
            <p:nvPr/>
          </p:nvSpPr>
          <p:spPr>
            <a:xfrm rot="-5400000">
              <a:off x="2244013" y="3692298"/>
              <a:ext cx="2001604" cy="173788"/>
            </a:xfrm>
            <a:prstGeom prst="rightArrow">
              <a:avLst/>
            </a:prstGeom>
            <a:solidFill>
              <a:schemeClr val="tx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Right 18">
              <a:extLst>
                <a:ext uri="{FF2B5EF4-FFF2-40B4-BE49-F238E27FC236}">
                  <a16:creationId xmlns:a16="http://schemas.microsoft.com/office/drawing/2014/main" id="{29B933AD-814E-DCD1-2D29-70990D82B5CA}"/>
                </a:ext>
              </a:extLst>
            </p:cNvPr>
            <p:cNvSpPr/>
            <p:nvPr/>
          </p:nvSpPr>
          <p:spPr>
            <a:xfrm rot="5400000" flipV="1">
              <a:off x="5860814" y="5126716"/>
              <a:ext cx="311388" cy="143531"/>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D2595F20-7A5A-2539-64A6-ED51D5F9ABBE}"/>
                </a:ext>
              </a:extLst>
            </p:cNvPr>
            <p:cNvCxnSpPr/>
            <p:nvPr/>
          </p:nvCxnSpPr>
          <p:spPr>
            <a:xfrm>
              <a:off x="3797812" y="2803060"/>
              <a:ext cx="1117303" cy="823276"/>
            </a:xfrm>
            <a:prstGeom prst="straightConnector1">
              <a:avLst/>
            </a:prstGeom>
            <a:ln w="57150">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1" name="Arrow: Right 20">
              <a:extLst>
                <a:ext uri="{FF2B5EF4-FFF2-40B4-BE49-F238E27FC236}">
                  <a16:creationId xmlns:a16="http://schemas.microsoft.com/office/drawing/2014/main" id="{143630B1-D9A4-39F5-5D48-9F2695E4638C}"/>
                </a:ext>
              </a:extLst>
            </p:cNvPr>
            <p:cNvSpPr/>
            <p:nvPr/>
          </p:nvSpPr>
          <p:spPr>
            <a:xfrm rot="5400000" flipV="1">
              <a:off x="5828434" y="4012857"/>
              <a:ext cx="311388" cy="143531"/>
            </a:xfrm>
            <a:prstGeom prst="rightArrow">
              <a:avLst/>
            </a:prstGeom>
            <a:solidFill>
              <a:schemeClr val="tx1"/>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E4201979-ECC3-762F-A261-E8CC90F04311}"/>
              </a:ext>
            </a:extLst>
          </p:cNvPr>
          <p:cNvSpPr txBox="1"/>
          <p:nvPr/>
        </p:nvSpPr>
        <p:spPr>
          <a:xfrm>
            <a:off x="1882267" y="472150"/>
            <a:ext cx="94303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solidFill>
                  <a:srgbClr val="002060"/>
                </a:solidFill>
                <a:latin typeface="Raleway" pitchFamily="2" charset="0"/>
                <a:ea typeface="+mn-lt"/>
                <a:cs typeface="+mn-lt"/>
              </a:rPr>
              <a:t>The</a:t>
            </a:r>
            <a:r>
              <a:rPr lang="en-US" sz="2400" b="1" dirty="0">
                <a:solidFill>
                  <a:srgbClr val="002060"/>
                </a:solidFill>
                <a:latin typeface="Raleway" pitchFamily="2" charset="0"/>
                <a:ea typeface="Calibri"/>
                <a:cs typeface="Calibri"/>
              </a:rPr>
              <a:t> Case of the Nutrition Wage Hypothesis and the SDGs</a:t>
            </a:r>
            <a:endParaRPr lang="en-US" sz="2400" b="1" dirty="0">
              <a:solidFill>
                <a:srgbClr val="002060"/>
              </a:solidFill>
              <a:latin typeface="Raleway" pitchFamily="2" charset="0"/>
            </a:endParaRPr>
          </a:p>
        </p:txBody>
      </p:sp>
    </p:spTree>
    <p:extLst>
      <p:ext uri="{BB962C8B-B14F-4D97-AF65-F5344CB8AC3E}">
        <p14:creationId xmlns:p14="http://schemas.microsoft.com/office/powerpoint/2010/main" val="1173054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8EE11-7B19-CABD-DFFE-D0C63ED458E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E585A60-78E0-5738-89C2-64F8241BAA08}"/>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7</a:t>
            </a:fld>
            <a:endParaRPr lang="en-US"/>
          </a:p>
        </p:txBody>
      </p:sp>
      <p:sp>
        <p:nvSpPr>
          <p:cNvPr id="7" name="Title 1">
            <a:extLst>
              <a:ext uri="{FF2B5EF4-FFF2-40B4-BE49-F238E27FC236}">
                <a16:creationId xmlns:a16="http://schemas.microsoft.com/office/drawing/2014/main" id="{30ED96A3-9810-7C09-5798-EEDA03134253}"/>
              </a:ext>
            </a:extLst>
          </p:cNvPr>
          <p:cNvSpPr>
            <a:spLocks noGrp="1"/>
          </p:cNvSpPr>
          <p:nvPr>
            <p:custDataLst>
              <p:tags r:id="rId2"/>
            </p:custDataLst>
          </p:nvPr>
        </p:nvSpPr>
        <p:spPr>
          <a:xfrm>
            <a:off x="393362" y="49578"/>
            <a:ext cx="11774464" cy="5600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02060"/>
                </a:solidFill>
                <a:latin typeface="Raleway" pitchFamily="2" charset="77"/>
              </a:rPr>
              <a:t>Value Proposition of the Africa Beyond Numbers Series</a:t>
            </a:r>
            <a:endParaRPr lang="en-US" sz="2600" b="1" dirty="0">
              <a:solidFill>
                <a:srgbClr val="002060"/>
              </a:solidFill>
              <a:latin typeface="Raleway" pitchFamily="2" charset="0"/>
            </a:endParaRPr>
          </a:p>
        </p:txBody>
      </p:sp>
      <p:grpSp>
        <p:nvGrpSpPr>
          <p:cNvPr id="2" name="Group 1">
            <a:extLst>
              <a:ext uri="{FF2B5EF4-FFF2-40B4-BE49-F238E27FC236}">
                <a16:creationId xmlns:a16="http://schemas.microsoft.com/office/drawing/2014/main" id="{E22F4B98-314B-8402-4698-692562444AAD}"/>
              </a:ext>
            </a:extLst>
          </p:cNvPr>
          <p:cNvGrpSpPr/>
          <p:nvPr/>
        </p:nvGrpSpPr>
        <p:grpSpPr>
          <a:xfrm>
            <a:off x="178581" y="779125"/>
            <a:ext cx="11774463" cy="5534837"/>
            <a:chOff x="1065125" y="508191"/>
            <a:chExt cx="16707176" cy="7254268"/>
          </a:xfrm>
        </p:grpSpPr>
        <p:sp>
          <p:nvSpPr>
            <p:cNvPr id="4" name="AutoShape 23">
              <a:extLst>
                <a:ext uri="{FF2B5EF4-FFF2-40B4-BE49-F238E27FC236}">
                  <a16:creationId xmlns:a16="http://schemas.microsoft.com/office/drawing/2014/main" id="{1EBD633A-D815-8CD0-F77D-9B7F2C59891F}"/>
                </a:ext>
              </a:extLst>
            </p:cNvPr>
            <p:cNvSpPr/>
            <p:nvPr/>
          </p:nvSpPr>
          <p:spPr>
            <a:xfrm flipV="1">
              <a:off x="3928603" y="1575813"/>
              <a:ext cx="0" cy="2319776"/>
            </a:xfrm>
            <a:prstGeom prst="line">
              <a:avLst/>
            </a:prstGeom>
            <a:ln w="38100" cap="flat">
              <a:solidFill>
                <a:srgbClr val="CED5E6"/>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6" name="AutoShape 24">
              <a:extLst>
                <a:ext uri="{FF2B5EF4-FFF2-40B4-BE49-F238E27FC236}">
                  <a16:creationId xmlns:a16="http://schemas.microsoft.com/office/drawing/2014/main" id="{F633B1F4-761A-08B4-C86F-08D76CA828C4}"/>
                </a:ext>
              </a:extLst>
            </p:cNvPr>
            <p:cNvSpPr/>
            <p:nvPr/>
          </p:nvSpPr>
          <p:spPr>
            <a:xfrm flipV="1">
              <a:off x="7965621" y="1533766"/>
              <a:ext cx="0" cy="2319776"/>
            </a:xfrm>
            <a:prstGeom prst="line">
              <a:avLst/>
            </a:prstGeom>
            <a:ln w="38100" cap="flat">
              <a:solidFill>
                <a:srgbClr val="89E2E8"/>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8" name="AutoShape 25">
              <a:extLst>
                <a:ext uri="{FF2B5EF4-FFF2-40B4-BE49-F238E27FC236}">
                  <a16:creationId xmlns:a16="http://schemas.microsoft.com/office/drawing/2014/main" id="{562E678F-B423-BB26-BEC3-F5EF4EF24AFC}"/>
                </a:ext>
              </a:extLst>
            </p:cNvPr>
            <p:cNvSpPr/>
            <p:nvPr/>
          </p:nvSpPr>
          <p:spPr>
            <a:xfrm flipH="1">
              <a:off x="4861901" y="4435138"/>
              <a:ext cx="0" cy="2319776"/>
            </a:xfrm>
            <a:prstGeom prst="line">
              <a:avLst/>
            </a:prstGeom>
            <a:ln w="38100" cap="flat">
              <a:solidFill>
                <a:srgbClr val="979BFF"/>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9" name="AutoShape 26">
              <a:extLst>
                <a:ext uri="{FF2B5EF4-FFF2-40B4-BE49-F238E27FC236}">
                  <a16:creationId xmlns:a16="http://schemas.microsoft.com/office/drawing/2014/main" id="{1DA2F431-05BF-D277-F7DD-4FCAD80CAD62}"/>
                </a:ext>
              </a:extLst>
            </p:cNvPr>
            <p:cNvSpPr/>
            <p:nvPr/>
          </p:nvSpPr>
          <p:spPr>
            <a:xfrm>
              <a:off x="9863525" y="3911498"/>
              <a:ext cx="0" cy="2815257"/>
            </a:xfrm>
            <a:prstGeom prst="line">
              <a:avLst/>
            </a:prstGeom>
            <a:ln w="38100" cap="flat">
              <a:solidFill>
                <a:srgbClr val="ADE466"/>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10" name="AutoShape 27">
              <a:extLst>
                <a:ext uri="{FF2B5EF4-FFF2-40B4-BE49-F238E27FC236}">
                  <a16:creationId xmlns:a16="http://schemas.microsoft.com/office/drawing/2014/main" id="{413E7C72-ECDB-47AB-C25C-E43E1DB26B62}"/>
                </a:ext>
              </a:extLst>
            </p:cNvPr>
            <p:cNvSpPr/>
            <p:nvPr/>
          </p:nvSpPr>
          <p:spPr>
            <a:xfrm flipV="1">
              <a:off x="12602936" y="1533766"/>
              <a:ext cx="0" cy="2319776"/>
            </a:xfrm>
            <a:prstGeom prst="line">
              <a:avLst/>
            </a:prstGeom>
            <a:ln w="38100" cap="flat">
              <a:solidFill>
                <a:srgbClr val="E8E252"/>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11" name="AutoShape 28">
              <a:extLst>
                <a:ext uri="{FF2B5EF4-FFF2-40B4-BE49-F238E27FC236}">
                  <a16:creationId xmlns:a16="http://schemas.microsoft.com/office/drawing/2014/main" id="{6AEC7C69-5AF7-513A-F70E-160A9C18B3C8}"/>
                </a:ext>
              </a:extLst>
            </p:cNvPr>
            <p:cNvSpPr/>
            <p:nvPr/>
          </p:nvSpPr>
          <p:spPr>
            <a:xfrm>
              <a:off x="14921593" y="4406979"/>
              <a:ext cx="0" cy="2319776"/>
            </a:xfrm>
            <a:prstGeom prst="line">
              <a:avLst/>
            </a:prstGeom>
            <a:ln w="38100" cap="flat">
              <a:solidFill>
                <a:srgbClr val="FFD308"/>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12" name="AutoShape 29">
              <a:extLst>
                <a:ext uri="{FF2B5EF4-FFF2-40B4-BE49-F238E27FC236}">
                  <a16:creationId xmlns:a16="http://schemas.microsoft.com/office/drawing/2014/main" id="{C01C43A8-01E6-D9B9-12E3-AF5A1FE2B0DF}"/>
                </a:ext>
              </a:extLst>
            </p:cNvPr>
            <p:cNvSpPr/>
            <p:nvPr/>
          </p:nvSpPr>
          <p:spPr>
            <a:xfrm flipV="1">
              <a:off x="17240250" y="1533766"/>
              <a:ext cx="0" cy="2319776"/>
            </a:xfrm>
            <a:prstGeom prst="line">
              <a:avLst/>
            </a:prstGeom>
            <a:ln w="38100" cap="flat">
              <a:solidFill>
                <a:srgbClr val="FFA678"/>
              </a:solidFill>
              <a:prstDash val="solid"/>
              <a:headEnd type="none" w="sm" len="sm"/>
              <a:tailEnd type="diamond" w="lg" len="lg"/>
            </a:ln>
          </p:spPr>
          <p:txBody>
            <a:bodyPr/>
            <a:lstStyle/>
            <a:p>
              <a:endParaRPr lang="en-US" sz="1400">
                <a:latin typeface="Aptos Display" panose="020B0004020202020204" pitchFamily="34" charset="0"/>
              </a:endParaRPr>
            </a:p>
          </p:txBody>
        </p:sp>
        <p:sp>
          <p:nvSpPr>
            <p:cNvPr id="13" name="Freeform 31">
              <a:extLst>
                <a:ext uri="{FF2B5EF4-FFF2-40B4-BE49-F238E27FC236}">
                  <a16:creationId xmlns:a16="http://schemas.microsoft.com/office/drawing/2014/main" id="{085A7C78-11C1-AF39-7ABC-70665C352999}"/>
                </a:ext>
              </a:extLst>
            </p:cNvPr>
            <p:cNvSpPr/>
            <p:nvPr/>
          </p:nvSpPr>
          <p:spPr>
            <a:xfrm>
              <a:off x="4392120" y="6726755"/>
              <a:ext cx="1035703" cy="1035704"/>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79BFF"/>
            </a:solidFill>
          </p:spPr>
          <p:txBody>
            <a:bodyPr/>
            <a:lstStyle/>
            <a:p>
              <a:endParaRPr lang="en-US" sz="1400" dirty="0">
                <a:latin typeface="Aptos Display" panose="020B0004020202020204" pitchFamily="34" charset="0"/>
              </a:endParaRPr>
            </a:p>
          </p:txBody>
        </p:sp>
        <p:grpSp>
          <p:nvGrpSpPr>
            <p:cNvPr id="14" name="Group 33">
              <a:extLst>
                <a:ext uri="{FF2B5EF4-FFF2-40B4-BE49-F238E27FC236}">
                  <a16:creationId xmlns:a16="http://schemas.microsoft.com/office/drawing/2014/main" id="{1B7A6F68-0651-888E-E43F-C90A610AFC4B}"/>
                </a:ext>
              </a:extLst>
            </p:cNvPr>
            <p:cNvGrpSpPr/>
            <p:nvPr/>
          </p:nvGrpSpPr>
          <p:grpSpPr>
            <a:xfrm>
              <a:off x="7447769" y="526396"/>
              <a:ext cx="1035704" cy="1035704"/>
              <a:chOff x="0" y="0"/>
              <a:chExt cx="812800" cy="812800"/>
            </a:xfrm>
          </p:grpSpPr>
          <p:sp>
            <p:nvSpPr>
              <p:cNvPr id="45" name="Freeform 34">
                <a:extLst>
                  <a:ext uri="{FF2B5EF4-FFF2-40B4-BE49-F238E27FC236}">
                    <a16:creationId xmlns:a16="http://schemas.microsoft.com/office/drawing/2014/main" id="{59126128-90C8-33BB-CBB9-8775A640017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9E2E8"/>
              </a:solidFill>
            </p:spPr>
            <p:txBody>
              <a:bodyPr/>
              <a:lstStyle/>
              <a:p>
                <a:endParaRPr lang="en-US" sz="1400">
                  <a:latin typeface="Aptos Display" panose="020B0004020202020204" pitchFamily="34" charset="0"/>
                </a:endParaRPr>
              </a:p>
            </p:txBody>
          </p:sp>
          <p:sp>
            <p:nvSpPr>
              <p:cNvPr id="46" name="TextBox 35">
                <a:extLst>
                  <a:ext uri="{FF2B5EF4-FFF2-40B4-BE49-F238E27FC236}">
                    <a16:creationId xmlns:a16="http://schemas.microsoft.com/office/drawing/2014/main" id="{C5066DA5-FC29-7D31-8227-C56A91BFDC5B}"/>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grpSp>
          <p:nvGrpSpPr>
            <p:cNvPr id="15" name="Group 36">
              <a:extLst>
                <a:ext uri="{FF2B5EF4-FFF2-40B4-BE49-F238E27FC236}">
                  <a16:creationId xmlns:a16="http://schemas.microsoft.com/office/drawing/2014/main" id="{0DBF5649-2064-7D82-86DD-8B2314E9C1A9}"/>
                </a:ext>
              </a:extLst>
            </p:cNvPr>
            <p:cNvGrpSpPr/>
            <p:nvPr/>
          </p:nvGrpSpPr>
          <p:grpSpPr>
            <a:xfrm>
              <a:off x="9345674" y="6477381"/>
              <a:ext cx="1359360" cy="1256920"/>
              <a:chOff x="-330199" y="-149202"/>
              <a:chExt cx="1066799" cy="986406"/>
            </a:xfrm>
          </p:grpSpPr>
          <p:sp>
            <p:nvSpPr>
              <p:cNvPr id="43" name="Freeform 37">
                <a:extLst>
                  <a:ext uri="{FF2B5EF4-FFF2-40B4-BE49-F238E27FC236}">
                    <a16:creationId xmlns:a16="http://schemas.microsoft.com/office/drawing/2014/main" id="{F9E7B990-D7BD-1DC8-4EA2-02B56420AFD6}"/>
                  </a:ext>
                </a:extLst>
              </p:cNvPr>
              <p:cNvSpPr/>
              <p:nvPr/>
            </p:nvSpPr>
            <p:spPr>
              <a:xfrm>
                <a:off x="-330199" y="-149202"/>
                <a:ext cx="812800" cy="98640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DE466"/>
              </a:solidFill>
            </p:spPr>
            <p:txBody>
              <a:bodyPr/>
              <a:lstStyle/>
              <a:p>
                <a:endParaRPr lang="en-US" sz="1400" dirty="0">
                  <a:latin typeface="Aptos Display" panose="020B0004020202020204" pitchFamily="34" charset="0"/>
                </a:endParaRPr>
              </a:p>
            </p:txBody>
          </p:sp>
          <p:sp>
            <p:nvSpPr>
              <p:cNvPr id="44" name="TextBox 38">
                <a:extLst>
                  <a:ext uri="{FF2B5EF4-FFF2-40B4-BE49-F238E27FC236}">
                    <a16:creationId xmlns:a16="http://schemas.microsoft.com/office/drawing/2014/main" id="{ABA55B54-06AA-DFA4-54A7-AACD0F1CB8D5}"/>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grpSp>
          <p:nvGrpSpPr>
            <p:cNvPr id="16" name="Group 39">
              <a:extLst>
                <a:ext uri="{FF2B5EF4-FFF2-40B4-BE49-F238E27FC236}">
                  <a16:creationId xmlns:a16="http://schemas.microsoft.com/office/drawing/2014/main" id="{AA21027E-395C-B678-3381-8825928D70FA}"/>
                </a:ext>
              </a:extLst>
            </p:cNvPr>
            <p:cNvGrpSpPr/>
            <p:nvPr/>
          </p:nvGrpSpPr>
          <p:grpSpPr>
            <a:xfrm>
              <a:off x="14403741" y="6726755"/>
              <a:ext cx="1035704" cy="1035704"/>
              <a:chOff x="0" y="0"/>
              <a:chExt cx="812800" cy="812800"/>
            </a:xfrm>
          </p:grpSpPr>
          <p:sp>
            <p:nvSpPr>
              <p:cNvPr id="41" name="Freeform 40">
                <a:extLst>
                  <a:ext uri="{FF2B5EF4-FFF2-40B4-BE49-F238E27FC236}">
                    <a16:creationId xmlns:a16="http://schemas.microsoft.com/office/drawing/2014/main" id="{721B6EE0-D24D-AFAD-9D5C-C071E7CCB21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DB3E"/>
              </a:solidFill>
            </p:spPr>
            <p:txBody>
              <a:bodyPr/>
              <a:lstStyle/>
              <a:p>
                <a:endParaRPr lang="en-US" sz="1400">
                  <a:latin typeface="Aptos Display" panose="020B0004020202020204" pitchFamily="34" charset="0"/>
                </a:endParaRPr>
              </a:p>
            </p:txBody>
          </p:sp>
          <p:sp>
            <p:nvSpPr>
              <p:cNvPr id="42" name="TextBox 41">
                <a:extLst>
                  <a:ext uri="{FF2B5EF4-FFF2-40B4-BE49-F238E27FC236}">
                    <a16:creationId xmlns:a16="http://schemas.microsoft.com/office/drawing/2014/main" id="{FB237F0F-4D0C-0A7B-D56F-4E49F515967D}"/>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grpSp>
          <p:nvGrpSpPr>
            <p:cNvPr id="17" name="Group 42">
              <a:extLst>
                <a:ext uri="{FF2B5EF4-FFF2-40B4-BE49-F238E27FC236}">
                  <a16:creationId xmlns:a16="http://schemas.microsoft.com/office/drawing/2014/main" id="{BB3BCCF8-EDA3-0040-963A-BEACED5AAD1B}"/>
                </a:ext>
              </a:extLst>
            </p:cNvPr>
            <p:cNvGrpSpPr/>
            <p:nvPr/>
          </p:nvGrpSpPr>
          <p:grpSpPr>
            <a:xfrm>
              <a:off x="16736597" y="526396"/>
              <a:ext cx="1035704" cy="1035704"/>
              <a:chOff x="0" y="0"/>
              <a:chExt cx="812800" cy="812800"/>
            </a:xfrm>
          </p:grpSpPr>
          <p:sp>
            <p:nvSpPr>
              <p:cNvPr id="39" name="Freeform 43">
                <a:extLst>
                  <a:ext uri="{FF2B5EF4-FFF2-40B4-BE49-F238E27FC236}">
                    <a16:creationId xmlns:a16="http://schemas.microsoft.com/office/drawing/2014/main" id="{DBD4D790-8EBB-027B-6C4E-4FAC3761750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A678"/>
              </a:solidFill>
            </p:spPr>
            <p:txBody>
              <a:bodyPr/>
              <a:lstStyle/>
              <a:p>
                <a:endParaRPr lang="en-US" sz="1400" dirty="0">
                  <a:latin typeface="Aptos Display" panose="020B0004020202020204" pitchFamily="34" charset="0"/>
                </a:endParaRPr>
              </a:p>
            </p:txBody>
          </p:sp>
          <p:sp>
            <p:nvSpPr>
              <p:cNvPr id="40" name="TextBox 44">
                <a:extLst>
                  <a:ext uri="{FF2B5EF4-FFF2-40B4-BE49-F238E27FC236}">
                    <a16:creationId xmlns:a16="http://schemas.microsoft.com/office/drawing/2014/main" id="{53069248-E576-EA08-CA98-D142F4231F89}"/>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grpSp>
          <p:nvGrpSpPr>
            <p:cNvPr id="18" name="Group 45">
              <a:extLst>
                <a:ext uri="{FF2B5EF4-FFF2-40B4-BE49-F238E27FC236}">
                  <a16:creationId xmlns:a16="http://schemas.microsoft.com/office/drawing/2014/main" id="{EB218DD1-FE98-F861-ECE9-108FCC412A94}"/>
                </a:ext>
              </a:extLst>
            </p:cNvPr>
            <p:cNvGrpSpPr/>
            <p:nvPr/>
          </p:nvGrpSpPr>
          <p:grpSpPr>
            <a:xfrm>
              <a:off x="12099283" y="526396"/>
              <a:ext cx="1035704" cy="1035704"/>
              <a:chOff x="0" y="0"/>
              <a:chExt cx="812800" cy="812800"/>
            </a:xfrm>
          </p:grpSpPr>
          <p:sp>
            <p:nvSpPr>
              <p:cNvPr id="37" name="Freeform 46">
                <a:extLst>
                  <a:ext uri="{FF2B5EF4-FFF2-40B4-BE49-F238E27FC236}">
                    <a16:creationId xmlns:a16="http://schemas.microsoft.com/office/drawing/2014/main" id="{DAC60C84-A308-553A-3EAB-DE17C8D5C59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E252"/>
              </a:solidFill>
            </p:spPr>
            <p:txBody>
              <a:bodyPr/>
              <a:lstStyle/>
              <a:p>
                <a:endParaRPr lang="en-US" sz="1400">
                  <a:latin typeface="Aptos Display" panose="020B0004020202020204" pitchFamily="34" charset="0"/>
                </a:endParaRPr>
              </a:p>
            </p:txBody>
          </p:sp>
          <p:sp>
            <p:nvSpPr>
              <p:cNvPr id="38" name="TextBox 47">
                <a:extLst>
                  <a:ext uri="{FF2B5EF4-FFF2-40B4-BE49-F238E27FC236}">
                    <a16:creationId xmlns:a16="http://schemas.microsoft.com/office/drawing/2014/main" id="{6E03E7B1-DFF7-B0AB-6BD5-B39EEA3AA3EC}"/>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sp>
          <p:nvSpPr>
            <p:cNvPr id="19" name="TextBox 58">
              <a:extLst>
                <a:ext uri="{FF2B5EF4-FFF2-40B4-BE49-F238E27FC236}">
                  <a16:creationId xmlns:a16="http://schemas.microsoft.com/office/drawing/2014/main" id="{6E1BCF76-C58E-2EA9-1795-17C7F9E7A759}"/>
                </a:ext>
              </a:extLst>
            </p:cNvPr>
            <p:cNvSpPr txBox="1"/>
            <p:nvPr/>
          </p:nvSpPr>
          <p:spPr>
            <a:xfrm>
              <a:off x="1065125" y="1812657"/>
              <a:ext cx="2755652" cy="1577002"/>
            </a:xfrm>
            <a:prstGeom prst="rect">
              <a:avLst/>
            </a:prstGeom>
          </p:spPr>
          <p:txBody>
            <a:bodyPr wrap="square" lIns="0" tIns="0" rIns="0" bIns="0" rtlCol="0" anchor="t">
              <a:spAutoFit/>
            </a:bodyPr>
            <a:lstStyle/>
            <a:p>
              <a:pPr marL="0" lvl="0" indent="0">
                <a:lnSpc>
                  <a:spcPts val="1836"/>
                </a:lnSpc>
              </a:pPr>
              <a:r>
                <a:rPr lang="en-US" dirty="0">
                  <a:solidFill>
                    <a:srgbClr val="000000"/>
                  </a:solidFill>
                  <a:latin typeface="Aptos Display" panose="020B0004020202020204" pitchFamily="34" charset="0"/>
                  <a:ea typeface="Montserrat"/>
                  <a:cs typeface="Montserrat"/>
                  <a:sym typeface="Montserrat"/>
                </a:rPr>
                <a:t>Align statistical products to policy sequencing, complementarities, and hierarchies </a:t>
              </a:r>
            </a:p>
          </p:txBody>
        </p:sp>
        <p:sp>
          <p:nvSpPr>
            <p:cNvPr id="20" name="TextBox 60">
              <a:extLst>
                <a:ext uri="{FF2B5EF4-FFF2-40B4-BE49-F238E27FC236}">
                  <a16:creationId xmlns:a16="http://schemas.microsoft.com/office/drawing/2014/main" id="{07791A4C-E410-B217-53F0-85C1816E7E38}"/>
                </a:ext>
              </a:extLst>
            </p:cNvPr>
            <p:cNvSpPr txBox="1"/>
            <p:nvPr/>
          </p:nvSpPr>
          <p:spPr>
            <a:xfrm>
              <a:off x="5895857" y="1935537"/>
              <a:ext cx="1858970" cy="1823404"/>
            </a:xfrm>
            <a:prstGeom prst="rect">
              <a:avLst/>
            </a:prstGeom>
          </p:spPr>
          <p:txBody>
            <a:bodyPr lIns="0" tIns="0" rIns="0" bIns="0" rtlCol="0" anchor="t">
              <a:spAutoFit/>
            </a:bodyPr>
            <a:lstStyle/>
            <a:p>
              <a:pPr lvl="0" algn="r">
                <a:lnSpc>
                  <a:spcPts val="1836"/>
                </a:lnSpc>
              </a:pPr>
              <a:r>
                <a:rPr lang="en-US" dirty="0">
                  <a:solidFill>
                    <a:srgbClr val="000000"/>
                  </a:solidFill>
                  <a:latin typeface="Aptos Display" panose="020B0004020202020204" pitchFamily="34" charset="0"/>
                  <a:ea typeface="Montserrat"/>
                  <a:cs typeface="Montserrat"/>
                  <a:sym typeface="Montserrat"/>
                </a:rPr>
                <a:t>Distinguish the use of statistics for policy design, monitoring, or evaluation</a:t>
              </a:r>
            </a:p>
          </p:txBody>
        </p:sp>
        <p:sp>
          <p:nvSpPr>
            <p:cNvPr id="21" name="TextBox 62">
              <a:extLst>
                <a:ext uri="{FF2B5EF4-FFF2-40B4-BE49-F238E27FC236}">
                  <a16:creationId xmlns:a16="http://schemas.microsoft.com/office/drawing/2014/main" id="{79304EA4-A8DF-B911-674C-F91673385FFE}"/>
                </a:ext>
              </a:extLst>
            </p:cNvPr>
            <p:cNvSpPr txBox="1"/>
            <p:nvPr/>
          </p:nvSpPr>
          <p:spPr>
            <a:xfrm>
              <a:off x="10533174" y="1935537"/>
              <a:ext cx="1858970" cy="1520862"/>
            </a:xfrm>
            <a:prstGeom prst="rect">
              <a:avLst/>
            </a:prstGeom>
          </p:spPr>
          <p:txBody>
            <a:bodyPr lIns="0" tIns="0" rIns="0" bIns="0" rtlCol="0" anchor="t">
              <a:spAutoFit/>
            </a:bodyPr>
            <a:lstStyle/>
            <a:p>
              <a:pPr>
                <a:lnSpc>
                  <a:spcPts val="1836"/>
                </a:lnSpc>
              </a:pPr>
              <a:r>
                <a:rPr lang="en-US" dirty="0">
                  <a:solidFill>
                    <a:srgbClr val="000000"/>
                  </a:solidFill>
                  <a:latin typeface="Aptos Display" panose="020B0004020202020204" pitchFamily="34" charset="0"/>
                  <a:sym typeface="Montserrat"/>
                </a:rPr>
                <a:t>Engender policy discussion on  macro-micro linkages </a:t>
              </a:r>
            </a:p>
          </p:txBody>
        </p:sp>
        <p:sp>
          <p:nvSpPr>
            <p:cNvPr id="22" name="TextBox 64">
              <a:extLst>
                <a:ext uri="{FF2B5EF4-FFF2-40B4-BE49-F238E27FC236}">
                  <a16:creationId xmlns:a16="http://schemas.microsoft.com/office/drawing/2014/main" id="{6E4887BD-7FE3-C88D-15DB-8B54010DF629}"/>
                </a:ext>
              </a:extLst>
            </p:cNvPr>
            <p:cNvSpPr txBox="1"/>
            <p:nvPr/>
          </p:nvSpPr>
          <p:spPr>
            <a:xfrm>
              <a:off x="14597743" y="1700023"/>
              <a:ext cx="2431712" cy="2428489"/>
            </a:xfrm>
            <a:prstGeom prst="rect">
              <a:avLst/>
            </a:prstGeom>
          </p:spPr>
          <p:txBody>
            <a:bodyPr wrap="square" lIns="0" tIns="0" rIns="0" bIns="0" rtlCol="0" anchor="t">
              <a:spAutoFit/>
            </a:bodyPr>
            <a:lstStyle/>
            <a:p>
              <a:pPr lvl="0">
                <a:lnSpc>
                  <a:spcPts val="1836"/>
                </a:lnSpc>
              </a:pPr>
              <a:r>
                <a:rPr lang="en-US" dirty="0">
                  <a:solidFill>
                    <a:srgbClr val="000000"/>
                  </a:solidFill>
                  <a:latin typeface="Aptos Display" panose="020B0004020202020204" pitchFamily="34" charset="0"/>
                  <a:sym typeface="Montserrat"/>
                </a:rPr>
                <a:t>Provide guidance  on the selection of alternate indicators aimed at measuring the same development indicator</a:t>
              </a:r>
            </a:p>
          </p:txBody>
        </p:sp>
        <p:sp>
          <p:nvSpPr>
            <p:cNvPr id="23" name="TextBox 68">
              <a:extLst>
                <a:ext uri="{FF2B5EF4-FFF2-40B4-BE49-F238E27FC236}">
                  <a16:creationId xmlns:a16="http://schemas.microsoft.com/office/drawing/2014/main" id="{84FCA7EB-C888-F603-CF3D-7D4A360AB912}"/>
                </a:ext>
              </a:extLst>
            </p:cNvPr>
            <p:cNvSpPr txBox="1"/>
            <p:nvPr/>
          </p:nvSpPr>
          <p:spPr>
            <a:xfrm>
              <a:off x="7295679" y="4406980"/>
              <a:ext cx="2472779" cy="2125946"/>
            </a:xfrm>
            <a:prstGeom prst="rect">
              <a:avLst/>
            </a:prstGeom>
          </p:spPr>
          <p:txBody>
            <a:bodyPr wrap="square" lIns="0" tIns="0" rIns="0" bIns="0" rtlCol="0" anchor="t">
              <a:spAutoFit/>
            </a:bodyPr>
            <a:lstStyle/>
            <a:p>
              <a:pPr marL="0" lvl="0" indent="0">
                <a:lnSpc>
                  <a:spcPts val="1836"/>
                </a:lnSpc>
              </a:pPr>
              <a:r>
                <a:rPr lang="en-US" dirty="0">
                  <a:solidFill>
                    <a:srgbClr val="000000"/>
                  </a:solidFill>
                  <a:latin typeface="Aptos Display" panose="020B0004020202020204" pitchFamily="34" charset="0"/>
                  <a:ea typeface="Montserrat"/>
                  <a:cs typeface="Montserrat"/>
                  <a:sym typeface="Montserrat"/>
                </a:rPr>
                <a:t>Enhance an assessment of context-specific and exhaustiveness of a development issue</a:t>
              </a:r>
            </a:p>
          </p:txBody>
        </p:sp>
        <p:sp>
          <p:nvSpPr>
            <p:cNvPr id="24" name="TextBox 70">
              <a:extLst>
                <a:ext uri="{FF2B5EF4-FFF2-40B4-BE49-F238E27FC236}">
                  <a16:creationId xmlns:a16="http://schemas.microsoft.com/office/drawing/2014/main" id="{FFBE2FD6-DF23-E899-B651-06B9797216B4}"/>
                </a:ext>
              </a:extLst>
            </p:cNvPr>
            <p:cNvSpPr txBox="1"/>
            <p:nvPr/>
          </p:nvSpPr>
          <p:spPr>
            <a:xfrm>
              <a:off x="12431371" y="4815463"/>
              <a:ext cx="2302982" cy="1218320"/>
            </a:xfrm>
            <a:prstGeom prst="rect">
              <a:avLst/>
            </a:prstGeom>
          </p:spPr>
          <p:txBody>
            <a:bodyPr wrap="square" lIns="0" tIns="0" rIns="0" bIns="0" rtlCol="0" anchor="t">
              <a:spAutoFit/>
            </a:bodyPr>
            <a:lstStyle/>
            <a:p>
              <a:pPr marL="0" lvl="0" indent="0">
                <a:lnSpc>
                  <a:spcPts val="1836"/>
                </a:lnSpc>
              </a:pPr>
              <a:r>
                <a:rPr lang="en-US" dirty="0">
                  <a:solidFill>
                    <a:srgbClr val="000000"/>
                  </a:solidFill>
                  <a:latin typeface="Aptos Display" panose="020B0004020202020204" pitchFamily="34" charset="0"/>
                  <a:ea typeface="Montserrat"/>
                  <a:cs typeface="Montserrat"/>
                  <a:sym typeface="Montserrat"/>
                </a:rPr>
                <a:t>Create data and statistics databases for research uptake</a:t>
              </a:r>
            </a:p>
          </p:txBody>
        </p:sp>
        <p:grpSp>
          <p:nvGrpSpPr>
            <p:cNvPr id="25" name="Group 24">
              <a:extLst>
                <a:ext uri="{FF2B5EF4-FFF2-40B4-BE49-F238E27FC236}">
                  <a16:creationId xmlns:a16="http://schemas.microsoft.com/office/drawing/2014/main" id="{378AEC95-9BAB-D66D-AC35-D460FDBAECED}"/>
                </a:ext>
              </a:extLst>
            </p:cNvPr>
            <p:cNvGrpSpPr/>
            <p:nvPr/>
          </p:nvGrpSpPr>
          <p:grpSpPr>
            <a:xfrm>
              <a:off x="2956423" y="508191"/>
              <a:ext cx="1515395" cy="1035704"/>
              <a:chOff x="1767274" y="5314987"/>
              <a:chExt cx="1515395" cy="1035704"/>
            </a:xfrm>
          </p:grpSpPr>
          <p:grpSp>
            <p:nvGrpSpPr>
              <p:cNvPr id="33" name="Group 48">
                <a:extLst>
                  <a:ext uri="{FF2B5EF4-FFF2-40B4-BE49-F238E27FC236}">
                    <a16:creationId xmlns:a16="http://schemas.microsoft.com/office/drawing/2014/main" id="{17307E45-A567-C6F4-802F-6EA646C1E612}"/>
                  </a:ext>
                </a:extLst>
              </p:cNvPr>
              <p:cNvGrpSpPr/>
              <p:nvPr/>
            </p:nvGrpSpPr>
            <p:grpSpPr>
              <a:xfrm>
                <a:off x="1767274" y="5314987"/>
                <a:ext cx="1515395" cy="1035704"/>
                <a:chOff x="76200" y="-4106"/>
                <a:chExt cx="1189253" cy="812800"/>
              </a:xfrm>
            </p:grpSpPr>
            <p:sp>
              <p:nvSpPr>
                <p:cNvPr id="35" name="Freeform 49">
                  <a:extLst>
                    <a:ext uri="{FF2B5EF4-FFF2-40B4-BE49-F238E27FC236}">
                      <a16:creationId xmlns:a16="http://schemas.microsoft.com/office/drawing/2014/main" id="{877D0B44-631B-93D6-1913-5D6DFB72D26C}"/>
                    </a:ext>
                  </a:extLst>
                </p:cNvPr>
                <p:cNvSpPr/>
                <p:nvPr/>
              </p:nvSpPr>
              <p:spPr>
                <a:xfrm>
                  <a:off x="452653" y="-4106"/>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D5E6"/>
                </a:solidFill>
              </p:spPr>
              <p:txBody>
                <a:bodyPr/>
                <a:lstStyle/>
                <a:p>
                  <a:endParaRPr lang="en-US" sz="1400" dirty="0">
                    <a:latin typeface="Aptos Display" panose="020B0004020202020204" pitchFamily="34" charset="0"/>
                  </a:endParaRPr>
                </a:p>
              </p:txBody>
            </p:sp>
            <p:sp>
              <p:nvSpPr>
                <p:cNvPr id="36" name="TextBox 50">
                  <a:extLst>
                    <a:ext uri="{FF2B5EF4-FFF2-40B4-BE49-F238E27FC236}">
                      <a16:creationId xmlns:a16="http://schemas.microsoft.com/office/drawing/2014/main" id="{137B362A-C17B-0C97-60F2-A8745919794A}"/>
                    </a:ext>
                  </a:extLst>
                </p:cNvPr>
                <p:cNvSpPr txBox="1"/>
                <p:nvPr/>
              </p:nvSpPr>
              <p:spPr>
                <a:xfrm>
                  <a:off x="76200" y="47625"/>
                  <a:ext cx="660400" cy="688975"/>
                </a:xfrm>
                <a:prstGeom prst="rect">
                  <a:avLst/>
                </a:prstGeom>
              </p:spPr>
              <p:txBody>
                <a:bodyPr lIns="50800" tIns="50800" rIns="50800" bIns="50800" rtlCol="0" anchor="ctr"/>
                <a:lstStyle/>
                <a:p>
                  <a:pPr algn="ctr">
                    <a:lnSpc>
                      <a:spcPts val="2086"/>
                    </a:lnSpc>
                  </a:pPr>
                  <a:endParaRPr sz="1400">
                    <a:latin typeface="Aptos Display" panose="020B0004020202020204" pitchFamily="34" charset="0"/>
                  </a:endParaRPr>
                </a:p>
              </p:txBody>
            </p:sp>
          </p:grpSp>
          <p:sp>
            <p:nvSpPr>
              <p:cNvPr id="34" name="TextBox 33">
                <a:extLst>
                  <a:ext uri="{FF2B5EF4-FFF2-40B4-BE49-F238E27FC236}">
                    <a16:creationId xmlns:a16="http://schemas.microsoft.com/office/drawing/2014/main" id="{565F8795-9AE5-D3A3-2409-87840E48E4D0}"/>
                  </a:ext>
                </a:extLst>
              </p:cNvPr>
              <p:cNvSpPr txBox="1"/>
              <p:nvPr/>
            </p:nvSpPr>
            <p:spPr>
              <a:xfrm>
                <a:off x="2505183" y="5583749"/>
                <a:ext cx="418636" cy="48067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1</a:t>
                </a:r>
              </a:p>
            </p:txBody>
          </p:sp>
        </p:grpSp>
        <p:sp>
          <p:nvSpPr>
            <p:cNvPr id="26" name="TextBox 25">
              <a:extLst>
                <a:ext uri="{FF2B5EF4-FFF2-40B4-BE49-F238E27FC236}">
                  <a16:creationId xmlns:a16="http://schemas.microsoft.com/office/drawing/2014/main" id="{85C49904-FF0C-7F32-61CC-F97596D0E416}"/>
                </a:ext>
              </a:extLst>
            </p:cNvPr>
            <p:cNvSpPr txBox="1"/>
            <p:nvPr/>
          </p:nvSpPr>
          <p:spPr>
            <a:xfrm>
              <a:off x="4627514" y="6956280"/>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5</a:t>
              </a:r>
            </a:p>
          </p:txBody>
        </p:sp>
        <p:sp>
          <p:nvSpPr>
            <p:cNvPr id="27" name="TextBox 26">
              <a:extLst>
                <a:ext uri="{FF2B5EF4-FFF2-40B4-BE49-F238E27FC236}">
                  <a16:creationId xmlns:a16="http://schemas.microsoft.com/office/drawing/2014/main" id="{3F633B27-155B-730D-982B-2337888F8F3C}"/>
                </a:ext>
              </a:extLst>
            </p:cNvPr>
            <p:cNvSpPr txBox="1"/>
            <p:nvPr/>
          </p:nvSpPr>
          <p:spPr>
            <a:xfrm>
              <a:off x="7756304" y="896069"/>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2</a:t>
              </a:r>
            </a:p>
          </p:txBody>
        </p:sp>
        <p:sp>
          <p:nvSpPr>
            <p:cNvPr id="28" name="TextBox 27">
              <a:extLst>
                <a:ext uri="{FF2B5EF4-FFF2-40B4-BE49-F238E27FC236}">
                  <a16:creationId xmlns:a16="http://schemas.microsoft.com/office/drawing/2014/main" id="{E5C13893-2734-15C2-F38C-3CF96CF398A6}"/>
                </a:ext>
              </a:extLst>
            </p:cNvPr>
            <p:cNvSpPr txBox="1"/>
            <p:nvPr/>
          </p:nvSpPr>
          <p:spPr>
            <a:xfrm>
              <a:off x="9650613" y="6891178"/>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6</a:t>
              </a:r>
            </a:p>
          </p:txBody>
        </p:sp>
        <p:sp>
          <p:nvSpPr>
            <p:cNvPr id="29" name="TextBox 28">
              <a:extLst>
                <a:ext uri="{FF2B5EF4-FFF2-40B4-BE49-F238E27FC236}">
                  <a16:creationId xmlns:a16="http://schemas.microsoft.com/office/drawing/2014/main" id="{39E281C0-655C-CFA2-3C92-B0D4733DC086}"/>
                </a:ext>
              </a:extLst>
            </p:cNvPr>
            <p:cNvSpPr txBox="1"/>
            <p:nvPr/>
          </p:nvSpPr>
          <p:spPr>
            <a:xfrm>
              <a:off x="12407817" y="896069"/>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3</a:t>
              </a:r>
            </a:p>
          </p:txBody>
        </p:sp>
        <p:sp>
          <p:nvSpPr>
            <p:cNvPr id="30" name="TextBox 29">
              <a:extLst>
                <a:ext uri="{FF2B5EF4-FFF2-40B4-BE49-F238E27FC236}">
                  <a16:creationId xmlns:a16="http://schemas.microsoft.com/office/drawing/2014/main" id="{DD3154B8-76FD-52EE-3516-F87F38E9262D}"/>
                </a:ext>
              </a:extLst>
            </p:cNvPr>
            <p:cNvSpPr txBox="1"/>
            <p:nvPr/>
          </p:nvSpPr>
          <p:spPr>
            <a:xfrm>
              <a:off x="14712274" y="7005378"/>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7</a:t>
              </a:r>
            </a:p>
          </p:txBody>
        </p:sp>
        <p:sp>
          <p:nvSpPr>
            <p:cNvPr id="31" name="TextBox 30">
              <a:extLst>
                <a:ext uri="{FF2B5EF4-FFF2-40B4-BE49-F238E27FC236}">
                  <a16:creationId xmlns:a16="http://schemas.microsoft.com/office/drawing/2014/main" id="{2A6B2867-FF74-C84E-F7B4-6AF75272643E}"/>
                </a:ext>
              </a:extLst>
            </p:cNvPr>
            <p:cNvSpPr txBox="1"/>
            <p:nvPr/>
          </p:nvSpPr>
          <p:spPr>
            <a:xfrm>
              <a:off x="17045130" y="896069"/>
              <a:ext cx="418636" cy="604814"/>
            </a:xfrm>
            <a:prstGeom prst="rect">
              <a:avLst/>
            </a:prstGeom>
            <a:noFill/>
          </p:spPr>
          <p:txBody>
            <a:bodyPr wrap="square" rtlCol="0">
              <a:spAutoFit/>
            </a:bodyPr>
            <a:lstStyle/>
            <a:p>
              <a:pPr lvl="0" algn="ctr">
                <a:lnSpc>
                  <a:spcPts val="2239"/>
                </a:lnSpc>
              </a:pPr>
              <a:r>
                <a:rPr lang="en-US" sz="1400" b="1" dirty="0">
                  <a:solidFill>
                    <a:srgbClr val="000000"/>
                  </a:solidFill>
                  <a:latin typeface="Aptos Display" panose="020B0004020202020204" pitchFamily="34" charset="0"/>
                  <a:ea typeface="Montserrat Bold"/>
                  <a:cs typeface="Montserrat Bold"/>
                  <a:sym typeface="Montserrat Bold"/>
                </a:rPr>
                <a:t>4</a:t>
              </a:r>
            </a:p>
          </p:txBody>
        </p:sp>
        <p:sp>
          <p:nvSpPr>
            <p:cNvPr id="32" name="TextBox 70">
              <a:extLst>
                <a:ext uri="{FF2B5EF4-FFF2-40B4-BE49-F238E27FC236}">
                  <a16:creationId xmlns:a16="http://schemas.microsoft.com/office/drawing/2014/main" id="{FE4581A9-61BB-0599-E241-390DE7BA78C2}"/>
                </a:ext>
              </a:extLst>
            </p:cNvPr>
            <p:cNvSpPr txBox="1"/>
            <p:nvPr/>
          </p:nvSpPr>
          <p:spPr>
            <a:xfrm>
              <a:off x="1933037" y="4663051"/>
              <a:ext cx="2755652" cy="1890712"/>
            </a:xfrm>
            <a:prstGeom prst="rect">
              <a:avLst/>
            </a:prstGeom>
          </p:spPr>
          <p:txBody>
            <a:bodyPr wrap="square" lIns="0" tIns="0" rIns="0" bIns="0" rtlCol="0" anchor="t">
              <a:spAutoFit/>
            </a:bodyPr>
            <a:lstStyle/>
            <a:p>
              <a:pPr marL="0" lvl="0" indent="0" algn="just">
                <a:lnSpc>
                  <a:spcPts val="1836"/>
                </a:lnSpc>
              </a:pPr>
              <a:r>
                <a:rPr lang="en-US" dirty="0">
                  <a:solidFill>
                    <a:srgbClr val="000000"/>
                  </a:solidFill>
                  <a:latin typeface="Aptos Display" panose="020B0004020202020204" pitchFamily="34" charset="0"/>
                  <a:ea typeface="Montserrat"/>
                  <a:cs typeface="Montserrat"/>
                  <a:sym typeface="Montserrat"/>
                </a:rPr>
                <a:t>Promote the institutionalization of producing and disseminating social development indicators</a:t>
              </a:r>
            </a:p>
          </p:txBody>
        </p:sp>
      </p:grpSp>
    </p:spTree>
    <p:extLst>
      <p:ext uri="{BB962C8B-B14F-4D97-AF65-F5344CB8AC3E}">
        <p14:creationId xmlns:p14="http://schemas.microsoft.com/office/powerpoint/2010/main" val="2019522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FC7B0-318F-381A-EC27-551C310874FF}"/>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0331F21-523F-1135-9EDF-CEE75469B304}"/>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8</a:t>
            </a:fld>
            <a:endParaRPr lang="en-US"/>
          </a:p>
        </p:txBody>
      </p:sp>
      <p:sp>
        <p:nvSpPr>
          <p:cNvPr id="2" name="Rectangle 1">
            <a:extLst>
              <a:ext uri="{FF2B5EF4-FFF2-40B4-BE49-F238E27FC236}">
                <a16:creationId xmlns:a16="http://schemas.microsoft.com/office/drawing/2014/main" id="{BE3E6672-010B-14F0-33F6-AB2BA218104E}"/>
              </a:ext>
            </a:extLst>
          </p:cNvPr>
          <p:cNvSpPr/>
          <p:nvPr/>
        </p:nvSpPr>
        <p:spPr>
          <a:xfrm>
            <a:off x="354446" y="1079766"/>
            <a:ext cx="3618690" cy="512647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dirty="0"/>
          </a:p>
        </p:txBody>
      </p:sp>
      <p:sp>
        <p:nvSpPr>
          <p:cNvPr id="4" name="Rectangle 3">
            <a:extLst>
              <a:ext uri="{FF2B5EF4-FFF2-40B4-BE49-F238E27FC236}">
                <a16:creationId xmlns:a16="http://schemas.microsoft.com/office/drawing/2014/main" id="{1EF8FCDC-2A64-E95A-6CD8-6A9F28C50966}"/>
              </a:ext>
            </a:extLst>
          </p:cNvPr>
          <p:cNvSpPr/>
          <p:nvPr/>
        </p:nvSpPr>
        <p:spPr>
          <a:xfrm>
            <a:off x="4210455" y="1079770"/>
            <a:ext cx="3618690" cy="343896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p>
        </p:txBody>
      </p:sp>
      <p:sp>
        <p:nvSpPr>
          <p:cNvPr id="8" name="Rectangle 7">
            <a:extLst>
              <a:ext uri="{FF2B5EF4-FFF2-40B4-BE49-F238E27FC236}">
                <a16:creationId xmlns:a16="http://schemas.microsoft.com/office/drawing/2014/main" id="{3CFE610E-A7A1-183A-EDE8-66695FA70A41}"/>
              </a:ext>
            </a:extLst>
          </p:cNvPr>
          <p:cNvSpPr/>
          <p:nvPr/>
        </p:nvSpPr>
        <p:spPr>
          <a:xfrm>
            <a:off x="8179953" y="1079768"/>
            <a:ext cx="3618690" cy="405829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p>
        </p:txBody>
      </p:sp>
      <p:sp>
        <p:nvSpPr>
          <p:cNvPr id="9" name="Rectangle 8">
            <a:extLst>
              <a:ext uri="{FF2B5EF4-FFF2-40B4-BE49-F238E27FC236}">
                <a16:creationId xmlns:a16="http://schemas.microsoft.com/office/drawing/2014/main" id="{C5D2DBAA-986C-6EF4-0C58-B4D335F8B483}"/>
              </a:ext>
            </a:extLst>
          </p:cNvPr>
          <p:cNvSpPr/>
          <p:nvPr/>
        </p:nvSpPr>
        <p:spPr>
          <a:xfrm>
            <a:off x="442813" y="1985803"/>
            <a:ext cx="3441955" cy="410590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bg1"/>
                </a:solidFill>
                <a:latin typeface="Raleway" pitchFamily="2" charset="0"/>
              </a:rPr>
              <a:t>💰 </a:t>
            </a:r>
            <a:r>
              <a:rPr lang="en-US" sz="1600" b="1" dirty="0">
                <a:solidFill>
                  <a:schemeClr val="tx1"/>
                </a:solidFill>
                <a:latin typeface="Raleway" pitchFamily="2" charset="0"/>
              </a:rPr>
              <a:t>Monetary poverty    </a:t>
            </a:r>
          </a:p>
          <a:p>
            <a:r>
              <a:rPr lang="en-US" sz="1600" b="1" dirty="0">
                <a:solidFill>
                  <a:schemeClr val="tx1"/>
                </a:solidFill>
                <a:latin typeface="Raleway" pitchFamily="2" charset="0"/>
              </a:rPr>
              <a:t>        (Headcount)</a:t>
            </a:r>
          </a:p>
          <a:p>
            <a:endParaRPr lang="en-US" sz="1600" b="1" dirty="0">
              <a:solidFill>
                <a:schemeClr val="tx1"/>
              </a:solidFill>
              <a:latin typeface="Raleway" pitchFamily="2" charset="0"/>
            </a:endParaRPr>
          </a:p>
          <a:p>
            <a:r>
              <a:rPr lang="en-GB" sz="1600" b="1" kern="100" dirty="0">
                <a:solidFill>
                  <a:schemeClr val="tx1"/>
                </a:solidFill>
                <a:latin typeface="Raleway" pitchFamily="2" charset="0"/>
              </a:rPr>
              <a:t>💵 Per capita income</a:t>
            </a:r>
            <a:endParaRPr lang="en-GH" sz="1600" b="1" kern="100" dirty="0">
              <a:solidFill>
                <a:schemeClr val="tx1"/>
              </a:solidFill>
              <a:latin typeface="Raleway" pitchFamily="2" charset="0"/>
              <a:ea typeface="Aptos" panose="020B0004020202020204" pitchFamily="34" charset="0"/>
              <a:cs typeface="Times New Roman" panose="02020603050405020304" pitchFamily="18" charset="0"/>
            </a:endParaRPr>
          </a:p>
          <a:p>
            <a:endParaRPr lang="en-US" b="1" dirty="0">
              <a:solidFill>
                <a:schemeClr val="bg1"/>
              </a:solidFill>
              <a:latin typeface="Raleway" pitchFamily="2" charset="0"/>
            </a:endParaRPr>
          </a:p>
          <a:p>
            <a:r>
              <a:rPr lang="en-GB" b="1" kern="100" dirty="0">
                <a:solidFill>
                  <a:schemeClr val="bg1"/>
                </a:solidFill>
                <a:latin typeface="Raleway" pitchFamily="2" charset="0"/>
              </a:rPr>
              <a:t>🌍 </a:t>
            </a:r>
            <a:r>
              <a:rPr lang="en-GB" sz="1600" b="1" kern="100" dirty="0">
                <a:solidFill>
                  <a:schemeClr val="tx1"/>
                </a:solidFill>
                <a:latin typeface="Raleway" pitchFamily="2" charset="0"/>
              </a:rPr>
              <a:t>Global multi-dimensional </a:t>
            </a:r>
          </a:p>
          <a:p>
            <a:r>
              <a:rPr lang="en-GB" sz="1600" b="1" kern="100" dirty="0">
                <a:solidFill>
                  <a:schemeClr val="tx1"/>
                </a:solidFill>
                <a:latin typeface="Raleway" pitchFamily="2" charset="0"/>
              </a:rPr>
              <a:t>        poverty index  (Headcount)</a:t>
            </a:r>
          </a:p>
          <a:p>
            <a:endParaRPr lang="en-US" sz="1600" b="1" kern="100" dirty="0">
              <a:solidFill>
                <a:schemeClr val="tx1"/>
              </a:solidFill>
              <a:latin typeface="Raleway" pitchFamily="2" charset="0"/>
            </a:endParaRPr>
          </a:p>
          <a:p>
            <a:r>
              <a:rPr lang="en-GB" sz="1600" b="1" kern="100" dirty="0">
                <a:solidFill>
                  <a:schemeClr val="tx1"/>
                </a:solidFill>
                <a:latin typeface="Raleway" pitchFamily="2" charset="0"/>
              </a:rPr>
              <a:t>🏠 National multi-dimensional </a:t>
            </a:r>
          </a:p>
          <a:p>
            <a:r>
              <a:rPr lang="en-GB" sz="1600" b="1" kern="100" dirty="0">
                <a:solidFill>
                  <a:schemeClr val="tx1"/>
                </a:solidFill>
                <a:latin typeface="Raleway" pitchFamily="2" charset="0"/>
              </a:rPr>
              <a:t>       poverty index (Headcount)</a:t>
            </a:r>
          </a:p>
          <a:p>
            <a:endParaRPr lang="en-GB" sz="1600" b="1" kern="100" dirty="0">
              <a:solidFill>
                <a:schemeClr val="tx1"/>
              </a:solidFill>
              <a:latin typeface="Raleway" pitchFamily="2" charset="0"/>
            </a:endParaRPr>
          </a:p>
          <a:p>
            <a:r>
              <a:rPr lang="en-GB" sz="1600" b="1" kern="100" dirty="0">
                <a:solidFill>
                  <a:schemeClr val="tx1"/>
                </a:solidFill>
                <a:latin typeface="Raleway" pitchFamily="2" charset="0"/>
              </a:rPr>
              <a:t>📈 Human development index</a:t>
            </a:r>
          </a:p>
          <a:p>
            <a:endParaRPr lang="en-US" sz="1600" b="1" kern="100" dirty="0">
              <a:solidFill>
                <a:schemeClr val="tx1"/>
              </a:solidFill>
              <a:latin typeface="Raleway" pitchFamily="2" charset="0"/>
              <a:cs typeface="Times New Roman" panose="02020603050405020304" pitchFamily="18" charset="0"/>
            </a:endParaRPr>
          </a:p>
          <a:p>
            <a:r>
              <a:rPr lang="en-GB" sz="1600" b="1" kern="100" dirty="0">
                <a:solidFill>
                  <a:schemeClr val="tx1"/>
                </a:solidFill>
                <a:latin typeface="Raleway" pitchFamily="2" charset="0"/>
              </a:rPr>
              <a:t>😊  Happiness index</a:t>
            </a:r>
          </a:p>
          <a:p>
            <a:endParaRPr lang="en-GB" sz="1600" b="1" kern="100" dirty="0">
              <a:solidFill>
                <a:schemeClr val="tx1"/>
              </a:solidFill>
              <a:latin typeface="Raleway" pitchFamily="2" charset="0"/>
            </a:endParaRPr>
          </a:p>
        </p:txBody>
      </p:sp>
      <p:sp>
        <p:nvSpPr>
          <p:cNvPr id="11" name="TextBox 10">
            <a:extLst>
              <a:ext uri="{FF2B5EF4-FFF2-40B4-BE49-F238E27FC236}">
                <a16:creationId xmlns:a16="http://schemas.microsoft.com/office/drawing/2014/main" id="{D74579F2-C5FF-0194-5D3C-372E108AEE3D}"/>
              </a:ext>
            </a:extLst>
          </p:cNvPr>
          <p:cNvSpPr txBox="1"/>
          <p:nvPr/>
        </p:nvSpPr>
        <p:spPr>
          <a:xfrm>
            <a:off x="851674" y="1189264"/>
            <a:ext cx="2624234" cy="923330"/>
          </a:xfrm>
          <a:prstGeom prst="rect">
            <a:avLst/>
          </a:prstGeom>
          <a:noFill/>
        </p:spPr>
        <p:txBody>
          <a:bodyPr wrap="square" rtlCol="0">
            <a:spAutoFit/>
          </a:bodyPr>
          <a:lstStyle/>
          <a:p>
            <a:pPr algn="ctr"/>
            <a:r>
              <a:rPr lang="en-GB" b="1" dirty="0">
                <a:solidFill>
                  <a:srgbClr val="0070C0"/>
                </a:solidFill>
                <a:latin typeface="Raleway" pitchFamily="2" charset="0"/>
              </a:rPr>
              <a:t>Poverty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1]</a:t>
            </a:r>
            <a:endParaRPr lang="en-GH" b="1" dirty="0">
              <a:solidFill>
                <a:srgbClr val="0070C0"/>
              </a:solidFill>
              <a:latin typeface="Raleway" pitchFamily="2" charset="0"/>
            </a:endParaRPr>
          </a:p>
          <a:p>
            <a:endParaRPr lang="en-GH" dirty="0"/>
          </a:p>
        </p:txBody>
      </p:sp>
      <p:sp>
        <p:nvSpPr>
          <p:cNvPr id="12" name="TextBox 11">
            <a:extLst>
              <a:ext uri="{FF2B5EF4-FFF2-40B4-BE49-F238E27FC236}">
                <a16:creationId xmlns:a16="http://schemas.microsoft.com/office/drawing/2014/main" id="{0400DF80-E7D2-47AD-749A-4A19DC69B2CD}"/>
              </a:ext>
            </a:extLst>
          </p:cNvPr>
          <p:cNvSpPr txBox="1"/>
          <p:nvPr/>
        </p:nvSpPr>
        <p:spPr>
          <a:xfrm>
            <a:off x="4707683" y="1189264"/>
            <a:ext cx="2624234" cy="923330"/>
          </a:xfrm>
          <a:prstGeom prst="rect">
            <a:avLst/>
          </a:prstGeom>
          <a:noFill/>
        </p:spPr>
        <p:txBody>
          <a:bodyPr wrap="square" rtlCol="0">
            <a:spAutoFit/>
          </a:bodyPr>
          <a:lstStyle/>
          <a:p>
            <a:pPr algn="ctr"/>
            <a:r>
              <a:rPr lang="en-GB" b="1" dirty="0">
                <a:solidFill>
                  <a:srgbClr val="0070C0"/>
                </a:solidFill>
                <a:latin typeface="Raleway" pitchFamily="2" charset="0"/>
              </a:rPr>
              <a:t>Food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2]</a:t>
            </a:r>
            <a:endParaRPr lang="en-GH" b="1" dirty="0">
              <a:solidFill>
                <a:srgbClr val="0070C0"/>
              </a:solidFill>
              <a:latin typeface="Raleway" pitchFamily="2" charset="0"/>
            </a:endParaRPr>
          </a:p>
          <a:p>
            <a:endParaRPr lang="en-GH" dirty="0"/>
          </a:p>
        </p:txBody>
      </p:sp>
      <p:sp>
        <p:nvSpPr>
          <p:cNvPr id="13" name="Rectangle 12">
            <a:extLst>
              <a:ext uri="{FF2B5EF4-FFF2-40B4-BE49-F238E27FC236}">
                <a16:creationId xmlns:a16="http://schemas.microsoft.com/office/drawing/2014/main" id="{249662A9-A943-AFF7-911C-A1C68C3A12E2}"/>
              </a:ext>
            </a:extLst>
          </p:cNvPr>
          <p:cNvSpPr/>
          <p:nvPr/>
        </p:nvSpPr>
        <p:spPr>
          <a:xfrm>
            <a:off x="4381996" y="2003096"/>
            <a:ext cx="3205430" cy="229369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H" dirty="0"/>
              <a:t>🌾 </a:t>
            </a:r>
            <a:r>
              <a:rPr lang="en-US" sz="1600" b="1" dirty="0">
                <a:solidFill>
                  <a:schemeClr val="tx1"/>
                </a:solidFill>
                <a:latin typeface="Raleway" pitchFamily="2" charset="0"/>
              </a:rPr>
              <a:t> Gross food production </a:t>
            </a:r>
          </a:p>
          <a:p>
            <a:r>
              <a:rPr lang="en-US" sz="1600" b="1" dirty="0">
                <a:solidFill>
                  <a:schemeClr val="tx1"/>
                </a:solidFill>
                <a:latin typeface="Raleway" pitchFamily="2" charset="0"/>
              </a:rPr>
              <a:t>         index</a:t>
            </a:r>
          </a:p>
          <a:p>
            <a:endParaRPr lang="en-US" sz="1600" b="1" dirty="0">
              <a:solidFill>
                <a:schemeClr val="tx1"/>
              </a:solidFill>
              <a:latin typeface="Raleway" pitchFamily="2" charset="0"/>
            </a:endParaRPr>
          </a:p>
          <a:p>
            <a:r>
              <a:rPr lang="en-GH" dirty="0"/>
              <a:t>📈 </a:t>
            </a:r>
            <a:r>
              <a:rPr lang="en-GB" sz="1600" b="1" kern="100" dirty="0">
                <a:solidFill>
                  <a:schemeClr val="tx1"/>
                </a:solidFill>
                <a:latin typeface="Raleway" pitchFamily="2" charset="0"/>
              </a:rPr>
              <a:t> Food inflation rate</a:t>
            </a:r>
          </a:p>
          <a:p>
            <a:endParaRPr lang="en-GB" sz="1600" b="1" kern="100" dirty="0">
              <a:solidFill>
                <a:schemeClr val="tx1"/>
              </a:solidFill>
              <a:latin typeface="Raleway" pitchFamily="2" charset="0"/>
            </a:endParaRPr>
          </a:p>
          <a:p>
            <a:r>
              <a:rPr lang="en-GH" dirty="0"/>
              <a:t>🥗 </a:t>
            </a:r>
            <a:r>
              <a:rPr lang="en-GB" sz="1600" b="1" kern="100" dirty="0">
                <a:solidFill>
                  <a:schemeClr val="tx1"/>
                </a:solidFill>
                <a:latin typeface="Raleway" pitchFamily="2" charset="0"/>
              </a:rPr>
              <a:t>Food insecurity - FIES</a:t>
            </a:r>
          </a:p>
          <a:p>
            <a:endParaRPr lang="en-US" sz="1600" b="1"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a:p>
            <a:r>
              <a:rPr lang="en-GH" sz="1600" dirty="0"/>
              <a:t>🥗 </a:t>
            </a:r>
            <a:r>
              <a:rPr lang="en-GB" sz="1600" b="1" kern="100" dirty="0">
                <a:solidFill>
                  <a:schemeClr val="tx1"/>
                </a:solidFill>
                <a:latin typeface="Raleway" pitchFamily="2" charset="0"/>
              </a:rPr>
              <a:t>Food insecurity - WFP</a:t>
            </a:r>
          </a:p>
          <a:p>
            <a:endParaRPr lang="en-GH" sz="1600" b="1" kern="100" dirty="0">
              <a:solidFill>
                <a:schemeClr val="tx1"/>
              </a:solidFill>
              <a:latin typeface="Aptos" panose="020B0004020202020204" pitchFamily="34"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F1CAEEA5-1552-D6E0-D136-A96E21F8D0C1}"/>
              </a:ext>
            </a:extLst>
          </p:cNvPr>
          <p:cNvSpPr txBox="1"/>
          <p:nvPr/>
        </p:nvSpPr>
        <p:spPr>
          <a:xfrm>
            <a:off x="8681234" y="1079766"/>
            <a:ext cx="2624234" cy="923330"/>
          </a:xfrm>
          <a:prstGeom prst="rect">
            <a:avLst/>
          </a:prstGeom>
          <a:noFill/>
        </p:spPr>
        <p:txBody>
          <a:bodyPr wrap="square" rtlCol="0">
            <a:spAutoFit/>
          </a:bodyPr>
          <a:lstStyle/>
          <a:p>
            <a:pPr algn="ctr"/>
            <a:r>
              <a:rPr lang="en-GB" b="1" dirty="0">
                <a:solidFill>
                  <a:srgbClr val="0070C0"/>
                </a:solidFill>
                <a:latin typeface="Raleway" pitchFamily="2" charset="0"/>
              </a:rPr>
              <a:t>Child Health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3]</a:t>
            </a:r>
            <a:endParaRPr lang="en-GH" b="1" dirty="0">
              <a:solidFill>
                <a:srgbClr val="0070C0"/>
              </a:solidFill>
              <a:latin typeface="Raleway" pitchFamily="2" charset="0"/>
            </a:endParaRPr>
          </a:p>
          <a:p>
            <a:endParaRPr lang="en-GH" dirty="0"/>
          </a:p>
        </p:txBody>
      </p:sp>
      <p:sp>
        <p:nvSpPr>
          <p:cNvPr id="15" name="Rectangle 14">
            <a:extLst>
              <a:ext uri="{FF2B5EF4-FFF2-40B4-BE49-F238E27FC236}">
                <a16:creationId xmlns:a16="http://schemas.microsoft.com/office/drawing/2014/main" id="{AF6947DD-AF02-1DF5-E9EC-09CF9725AA2A}"/>
              </a:ext>
            </a:extLst>
          </p:cNvPr>
          <p:cNvSpPr/>
          <p:nvPr/>
        </p:nvSpPr>
        <p:spPr>
          <a:xfrm>
            <a:off x="8266484" y="2003096"/>
            <a:ext cx="3444071" cy="289983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endParaRPr lang="en-US" sz="1600" b="1" dirty="0">
              <a:solidFill>
                <a:schemeClr val="tx1"/>
              </a:solidFill>
              <a:latin typeface="Raleway" pitchFamily="2" charset="0"/>
            </a:endParaRPr>
          </a:p>
          <a:p>
            <a:pPr lvl="0"/>
            <a:r>
              <a:rPr lang="en-GH" sz="1600" b="1" dirty="0">
                <a:solidFill>
                  <a:schemeClr val="tx1"/>
                </a:solidFill>
                <a:latin typeface="Raleway" pitchFamily="2" charset="0"/>
              </a:rPr>
              <a:t>🍼 Neonatal mortality rate</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Prevalence of stunting</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Prevalence of wasting</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Baccille Calmette Guérin </a:t>
            </a:r>
            <a:r>
              <a:rPr lang="en-US" sz="1600" b="1" dirty="0">
                <a:solidFill>
                  <a:schemeClr val="tx1"/>
                </a:solidFill>
                <a:latin typeface="Raleway" pitchFamily="2" charset="0"/>
              </a:rPr>
              <a:t>   </a:t>
            </a:r>
          </a:p>
          <a:p>
            <a:pPr lvl="0"/>
            <a:r>
              <a:rPr lang="en-US" sz="1600" b="1" dirty="0">
                <a:solidFill>
                  <a:schemeClr val="tx1"/>
                </a:solidFill>
                <a:latin typeface="Raleway" pitchFamily="2" charset="0"/>
              </a:rPr>
              <a:t>      </a:t>
            </a:r>
            <a:r>
              <a:rPr lang="en-GH" sz="1600" b="1" dirty="0">
                <a:solidFill>
                  <a:schemeClr val="tx1"/>
                </a:solidFill>
                <a:latin typeface="Raleway" pitchFamily="2" charset="0"/>
              </a:rPr>
              <a:t>(BCG) immunization coverage</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An</a:t>
            </a:r>
            <a:r>
              <a:rPr lang="en-US" sz="1600" b="1" dirty="0">
                <a:solidFill>
                  <a:schemeClr val="tx1"/>
                </a:solidFill>
                <a:latin typeface="Raleway" pitchFamily="2" charset="0"/>
              </a:rPr>
              <a:t>a</a:t>
            </a:r>
            <a:r>
              <a:rPr lang="en-GH" sz="1600" b="1" dirty="0">
                <a:solidFill>
                  <a:schemeClr val="tx1"/>
                </a:solidFill>
                <a:latin typeface="Raleway" pitchFamily="2" charset="0"/>
              </a:rPr>
              <a:t>emia</a:t>
            </a:r>
          </a:p>
          <a:p>
            <a:endParaRPr lang="en-GH" sz="1600" b="1" kern="100" dirty="0">
              <a:solidFill>
                <a:schemeClr val="tx1"/>
              </a:solidFill>
              <a:latin typeface="Raleway" pitchFamily="2" charset="0"/>
              <a:ea typeface="Aptos" panose="020B0004020202020204" pitchFamily="34" charset="0"/>
              <a:cs typeface="Times New Roman" panose="02020603050405020304" pitchFamily="18" charset="0"/>
            </a:endParaRPr>
          </a:p>
        </p:txBody>
      </p:sp>
      <p:sp>
        <p:nvSpPr>
          <p:cNvPr id="3" name="Title 1">
            <a:extLst>
              <a:ext uri="{FF2B5EF4-FFF2-40B4-BE49-F238E27FC236}">
                <a16:creationId xmlns:a16="http://schemas.microsoft.com/office/drawing/2014/main" id="{E9305ABB-25D8-4511-E991-F2DB24F9DD75}"/>
              </a:ext>
            </a:extLst>
          </p:cNvPr>
          <p:cNvSpPr>
            <a:spLocks noGrp="1"/>
          </p:cNvSpPr>
          <p:nvPr>
            <p:custDataLst>
              <p:tags r:id="rId2"/>
            </p:custDataLst>
          </p:nvPr>
        </p:nvSpPr>
        <p:spPr>
          <a:xfrm>
            <a:off x="-980874" y="-49979"/>
            <a:ext cx="14001345" cy="977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rgbClr val="002060"/>
                </a:solidFill>
                <a:latin typeface="Raleway" pitchFamily="2" charset="0"/>
              </a:rPr>
              <a:t>Selected Statistical Blocks and Indicators for the Maiden Edition of the ABNS (1/3)</a:t>
            </a:r>
            <a:endParaRPr lang="en-GH" sz="2000" dirty="0">
              <a:solidFill>
                <a:srgbClr val="002060"/>
              </a:solidFill>
              <a:latin typeface="Raleway" pitchFamily="2" charset="0"/>
            </a:endParaRPr>
          </a:p>
        </p:txBody>
      </p:sp>
    </p:spTree>
    <p:extLst>
      <p:ext uri="{BB962C8B-B14F-4D97-AF65-F5344CB8AC3E}">
        <p14:creationId xmlns:p14="http://schemas.microsoft.com/office/powerpoint/2010/main" val="2518079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282DE-B070-E9B0-30DF-945379BA082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50BA365-C55C-52B5-D86C-223480721714}"/>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9</a:t>
            </a:fld>
            <a:endParaRPr lang="en-US"/>
          </a:p>
        </p:txBody>
      </p:sp>
      <p:sp>
        <p:nvSpPr>
          <p:cNvPr id="2" name="Rectangle 1">
            <a:extLst>
              <a:ext uri="{FF2B5EF4-FFF2-40B4-BE49-F238E27FC236}">
                <a16:creationId xmlns:a16="http://schemas.microsoft.com/office/drawing/2014/main" id="{5F348A6D-B47F-67E4-09A6-1E1A2DF4395C}"/>
              </a:ext>
            </a:extLst>
          </p:cNvPr>
          <p:cNvSpPr/>
          <p:nvPr/>
        </p:nvSpPr>
        <p:spPr>
          <a:xfrm>
            <a:off x="354446" y="1079766"/>
            <a:ext cx="3618690" cy="3318063"/>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dirty="0"/>
          </a:p>
        </p:txBody>
      </p:sp>
      <p:sp>
        <p:nvSpPr>
          <p:cNvPr id="4" name="Rectangle 3">
            <a:extLst>
              <a:ext uri="{FF2B5EF4-FFF2-40B4-BE49-F238E27FC236}">
                <a16:creationId xmlns:a16="http://schemas.microsoft.com/office/drawing/2014/main" id="{260D74F2-ED55-FD65-556C-B5A0455B9CC1}"/>
              </a:ext>
            </a:extLst>
          </p:cNvPr>
          <p:cNvSpPr/>
          <p:nvPr/>
        </p:nvSpPr>
        <p:spPr>
          <a:xfrm>
            <a:off x="4210455" y="1079770"/>
            <a:ext cx="3618690" cy="331806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p>
        </p:txBody>
      </p:sp>
      <p:sp>
        <p:nvSpPr>
          <p:cNvPr id="8" name="Rectangle 7">
            <a:extLst>
              <a:ext uri="{FF2B5EF4-FFF2-40B4-BE49-F238E27FC236}">
                <a16:creationId xmlns:a16="http://schemas.microsoft.com/office/drawing/2014/main" id="{4CFFA58B-DEAF-F474-6335-E8F173CE79D0}"/>
              </a:ext>
            </a:extLst>
          </p:cNvPr>
          <p:cNvSpPr/>
          <p:nvPr/>
        </p:nvSpPr>
        <p:spPr>
          <a:xfrm>
            <a:off x="8179953" y="1079768"/>
            <a:ext cx="3618690" cy="478981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p>
        </p:txBody>
      </p:sp>
      <p:sp>
        <p:nvSpPr>
          <p:cNvPr id="9" name="Rectangle 8">
            <a:extLst>
              <a:ext uri="{FF2B5EF4-FFF2-40B4-BE49-F238E27FC236}">
                <a16:creationId xmlns:a16="http://schemas.microsoft.com/office/drawing/2014/main" id="{9FDA85BB-6A5C-416A-6ABA-9396847EBEB5}"/>
              </a:ext>
            </a:extLst>
          </p:cNvPr>
          <p:cNvSpPr/>
          <p:nvPr/>
        </p:nvSpPr>
        <p:spPr>
          <a:xfrm>
            <a:off x="515442" y="2072881"/>
            <a:ext cx="3319870" cy="1907053"/>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Enrolment rate</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Completion rate</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Literacy rate</a:t>
            </a:r>
          </a:p>
          <a:p>
            <a:endParaRPr lang="en-US" sz="1600" b="1" dirty="0">
              <a:solidFill>
                <a:schemeClr val="tx1"/>
              </a:solidFill>
              <a:latin typeface="Raleway" pitchFamily="2" charset="0"/>
            </a:endParaRPr>
          </a:p>
        </p:txBody>
      </p:sp>
      <p:sp>
        <p:nvSpPr>
          <p:cNvPr id="11" name="TextBox 10">
            <a:extLst>
              <a:ext uri="{FF2B5EF4-FFF2-40B4-BE49-F238E27FC236}">
                <a16:creationId xmlns:a16="http://schemas.microsoft.com/office/drawing/2014/main" id="{91284A1B-FFAC-6D96-5078-E3B4310DC3C3}"/>
              </a:ext>
            </a:extLst>
          </p:cNvPr>
          <p:cNvSpPr txBox="1"/>
          <p:nvPr/>
        </p:nvSpPr>
        <p:spPr>
          <a:xfrm>
            <a:off x="851674" y="1189264"/>
            <a:ext cx="2624234" cy="923330"/>
          </a:xfrm>
          <a:prstGeom prst="rect">
            <a:avLst/>
          </a:prstGeom>
          <a:noFill/>
        </p:spPr>
        <p:txBody>
          <a:bodyPr wrap="square" rtlCol="0">
            <a:spAutoFit/>
          </a:bodyPr>
          <a:lstStyle/>
          <a:p>
            <a:pPr algn="ctr"/>
            <a:r>
              <a:rPr lang="en-GB" b="1" dirty="0">
                <a:solidFill>
                  <a:srgbClr val="0070C0"/>
                </a:solidFill>
                <a:latin typeface="Raleway" pitchFamily="2" charset="0"/>
              </a:rPr>
              <a:t>Education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4]</a:t>
            </a:r>
            <a:endParaRPr lang="en-GH" b="1" dirty="0">
              <a:solidFill>
                <a:srgbClr val="0070C0"/>
              </a:solidFill>
              <a:latin typeface="Raleway" pitchFamily="2" charset="0"/>
            </a:endParaRPr>
          </a:p>
          <a:p>
            <a:endParaRPr lang="en-GH" dirty="0"/>
          </a:p>
        </p:txBody>
      </p:sp>
      <p:sp>
        <p:nvSpPr>
          <p:cNvPr id="12" name="TextBox 11">
            <a:extLst>
              <a:ext uri="{FF2B5EF4-FFF2-40B4-BE49-F238E27FC236}">
                <a16:creationId xmlns:a16="http://schemas.microsoft.com/office/drawing/2014/main" id="{90A97259-C114-756D-58C3-07D4AFB826D3}"/>
              </a:ext>
            </a:extLst>
          </p:cNvPr>
          <p:cNvSpPr txBox="1"/>
          <p:nvPr/>
        </p:nvSpPr>
        <p:spPr>
          <a:xfrm>
            <a:off x="4707683" y="1189264"/>
            <a:ext cx="2624234" cy="923330"/>
          </a:xfrm>
          <a:prstGeom prst="rect">
            <a:avLst/>
          </a:prstGeom>
          <a:noFill/>
        </p:spPr>
        <p:txBody>
          <a:bodyPr wrap="square" rtlCol="0">
            <a:spAutoFit/>
          </a:bodyPr>
          <a:lstStyle/>
          <a:p>
            <a:pPr algn="ctr"/>
            <a:r>
              <a:rPr lang="en-GB" b="1" dirty="0">
                <a:solidFill>
                  <a:srgbClr val="0070C0"/>
                </a:solidFill>
                <a:latin typeface="Raleway" pitchFamily="2" charset="0"/>
              </a:rPr>
              <a:t>Water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5]</a:t>
            </a:r>
            <a:endParaRPr lang="en-GH" b="1" dirty="0">
              <a:solidFill>
                <a:srgbClr val="0070C0"/>
              </a:solidFill>
              <a:latin typeface="Raleway" pitchFamily="2" charset="0"/>
            </a:endParaRPr>
          </a:p>
          <a:p>
            <a:endParaRPr lang="en-GH" dirty="0"/>
          </a:p>
        </p:txBody>
      </p:sp>
      <p:sp>
        <p:nvSpPr>
          <p:cNvPr id="13" name="Rectangle 12">
            <a:extLst>
              <a:ext uri="{FF2B5EF4-FFF2-40B4-BE49-F238E27FC236}">
                <a16:creationId xmlns:a16="http://schemas.microsoft.com/office/drawing/2014/main" id="{74D53D7F-E9B1-0683-8F9A-2235FB5C8030}"/>
              </a:ext>
            </a:extLst>
          </p:cNvPr>
          <p:cNvSpPr/>
          <p:nvPr/>
        </p:nvSpPr>
        <p:spPr>
          <a:xfrm>
            <a:off x="4298634" y="2112594"/>
            <a:ext cx="3442328" cy="206369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Stock of water</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Economic value of water</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Household access to water</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Water quality</a:t>
            </a:r>
          </a:p>
          <a:p>
            <a:endParaRPr lang="en-GH" sz="1600" b="1" kern="100" dirty="0">
              <a:solidFill>
                <a:schemeClr val="tx1"/>
              </a:solidFill>
              <a:latin typeface="Raleway" pitchFamily="2" charset="0"/>
              <a:ea typeface="Aptos" panose="020B000402020202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83C1E730-AF87-3411-FC45-EA24520E0A0A}"/>
              </a:ext>
            </a:extLst>
          </p:cNvPr>
          <p:cNvSpPr txBox="1"/>
          <p:nvPr/>
        </p:nvSpPr>
        <p:spPr>
          <a:xfrm>
            <a:off x="8681234" y="1079766"/>
            <a:ext cx="2624234" cy="1200329"/>
          </a:xfrm>
          <a:prstGeom prst="rect">
            <a:avLst/>
          </a:prstGeom>
          <a:noFill/>
        </p:spPr>
        <p:txBody>
          <a:bodyPr wrap="square" rtlCol="0">
            <a:spAutoFit/>
          </a:bodyPr>
          <a:lstStyle/>
          <a:p>
            <a:pPr algn="ctr"/>
            <a:r>
              <a:rPr lang="en-GB" b="1" dirty="0">
                <a:solidFill>
                  <a:srgbClr val="0070C0"/>
                </a:solidFill>
                <a:latin typeface="Raleway" pitchFamily="2" charset="0"/>
              </a:rPr>
              <a:t>Unemployment Statistics </a:t>
            </a:r>
            <a:endParaRPr lang="en-GH" b="1" dirty="0">
              <a:solidFill>
                <a:srgbClr val="0070C0"/>
              </a:solidFill>
              <a:latin typeface="Raleway" pitchFamily="2" charset="0"/>
            </a:endParaRPr>
          </a:p>
          <a:p>
            <a:pPr algn="ctr"/>
            <a:r>
              <a:rPr lang="en-GB" b="1" dirty="0">
                <a:solidFill>
                  <a:srgbClr val="0070C0"/>
                </a:solidFill>
                <a:latin typeface="Raleway" pitchFamily="2" charset="0"/>
              </a:rPr>
              <a:t>[SDG 8]</a:t>
            </a:r>
            <a:endParaRPr lang="en-GH" b="1" dirty="0">
              <a:solidFill>
                <a:srgbClr val="0070C0"/>
              </a:solidFill>
              <a:latin typeface="Raleway" pitchFamily="2" charset="0"/>
            </a:endParaRPr>
          </a:p>
          <a:p>
            <a:endParaRPr lang="en-GH" dirty="0"/>
          </a:p>
        </p:txBody>
      </p:sp>
      <p:sp>
        <p:nvSpPr>
          <p:cNvPr id="15" name="Rectangle 14">
            <a:extLst>
              <a:ext uri="{FF2B5EF4-FFF2-40B4-BE49-F238E27FC236}">
                <a16:creationId xmlns:a16="http://schemas.microsoft.com/office/drawing/2014/main" id="{064EB2FE-27E6-CF31-9024-BCBD114E3CBB}"/>
              </a:ext>
            </a:extLst>
          </p:cNvPr>
          <p:cNvSpPr/>
          <p:nvPr/>
        </p:nvSpPr>
        <p:spPr>
          <a:xfrm>
            <a:off x="8353173" y="2112594"/>
            <a:ext cx="3272250" cy="3522215"/>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Unemployment rate</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Underemployment (time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related)</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Unemployed population</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Not in education,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employment, or training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(NEET)</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Vulnerable employment</a:t>
            </a:r>
          </a:p>
          <a:p>
            <a:endParaRPr lang="en-GH" sz="1600" b="1" kern="100" dirty="0">
              <a:solidFill>
                <a:schemeClr val="tx1"/>
              </a:solidFill>
              <a:latin typeface="Raleway" pitchFamily="2" charset="0"/>
              <a:ea typeface="Aptos" panose="020B000402020202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F1F80E5D-2877-9665-F193-7B085FFC9940}"/>
              </a:ext>
            </a:extLst>
          </p:cNvPr>
          <p:cNvSpPr>
            <a:spLocks noGrp="1"/>
          </p:cNvSpPr>
          <p:nvPr>
            <p:custDataLst>
              <p:tags r:id="rId2"/>
            </p:custDataLst>
          </p:nvPr>
        </p:nvSpPr>
        <p:spPr>
          <a:xfrm>
            <a:off x="-980874" y="-49979"/>
            <a:ext cx="14001345" cy="977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rgbClr val="002060"/>
                </a:solidFill>
                <a:latin typeface="Raleway" pitchFamily="2" charset="0"/>
              </a:rPr>
              <a:t>Selected Statistical Blocks and Indicators for the Maiden Edition of the ABNS (2/3)</a:t>
            </a:r>
            <a:endParaRPr lang="en-GH" sz="2000" dirty="0">
              <a:solidFill>
                <a:srgbClr val="002060"/>
              </a:solidFill>
              <a:latin typeface="Raleway" pitchFamily="2" charset="0"/>
            </a:endParaRPr>
          </a:p>
        </p:txBody>
      </p:sp>
    </p:spTree>
    <p:extLst>
      <p:ext uri="{BB962C8B-B14F-4D97-AF65-F5344CB8AC3E}">
        <p14:creationId xmlns:p14="http://schemas.microsoft.com/office/powerpoint/2010/main" val="165289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EA531-9D87-5778-E28F-6E634849D6D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1428062A-40D0-B79C-7BED-97F99DC91AB8}"/>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10</a:t>
            </a:fld>
            <a:endParaRPr lang="en-US"/>
          </a:p>
        </p:txBody>
      </p:sp>
      <p:sp>
        <p:nvSpPr>
          <p:cNvPr id="2" name="Rectangle 1">
            <a:extLst>
              <a:ext uri="{FF2B5EF4-FFF2-40B4-BE49-F238E27FC236}">
                <a16:creationId xmlns:a16="http://schemas.microsoft.com/office/drawing/2014/main" id="{7CC9AB48-6A20-D75A-132C-E5E49CFA30BF}"/>
              </a:ext>
            </a:extLst>
          </p:cNvPr>
          <p:cNvSpPr/>
          <p:nvPr/>
        </p:nvSpPr>
        <p:spPr>
          <a:xfrm>
            <a:off x="78829" y="906378"/>
            <a:ext cx="2902942" cy="429263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dirty="0">
              <a:solidFill>
                <a:schemeClr val="tx1"/>
              </a:solidFill>
            </a:endParaRPr>
          </a:p>
        </p:txBody>
      </p:sp>
      <p:sp>
        <p:nvSpPr>
          <p:cNvPr id="4" name="Rectangle 3">
            <a:extLst>
              <a:ext uri="{FF2B5EF4-FFF2-40B4-BE49-F238E27FC236}">
                <a16:creationId xmlns:a16="http://schemas.microsoft.com/office/drawing/2014/main" id="{DDCB94AA-CA31-0814-BCB8-7699E6441574}"/>
              </a:ext>
            </a:extLst>
          </p:cNvPr>
          <p:cNvSpPr/>
          <p:nvPr/>
        </p:nvSpPr>
        <p:spPr>
          <a:xfrm>
            <a:off x="3209580" y="914862"/>
            <a:ext cx="2822028" cy="4292640"/>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solidFill>
                <a:schemeClr val="tx1"/>
              </a:solidFill>
            </a:endParaRPr>
          </a:p>
        </p:txBody>
      </p:sp>
      <p:sp>
        <p:nvSpPr>
          <p:cNvPr id="8" name="Rectangle 7">
            <a:extLst>
              <a:ext uri="{FF2B5EF4-FFF2-40B4-BE49-F238E27FC236}">
                <a16:creationId xmlns:a16="http://schemas.microsoft.com/office/drawing/2014/main" id="{C240FE17-CB28-9DDF-6452-03AE6DFB9B74}"/>
              </a:ext>
            </a:extLst>
          </p:cNvPr>
          <p:cNvSpPr/>
          <p:nvPr/>
        </p:nvSpPr>
        <p:spPr>
          <a:xfrm>
            <a:off x="6335809" y="914861"/>
            <a:ext cx="2670841" cy="4292639"/>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solidFill>
                <a:schemeClr val="tx1"/>
              </a:solidFill>
            </a:endParaRPr>
          </a:p>
        </p:txBody>
      </p:sp>
      <p:sp>
        <p:nvSpPr>
          <p:cNvPr id="9" name="Rectangle 8">
            <a:extLst>
              <a:ext uri="{FF2B5EF4-FFF2-40B4-BE49-F238E27FC236}">
                <a16:creationId xmlns:a16="http://schemas.microsoft.com/office/drawing/2014/main" id="{4E0E5EC4-8329-2C3A-DE0F-DD214B59BA30}"/>
              </a:ext>
            </a:extLst>
          </p:cNvPr>
          <p:cNvSpPr/>
          <p:nvPr/>
        </p:nvSpPr>
        <p:spPr>
          <a:xfrm>
            <a:off x="208934" y="1970675"/>
            <a:ext cx="2624234" cy="2901196"/>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Wealth</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Income (Gini)</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Access to social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(education &amp; health) </a:t>
            </a:r>
            <a:r>
              <a:rPr lang="en-US" sz="1600" b="1" dirty="0">
                <a:solidFill>
                  <a:schemeClr val="tx1"/>
                </a:solidFill>
                <a:latin typeface="Raleway" pitchFamily="2" charset="0"/>
              </a:rPr>
              <a:t>    </a:t>
            </a:r>
          </a:p>
          <a:p>
            <a:pPr lvl="0"/>
            <a:r>
              <a:rPr lang="en-US" sz="1600" b="1" dirty="0">
                <a:solidFill>
                  <a:schemeClr val="tx1"/>
                </a:solidFill>
                <a:latin typeface="Raleway" pitchFamily="2" charset="0"/>
              </a:rPr>
              <a:t>        </a:t>
            </a:r>
            <a:r>
              <a:rPr lang="en-GH" sz="1600" b="1" dirty="0">
                <a:solidFill>
                  <a:schemeClr val="tx1"/>
                </a:solidFill>
                <a:latin typeface="Raleway" pitchFamily="2" charset="0"/>
              </a:rPr>
              <a:t>services</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Gender Inequality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gap</a:t>
            </a:r>
          </a:p>
        </p:txBody>
      </p:sp>
      <p:sp>
        <p:nvSpPr>
          <p:cNvPr id="11" name="TextBox 10">
            <a:extLst>
              <a:ext uri="{FF2B5EF4-FFF2-40B4-BE49-F238E27FC236}">
                <a16:creationId xmlns:a16="http://schemas.microsoft.com/office/drawing/2014/main" id="{FBA1B74C-D6E2-1597-2AAD-7F6EB213F22B}"/>
              </a:ext>
            </a:extLst>
          </p:cNvPr>
          <p:cNvSpPr txBox="1"/>
          <p:nvPr/>
        </p:nvSpPr>
        <p:spPr>
          <a:xfrm>
            <a:off x="264323" y="1062800"/>
            <a:ext cx="2624234" cy="923330"/>
          </a:xfrm>
          <a:prstGeom prst="rect">
            <a:avLst/>
          </a:prstGeom>
          <a:noFill/>
        </p:spPr>
        <p:txBody>
          <a:bodyPr wrap="square" rtlCol="0">
            <a:spAutoFit/>
          </a:bodyPr>
          <a:lstStyle/>
          <a:p>
            <a:pPr algn="ctr"/>
            <a:r>
              <a:rPr lang="en-GB" b="1" dirty="0">
                <a:latin typeface="Raleway" pitchFamily="2" charset="0"/>
              </a:rPr>
              <a:t>Inequality Statistics </a:t>
            </a:r>
            <a:endParaRPr lang="en-GH" b="1" dirty="0">
              <a:latin typeface="Raleway" pitchFamily="2" charset="0"/>
            </a:endParaRPr>
          </a:p>
          <a:p>
            <a:pPr algn="ctr"/>
            <a:r>
              <a:rPr lang="en-GB" b="1" dirty="0">
                <a:latin typeface="Raleway" pitchFamily="2" charset="0"/>
              </a:rPr>
              <a:t>[SDG 10</a:t>
            </a:r>
            <a:endParaRPr lang="en-GH" b="1" dirty="0">
              <a:latin typeface="Raleway" pitchFamily="2" charset="0"/>
            </a:endParaRPr>
          </a:p>
          <a:p>
            <a:endParaRPr lang="en-GH" dirty="0"/>
          </a:p>
        </p:txBody>
      </p:sp>
      <p:sp>
        <p:nvSpPr>
          <p:cNvPr id="12" name="TextBox 11">
            <a:extLst>
              <a:ext uri="{FF2B5EF4-FFF2-40B4-BE49-F238E27FC236}">
                <a16:creationId xmlns:a16="http://schemas.microsoft.com/office/drawing/2014/main" id="{D0F18636-5729-12F7-04C4-FF9E8318D159}"/>
              </a:ext>
            </a:extLst>
          </p:cNvPr>
          <p:cNvSpPr txBox="1"/>
          <p:nvPr/>
        </p:nvSpPr>
        <p:spPr>
          <a:xfrm>
            <a:off x="3287346" y="948911"/>
            <a:ext cx="2624234" cy="1200329"/>
          </a:xfrm>
          <a:prstGeom prst="rect">
            <a:avLst/>
          </a:prstGeom>
          <a:noFill/>
        </p:spPr>
        <p:txBody>
          <a:bodyPr wrap="square" rtlCol="0">
            <a:spAutoFit/>
          </a:bodyPr>
          <a:lstStyle/>
          <a:p>
            <a:pPr algn="ctr"/>
            <a:r>
              <a:rPr lang="en-GB" b="1" dirty="0">
                <a:latin typeface="Raleway" pitchFamily="2" charset="0"/>
              </a:rPr>
              <a:t>International Migration Statistics </a:t>
            </a:r>
            <a:endParaRPr lang="en-GH" b="1" dirty="0">
              <a:latin typeface="Raleway" pitchFamily="2" charset="0"/>
            </a:endParaRPr>
          </a:p>
          <a:p>
            <a:pPr algn="ctr"/>
            <a:r>
              <a:rPr lang="en-GB" b="1" dirty="0">
                <a:latin typeface="Raleway" pitchFamily="2" charset="0"/>
              </a:rPr>
              <a:t>[SDG 10]</a:t>
            </a:r>
            <a:endParaRPr lang="en-GH" b="1" dirty="0">
              <a:latin typeface="Raleway" pitchFamily="2" charset="0"/>
            </a:endParaRPr>
          </a:p>
          <a:p>
            <a:endParaRPr lang="en-GH" dirty="0"/>
          </a:p>
        </p:txBody>
      </p:sp>
      <p:sp>
        <p:nvSpPr>
          <p:cNvPr id="13" name="Rectangle 12">
            <a:extLst>
              <a:ext uri="{FF2B5EF4-FFF2-40B4-BE49-F238E27FC236}">
                <a16:creationId xmlns:a16="http://schemas.microsoft.com/office/drawing/2014/main" id="{363733FE-87F1-96B4-DD7B-6A1AA167434D}"/>
              </a:ext>
            </a:extLst>
          </p:cNvPr>
          <p:cNvSpPr/>
          <p:nvPr/>
        </p:nvSpPr>
        <p:spPr>
          <a:xfrm>
            <a:off x="3310652" y="1986130"/>
            <a:ext cx="2647846" cy="2061394"/>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International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migration flows and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stocks</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Remittances</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Labour migration</a:t>
            </a:r>
          </a:p>
        </p:txBody>
      </p:sp>
      <p:sp>
        <p:nvSpPr>
          <p:cNvPr id="14" name="TextBox 13">
            <a:extLst>
              <a:ext uri="{FF2B5EF4-FFF2-40B4-BE49-F238E27FC236}">
                <a16:creationId xmlns:a16="http://schemas.microsoft.com/office/drawing/2014/main" id="{BD7DA5C4-2782-DED0-C84A-DCFFB174F88E}"/>
              </a:ext>
            </a:extLst>
          </p:cNvPr>
          <p:cNvSpPr txBox="1"/>
          <p:nvPr/>
        </p:nvSpPr>
        <p:spPr>
          <a:xfrm>
            <a:off x="6382416" y="965877"/>
            <a:ext cx="2624234" cy="923330"/>
          </a:xfrm>
          <a:prstGeom prst="rect">
            <a:avLst/>
          </a:prstGeom>
          <a:noFill/>
        </p:spPr>
        <p:txBody>
          <a:bodyPr wrap="square" rtlCol="0">
            <a:spAutoFit/>
          </a:bodyPr>
          <a:lstStyle/>
          <a:p>
            <a:pPr algn="ctr"/>
            <a:r>
              <a:rPr lang="en-GB" b="1" dirty="0">
                <a:latin typeface="Raleway" pitchFamily="2" charset="0"/>
              </a:rPr>
              <a:t>Land Statistics </a:t>
            </a:r>
            <a:endParaRPr lang="en-GH" b="1" dirty="0">
              <a:latin typeface="Raleway" pitchFamily="2" charset="0"/>
            </a:endParaRPr>
          </a:p>
          <a:p>
            <a:pPr algn="ctr"/>
            <a:r>
              <a:rPr lang="en-GB" b="1" dirty="0">
                <a:latin typeface="Raleway" pitchFamily="2" charset="0"/>
              </a:rPr>
              <a:t>[SDG 15]</a:t>
            </a:r>
            <a:endParaRPr lang="en-GH" b="1" dirty="0">
              <a:latin typeface="Raleway" pitchFamily="2" charset="0"/>
            </a:endParaRPr>
          </a:p>
          <a:p>
            <a:endParaRPr lang="en-GH" dirty="0"/>
          </a:p>
        </p:txBody>
      </p:sp>
      <p:sp>
        <p:nvSpPr>
          <p:cNvPr id="15" name="Rectangle 14">
            <a:extLst>
              <a:ext uri="{FF2B5EF4-FFF2-40B4-BE49-F238E27FC236}">
                <a16:creationId xmlns:a16="http://schemas.microsoft.com/office/drawing/2014/main" id="{756563F3-DDAE-D8D1-5B6B-AA108587BF4D}"/>
              </a:ext>
            </a:extLst>
          </p:cNvPr>
          <p:cNvSpPr/>
          <p:nvPr/>
        </p:nvSpPr>
        <p:spPr>
          <a:xfrm>
            <a:off x="6489605" y="1986130"/>
            <a:ext cx="2364622" cy="2377993"/>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Land cover</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Land cover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changes</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Land ownership</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Land productivity</a:t>
            </a:r>
          </a:p>
          <a:p>
            <a:endParaRPr lang="en-GH" sz="1600" b="1" kern="100" dirty="0">
              <a:solidFill>
                <a:schemeClr val="tx1"/>
              </a:solidFill>
              <a:latin typeface="Raleway" pitchFamily="2" charset="0"/>
              <a:ea typeface="Aptos" panose="020B0004020202020204" pitchFamily="34" charset="0"/>
              <a:cs typeface="Times New Roman" panose="02020603050405020304" pitchFamily="18" charset="0"/>
            </a:endParaRPr>
          </a:p>
        </p:txBody>
      </p:sp>
      <p:sp>
        <p:nvSpPr>
          <p:cNvPr id="16" name="Rectangle 15">
            <a:extLst>
              <a:ext uri="{FF2B5EF4-FFF2-40B4-BE49-F238E27FC236}">
                <a16:creationId xmlns:a16="http://schemas.microsoft.com/office/drawing/2014/main" id="{54A1E0E9-521B-EE9B-5458-0E0A1F90B79A}"/>
              </a:ext>
            </a:extLst>
          </p:cNvPr>
          <p:cNvSpPr/>
          <p:nvPr/>
        </p:nvSpPr>
        <p:spPr>
          <a:xfrm>
            <a:off x="9160447" y="915322"/>
            <a:ext cx="2921026" cy="5299866"/>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H">
              <a:solidFill>
                <a:schemeClr val="tx1"/>
              </a:solidFill>
            </a:endParaRPr>
          </a:p>
        </p:txBody>
      </p:sp>
      <p:sp>
        <p:nvSpPr>
          <p:cNvPr id="17" name="TextBox 16">
            <a:extLst>
              <a:ext uri="{FF2B5EF4-FFF2-40B4-BE49-F238E27FC236}">
                <a16:creationId xmlns:a16="http://schemas.microsoft.com/office/drawing/2014/main" id="{C77D6EC4-7A23-78C0-8C7F-BDBADD81058C}"/>
              </a:ext>
            </a:extLst>
          </p:cNvPr>
          <p:cNvSpPr txBox="1"/>
          <p:nvPr/>
        </p:nvSpPr>
        <p:spPr>
          <a:xfrm>
            <a:off x="9358832" y="966338"/>
            <a:ext cx="2624234" cy="923330"/>
          </a:xfrm>
          <a:prstGeom prst="rect">
            <a:avLst/>
          </a:prstGeom>
          <a:noFill/>
        </p:spPr>
        <p:txBody>
          <a:bodyPr wrap="square" rtlCol="0">
            <a:spAutoFit/>
          </a:bodyPr>
          <a:lstStyle/>
          <a:p>
            <a:pPr algn="ctr"/>
            <a:r>
              <a:rPr lang="en-GB" b="1" dirty="0">
                <a:latin typeface="Raleway" pitchFamily="2" charset="0"/>
              </a:rPr>
              <a:t>Debt Statistics </a:t>
            </a:r>
            <a:endParaRPr lang="en-GH" b="1" dirty="0">
              <a:latin typeface="Raleway" pitchFamily="2" charset="0"/>
            </a:endParaRPr>
          </a:p>
          <a:p>
            <a:pPr algn="ctr"/>
            <a:r>
              <a:rPr lang="en-GB" b="1" dirty="0">
                <a:latin typeface="Raleway" pitchFamily="2" charset="0"/>
              </a:rPr>
              <a:t>[SDG 17]</a:t>
            </a:r>
            <a:endParaRPr lang="en-GH" b="1" dirty="0">
              <a:latin typeface="Raleway" pitchFamily="2" charset="0"/>
            </a:endParaRPr>
          </a:p>
          <a:p>
            <a:endParaRPr lang="en-GH" dirty="0"/>
          </a:p>
        </p:txBody>
      </p:sp>
      <p:sp>
        <p:nvSpPr>
          <p:cNvPr id="18" name="Rectangle 17">
            <a:extLst>
              <a:ext uri="{FF2B5EF4-FFF2-40B4-BE49-F238E27FC236}">
                <a16:creationId xmlns:a16="http://schemas.microsoft.com/office/drawing/2014/main" id="{64C908E9-18FB-5714-D51F-5E25B8894F22}"/>
              </a:ext>
            </a:extLst>
          </p:cNvPr>
          <p:cNvSpPr/>
          <p:nvPr/>
        </p:nvSpPr>
        <p:spPr>
          <a:xfrm>
            <a:off x="9254985" y="1878574"/>
            <a:ext cx="2767231" cy="4273747"/>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H" sz="1600" b="1" dirty="0">
                <a:solidFill>
                  <a:schemeClr val="tx1"/>
                </a:solidFill>
                <a:latin typeface="Raleway" pitchFamily="2" charset="0"/>
              </a:rPr>
              <a:t>🏦 Private debt (% of GDP)</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General Government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debt (% of GDP)</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Household </a:t>
            </a:r>
            <a:r>
              <a:rPr lang="en-US" sz="1600" b="1" dirty="0">
                <a:solidFill>
                  <a:schemeClr val="tx1"/>
                </a:solidFill>
                <a:latin typeface="Raleway" pitchFamily="2" charset="0"/>
              </a:rPr>
              <a:t>debt </a:t>
            </a:r>
          </a:p>
          <a:p>
            <a:pPr lvl="0"/>
            <a:r>
              <a:rPr lang="en-US" sz="1600" b="1" dirty="0">
                <a:solidFill>
                  <a:schemeClr val="tx1"/>
                </a:solidFill>
                <a:latin typeface="Raleway" pitchFamily="2" charset="0"/>
              </a:rPr>
              <a:t>       </a:t>
            </a:r>
            <a:r>
              <a:rPr lang="en-GH" sz="1600" b="1" dirty="0">
                <a:solidFill>
                  <a:schemeClr val="tx1"/>
                </a:solidFill>
                <a:latin typeface="Raleway" pitchFamily="2" charset="0"/>
              </a:rPr>
              <a:t>overhang</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 Debt service (% of </a:t>
            </a:r>
            <a:endParaRPr lang="en-US" sz="1600" b="1" dirty="0">
              <a:solidFill>
                <a:schemeClr val="tx1"/>
              </a:solidFill>
              <a:latin typeface="Raleway" pitchFamily="2" charset="0"/>
            </a:endParaRPr>
          </a:p>
          <a:p>
            <a:pPr lvl="0"/>
            <a:r>
              <a:rPr lang="en-US" sz="1600" b="1" dirty="0">
                <a:solidFill>
                  <a:schemeClr val="tx1"/>
                </a:solidFill>
                <a:latin typeface="Raleway" pitchFamily="2" charset="0"/>
              </a:rPr>
              <a:t>       </a:t>
            </a:r>
            <a:r>
              <a:rPr lang="en-GH" sz="1600" b="1" dirty="0">
                <a:solidFill>
                  <a:schemeClr val="tx1"/>
                </a:solidFill>
                <a:latin typeface="Raleway" pitchFamily="2" charset="0"/>
              </a:rPr>
              <a:t>exports)</a:t>
            </a:r>
            <a:endParaRPr lang="en-US" sz="1600" b="1" dirty="0">
              <a:solidFill>
                <a:schemeClr val="tx1"/>
              </a:solidFill>
              <a:latin typeface="Raleway" pitchFamily="2" charset="0"/>
            </a:endParaRPr>
          </a:p>
          <a:p>
            <a:pPr lvl="0"/>
            <a:endParaRPr lang="en-GH" sz="1600" b="1" dirty="0">
              <a:solidFill>
                <a:schemeClr val="tx1"/>
              </a:solidFill>
              <a:latin typeface="Raleway" pitchFamily="2" charset="0"/>
            </a:endParaRPr>
          </a:p>
          <a:p>
            <a:pPr lvl="0"/>
            <a:r>
              <a:rPr lang="en-GH" sz="1600" b="1" dirty="0">
                <a:solidFill>
                  <a:schemeClr val="tx1"/>
                </a:solidFill>
                <a:latin typeface="Raleway" pitchFamily="2" charset="0"/>
              </a:rPr>
              <a:t>⚠️</a:t>
            </a:r>
            <a:r>
              <a:rPr lang="en-US" sz="1600" b="1" dirty="0">
                <a:solidFill>
                  <a:schemeClr val="tx1"/>
                </a:solidFill>
                <a:latin typeface="Raleway" pitchFamily="2" charset="0"/>
              </a:rPr>
              <a:t>Debt service (% of </a:t>
            </a:r>
          </a:p>
          <a:p>
            <a:pPr lvl="0"/>
            <a:r>
              <a:rPr lang="en-US" sz="1600" b="1" dirty="0">
                <a:solidFill>
                  <a:schemeClr val="tx1"/>
                </a:solidFill>
                <a:latin typeface="Raleway" pitchFamily="2" charset="0"/>
              </a:rPr>
              <a:t>       social spending)</a:t>
            </a:r>
          </a:p>
          <a:p>
            <a:pPr lvl="0"/>
            <a:endParaRPr lang="en-US" sz="1600" b="1" dirty="0">
              <a:solidFill>
                <a:schemeClr val="tx1"/>
              </a:solidFill>
              <a:latin typeface="Raleway" pitchFamily="2" charset="0"/>
            </a:endParaRPr>
          </a:p>
          <a:p>
            <a:pPr lvl="0"/>
            <a:r>
              <a:rPr lang="en-GH" sz="1600" b="1" dirty="0">
                <a:solidFill>
                  <a:schemeClr val="tx1"/>
                </a:solidFill>
                <a:latin typeface="Raleway" pitchFamily="2" charset="0"/>
              </a:rPr>
              <a:t>📚</a:t>
            </a:r>
            <a:r>
              <a:rPr lang="en-US" sz="1600" b="1" dirty="0">
                <a:solidFill>
                  <a:schemeClr val="tx1"/>
                </a:solidFill>
                <a:latin typeface="Raleway" pitchFamily="2" charset="0"/>
              </a:rPr>
              <a:t>Stock of domestic </a:t>
            </a:r>
          </a:p>
          <a:p>
            <a:pPr lvl="0"/>
            <a:r>
              <a:rPr lang="en-US" sz="1600" b="1" dirty="0">
                <a:solidFill>
                  <a:schemeClr val="tx1"/>
                </a:solidFill>
                <a:latin typeface="Raleway" pitchFamily="2" charset="0"/>
              </a:rPr>
              <a:t>       arrears (% of GDP)</a:t>
            </a:r>
            <a:endParaRPr lang="en-GH" sz="1600" b="1" dirty="0">
              <a:solidFill>
                <a:schemeClr val="tx1"/>
              </a:solidFill>
              <a:latin typeface="Raleway" pitchFamily="2" charset="0"/>
            </a:endParaRPr>
          </a:p>
        </p:txBody>
      </p:sp>
      <p:sp>
        <p:nvSpPr>
          <p:cNvPr id="19" name="Title 1">
            <a:extLst>
              <a:ext uri="{FF2B5EF4-FFF2-40B4-BE49-F238E27FC236}">
                <a16:creationId xmlns:a16="http://schemas.microsoft.com/office/drawing/2014/main" id="{4317CF5A-805E-6F67-F777-011795C493CC}"/>
              </a:ext>
            </a:extLst>
          </p:cNvPr>
          <p:cNvSpPr>
            <a:spLocks noGrp="1"/>
          </p:cNvSpPr>
          <p:nvPr>
            <p:custDataLst>
              <p:tags r:id="rId2"/>
            </p:custDataLst>
          </p:nvPr>
        </p:nvSpPr>
        <p:spPr>
          <a:xfrm>
            <a:off x="-980874" y="-49979"/>
            <a:ext cx="14001345" cy="97772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latin typeface="Raleway" pitchFamily="2" charset="0"/>
              </a:rPr>
              <a:t>Selected Statistical Blocks and Indicators for the Maiden Edition of the ABNS (3/3)</a:t>
            </a:r>
            <a:endParaRPr lang="en-GH" sz="2000" dirty="0">
              <a:latin typeface="Raleway" pitchFamily="2" charset="0"/>
            </a:endParaRPr>
          </a:p>
        </p:txBody>
      </p:sp>
    </p:spTree>
    <p:extLst>
      <p:ext uri="{BB962C8B-B14F-4D97-AF65-F5344CB8AC3E}">
        <p14:creationId xmlns:p14="http://schemas.microsoft.com/office/powerpoint/2010/main" val="1564819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CC5E1-4419-A5F4-BB73-61FC8EA0C7B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8F2A3C1-4FB4-6C40-0C18-978ED4FB55AA}"/>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11</a:t>
            </a:fld>
            <a:endParaRPr lang="en-US"/>
          </a:p>
        </p:txBody>
      </p:sp>
      <p:pic>
        <p:nvPicPr>
          <p:cNvPr id="3" name="Content Placeholder 6" descr="Puzzle with solid fill">
            <a:extLst>
              <a:ext uri="{FF2B5EF4-FFF2-40B4-BE49-F238E27FC236}">
                <a16:creationId xmlns:a16="http://schemas.microsoft.com/office/drawing/2014/main" id="{213156F3-5830-2009-3717-C0252EEE1CDB}"/>
              </a:ext>
            </a:extLst>
          </p:cNvPr>
          <p:cNvPicPr>
            <a:picLocks noGrp="1" noChangeAspect="1"/>
          </p:cNvPicPr>
          <p:nvPr>
            <p:ph idx="1"/>
          </p:nvPr>
        </p:nvPicPr>
        <p:blipFill>
          <a:blip r:embed="rId4">
            <a:extLst>
              <a:ext uri="{96DAC541-7B7A-43D3-8B79-37D633B846F1}">
                <asvg:svgBlip xmlns:asvg="http://schemas.microsoft.com/office/drawing/2016/SVG/main" r:embed="rId5"/>
              </a:ext>
            </a:extLst>
          </a:blip>
          <a:stretch>
            <a:fillRect/>
          </a:stretch>
        </p:blipFill>
        <p:spPr>
          <a:xfrm rot="2608421">
            <a:off x="3266329" y="1593417"/>
            <a:ext cx="1305918" cy="1305918"/>
          </a:xfrm>
          <a:prstGeom prst="rect">
            <a:avLst/>
          </a:prstGeom>
        </p:spPr>
      </p:pic>
      <p:pic>
        <p:nvPicPr>
          <p:cNvPr id="4" name="Content Placeholder 6" descr="Puzzle with solid fill">
            <a:extLst>
              <a:ext uri="{FF2B5EF4-FFF2-40B4-BE49-F238E27FC236}">
                <a16:creationId xmlns:a16="http://schemas.microsoft.com/office/drawing/2014/main" id="{896DA7DC-C253-9A90-A6E3-C82A1354C4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157385">
            <a:off x="2428760" y="1501179"/>
            <a:ext cx="1403063" cy="1403063"/>
          </a:xfrm>
          <a:prstGeom prst="rect">
            <a:avLst/>
          </a:prstGeom>
        </p:spPr>
      </p:pic>
      <p:pic>
        <p:nvPicPr>
          <p:cNvPr id="8" name="Content Placeholder 6" descr="Puzzle with solid fill">
            <a:extLst>
              <a:ext uri="{FF2B5EF4-FFF2-40B4-BE49-F238E27FC236}">
                <a16:creationId xmlns:a16="http://schemas.microsoft.com/office/drawing/2014/main" id="{D5E868FA-5ACD-2A5C-6CB9-FFB49D668BB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970605">
            <a:off x="2401794" y="3355585"/>
            <a:ext cx="1333672" cy="1333672"/>
          </a:xfrm>
          <a:prstGeom prst="rect">
            <a:avLst/>
          </a:prstGeom>
        </p:spPr>
      </p:pic>
      <p:pic>
        <p:nvPicPr>
          <p:cNvPr id="9" name="Content Placeholder 6" descr="Puzzle with solid fill">
            <a:extLst>
              <a:ext uri="{FF2B5EF4-FFF2-40B4-BE49-F238E27FC236}">
                <a16:creationId xmlns:a16="http://schemas.microsoft.com/office/drawing/2014/main" id="{D2231D32-F44B-FEE3-0B98-C54B2355D78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860748">
            <a:off x="3530538" y="4491511"/>
            <a:ext cx="1357011" cy="1397500"/>
          </a:xfrm>
          <a:prstGeom prst="rect">
            <a:avLst/>
          </a:prstGeom>
        </p:spPr>
      </p:pic>
      <p:pic>
        <p:nvPicPr>
          <p:cNvPr id="10" name="Content Placeholder 6" descr="Puzzle with solid fill">
            <a:extLst>
              <a:ext uri="{FF2B5EF4-FFF2-40B4-BE49-F238E27FC236}">
                <a16:creationId xmlns:a16="http://schemas.microsoft.com/office/drawing/2014/main" id="{A8648A17-3E2E-ABD7-1F11-6ECCD90470C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703134">
            <a:off x="2259879" y="4083202"/>
            <a:ext cx="1501618" cy="1501618"/>
          </a:xfrm>
          <a:prstGeom prst="rect">
            <a:avLst/>
          </a:prstGeom>
        </p:spPr>
      </p:pic>
      <p:pic>
        <p:nvPicPr>
          <p:cNvPr id="11" name="Content Placeholder 6" descr="Puzzle with solid fill">
            <a:extLst>
              <a:ext uri="{FF2B5EF4-FFF2-40B4-BE49-F238E27FC236}">
                <a16:creationId xmlns:a16="http://schemas.microsoft.com/office/drawing/2014/main" id="{72A2EE42-4AC2-BED7-C8BC-0FE242153A1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3563437">
            <a:off x="3177659" y="3267987"/>
            <a:ext cx="1460987" cy="1460987"/>
          </a:xfrm>
          <a:prstGeom prst="rect">
            <a:avLst/>
          </a:prstGeom>
        </p:spPr>
      </p:pic>
      <p:sp>
        <p:nvSpPr>
          <p:cNvPr id="2" name="Title 1">
            <a:extLst>
              <a:ext uri="{FF2B5EF4-FFF2-40B4-BE49-F238E27FC236}">
                <a16:creationId xmlns:a16="http://schemas.microsoft.com/office/drawing/2014/main" id="{EFD02561-AD3F-89EB-1668-526AC25F99A8}"/>
              </a:ext>
            </a:extLst>
          </p:cNvPr>
          <p:cNvSpPr>
            <a:spLocks noGrp="1"/>
          </p:cNvSpPr>
          <p:nvPr>
            <p:custDataLst>
              <p:tags r:id="rId2"/>
            </p:custDataLst>
          </p:nvPr>
        </p:nvSpPr>
        <p:spPr>
          <a:xfrm>
            <a:off x="393362" y="49578"/>
            <a:ext cx="11774464" cy="4584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02060"/>
                </a:solidFill>
                <a:latin typeface="Raleway" pitchFamily="2" charset="77"/>
              </a:rPr>
              <a:t>A Case of Six by Five-Dimensional Poverty Indicators Puzzle </a:t>
            </a:r>
            <a:endParaRPr lang="en-US" sz="2600" b="1" dirty="0">
              <a:solidFill>
                <a:srgbClr val="002060"/>
              </a:solidFill>
              <a:latin typeface="Raleway" pitchFamily="2" charset="0"/>
            </a:endParaRPr>
          </a:p>
        </p:txBody>
      </p:sp>
      <p:grpSp>
        <p:nvGrpSpPr>
          <p:cNvPr id="6" name="Group 5">
            <a:extLst>
              <a:ext uri="{FF2B5EF4-FFF2-40B4-BE49-F238E27FC236}">
                <a16:creationId xmlns:a16="http://schemas.microsoft.com/office/drawing/2014/main" id="{B8A37569-C0D4-3053-74F9-473000F85655}"/>
              </a:ext>
            </a:extLst>
          </p:cNvPr>
          <p:cNvGrpSpPr/>
          <p:nvPr/>
        </p:nvGrpSpPr>
        <p:grpSpPr>
          <a:xfrm>
            <a:off x="-21912" y="1459514"/>
            <a:ext cx="2250519" cy="2943591"/>
            <a:chOff x="-21912" y="1459514"/>
            <a:chExt cx="2250519" cy="2943591"/>
          </a:xfrm>
        </p:grpSpPr>
        <p:pic>
          <p:nvPicPr>
            <p:cNvPr id="12" name="Content Placeholder 6" descr="Puzzle with solid fill">
              <a:extLst>
                <a:ext uri="{FF2B5EF4-FFF2-40B4-BE49-F238E27FC236}">
                  <a16:creationId xmlns:a16="http://schemas.microsoft.com/office/drawing/2014/main" id="{C3576BF5-198A-A3CB-0504-E6491CFB9A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157385">
              <a:off x="17920" y="1459514"/>
              <a:ext cx="1304921" cy="1304921"/>
            </a:xfrm>
            <a:prstGeom prst="rect">
              <a:avLst/>
            </a:prstGeom>
          </p:spPr>
        </p:pic>
        <p:pic>
          <p:nvPicPr>
            <p:cNvPr id="13" name="Content Placeholder 6" descr="Puzzle with solid fill">
              <a:extLst>
                <a:ext uri="{FF2B5EF4-FFF2-40B4-BE49-F238E27FC236}">
                  <a16:creationId xmlns:a16="http://schemas.microsoft.com/office/drawing/2014/main" id="{192F8332-A2B2-3CDE-2178-72D23A53048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762900">
              <a:off x="767969" y="1469441"/>
              <a:ext cx="1390076" cy="1390076"/>
            </a:xfrm>
            <a:prstGeom prst="rect">
              <a:avLst/>
            </a:prstGeom>
          </p:spPr>
        </p:pic>
        <p:pic>
          <p:nvPicPr>
            <p:cNvPr id="14" name="Content Placeholder 6" descr="Puzzle with solid fill">
              <a:extLst>
                <a:ext uri="{FF2B5EF4-FFF2-40B4-BE49-F238E27FC236}">
                  <a16:creationId xmlns:a16="http://schemas.microsoft.com/office/drawing/2014/main" id="{3C6A2B5E-79A8-6070-B061-748FE5358EC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2755260">
              <a:off x="-21912" y="2259138"/>
              <a:ext cx="1342562" cy="1342562"/>
            </a:xfrm>
            <a:prstGeom prst="rect">
              <a:avLst/>
            </a:prstGeom>
          </p:spPr>
        </p:pic>
        <p:pic>
          <p:nvPicPr>
            <p:cNvPr id="15" name="Content Placeholder 6" descr="Puzzle with solid fill">
              <a:extLst>
                <a:ext uri="{FF2B5EF4-FFF2-40B4-BE49-F238E27FC236}">
                  <a16:creationId xmlns:a16="http://schemas.microsoft.com/office/drawing/2014/main" id="{1497B214-85BA-84A6-6E71-214597932873}"/>
                </a:ext>
              </a:extLst>
            </p:cNvPr>
            <p:cNvPicPr>
              <a:picLocks noChangeAspect="1"/>
            </p:cNvPicPr>
            <p:nvPr/>
          </p:nvPicPr>
          <p:blipFill>
            <a:blip r:embed="rId14">
              <a:extLst>
                <a:ext uri="{96DAC541-7B7A-43D3-8B79-37D633B846F1}">
                  <asvg:svgBlip xmlns:asvg="http://schemas.microsoft.com/office/drawing/2016/SVG/main" r:embed="rId16"/>
                </a:ext>
              </a:extLst>
            </a:blip>
            <a:stretch>
              <a:fillRect/>
            </a:stretch>
          </p:blipFill>
          <p:spPr>
            <a:xfrm rot="18914219">
              <a:off x="860362" y="2298084"/>
              <a:ext cx="1287340" cy="1287340"/>
            </a:xfrm>
            <a:prstGeom prst="rect">
              <a:avLst/>
            </a:prstGeom>
          </p:spPr>
        </p:pic>
        <p:pic>
          <p:nvPicPr>
            <p:cNvPr id="16" name="Content Placeholder 6" descr="Puzzle with solid fill">
              <a:extLst>
                <a:ext uri="{FF2B5EF4-FFF2-40B4-BE49-F238E27FC236}">
                  <a16:creationId xmlns:a16="http://schemas.microsoft.com/office/drawing/2014/main" id="{AECA1B4A-DB6F-19BB-F14A-734A5D70FB5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8901308">
              <a:off x="28473" y="3048822"/>
              <a:ext cx="1329770" cy="1329770"/>
            </a:xfrm>
            <a:prstGeom prst="rect">
              <a:avLst/>
            </a:prstGeom>
          </p:spPr>
        </p:pic>
        <p:pic>
          <p:nvPicPr>
            <p:cNvPr id="17" name="Content Placeholder 6" descr="Puzzle with solid fill">
              <a:extLst>
                <a:ext uri="{FF2B5EF4-FFF2-40B4-BE49-F238E27FC236}">
                  <a16:creationId xmlns:a16="http://schemas.microsoft.com/office/drawing/2014/main" id="{270C2E84-891D-6107-E252-F7B2103D05B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3377223">
              <a:off x="814227" y="2946525"/>
              <a:ext cx="1414380" cy="1456580"/>
            </a:xfrm>
            <a:prstGeom prst="rect">
              <a:avLst/>
            </a:prstGeom>
          </p:spPr>
        </p:pic>
      </p:grpSp>
      <p:pic>
        <p:nvPicPr>
          <p:cNvPr id="18" name="Content Placeholder 6" descr="Puzzle with solid fill">
            <a:extLst>
              <a:ext uri="{FF2B5EF4-FFF2-40B4-BE49-F238E27FC236}">
                <a16:creationId xmlns:a16="http://schemas.microsoft.com/office/drawing/2014/main" id="{718BB176-20A0-522B-D4E3-D837A462C33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8157385">
            <a:off x="4647261" y="1570299"/>
            <a:ext cx="1381389" cy="1381389"/>
          </a:xfrm>
          <a:prstGeom prst="rect">
            <a:avLst/>
          </a:prstGeom>
        </p:spPr>
      </p:pic>
      <p:pic>
        <p:nvPicPr>
          <p:cNvPr id="19" name="Content Placeholder 6" descr="Puzzle with solid fill">
            <a:extLst>
              <a:ext uri="{FF2B5EF4-FFF2-40B4-BE49-F238E27FC236}">
                <a16:creationId xmlns:a16="http://schemas.microsoft.com/office/drawing/2014/main" id="{C18F96C0-E095-AFCB-8FEB-A1D3061F3C7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811026">
            <a:off x="5714840" y="1640550"/>
            <a:ext cx="1347343" cy="1347343"/>
          </a:xfrm>
          <a:prstGeom prst="rect">
            <a:avLst/>
          </a:prstGeom>
        </p:spPr>
      </p:pic>
      <p:pic>
        <p:nvPicPr>
          <p:cNvPr id="20" name="Content Placeholder 6" descr="Puzzle with solid fill">
            <a:extLst>
              <a:ext uri="{FF2B5EF4-FFF2-40B4-BE49-F238E27FC236}">
                <a16:creationId xmlns:a16="http://schemas.microsoft.com/office/drawing/2014/main" id="{972C14B7-BC8A-8C02-68C6-126A1F3E7FC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970605">
            <a:off x="4711835" y="3510136"/>
            <a:ext cx="1175124" cy="1175124"/>
          </a:xfrm>
          <a:prstGeom prst="rect">
            <a:avLst/>
          </a:prstGeom>
        </p:spPr>
      </p:pic>
      <p:pic>
        <p:nvPicPr>
          <p:cNvPr id="21" name="Content Placeholder 6" descr="Puzzle with solid fill">
            <a:extLst>
              <a:ext uri="{FF2B5EF4-FFF2-40B4-BE49-F238E27FC236}">
                <a16:creationId xmlns:a16="http://schemas.microsoft.com/office/drawing/2014/main" id="{E7019678-FF11-46D1-D5D9-91E553BCAABB}"/>
              </a:ext>
            </a:extLst>
          </p:cNvPr>
          <p:cNvPicPr>
            <a:picLocks noChangeAspect="1"/>
          </p:cNvPicPr>
          <p:nvPr/>
        </p:nvPicPr>
        <p:blipFill>
          <a:blip r:embed="rId14">
            <a:extLst>
              <a:ext uri="{96DAC541-7B7A-43D3-8B79-37D633B846F1}">
                <asvg:svgBlip xmlns:asvg="http://schemas.microsoft.com/office/drawing/2016/SVG/main" r:embed="rId16"/>
              </a:ext>
            </a:extLst>
          </a:blip>
          <a:stretch>
            <a:fillRect/>
          </a:stretch>
        </p:blipFill>
        <p:spPr>
          <a:xfrm rot="13563437">
            <a:off x="5397248" y="3375538"/>
            <a:ext cx="1378648" cy="1378648"/>
          </a:xfrm>
          <a:prstGeom prst="rect">
            <a:avLst/>
          </a:prstGeom>
        </p:spPr>
      </p:pic>
      <p:pic>
        <p:nvPicPr>
          <p:cNvPr id="22" name="Content Placeholder 6" descr="Puzzle with solid fill">
            <a:extLst>
              <a:ext uri="{FF2B5EF4-FFF2-40B4-BE49-F238E27FC236}">
                <a16:creationId xmlns:a16="http://schemas.microsoft.com/office/drawing/2014/main" id="{0DEE6AFB-A3F5-D914-363B-4800D09A240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8899661">
            <a:off x="4727723" y="5276990"/>
            <a:ext cx="1185914" cy="1185914"/>
          </a:xfrm>
          <a:prstGeom prst="rect">
            <a:avLst/>
          </a:prstGeom>
        </p:spPr>
      </p:pic>
      <p:pic>
        <p:nvPicPr>
          <p:cNvPr id="23" name="Content Placeholder 6" descr="Puzzle with solid fill">
            <a:extLst>
              <a:ext uri="{FF2B5EF4-FFF2-40B4-BE49-F238E27FC236}">
                <a16:creationId xmlns:a16="http://schemas.microsoft.com/office/drawing/2014/main" id="{9F371279-8295-9A28-8587-814D5D68F38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860748">
            <a:off x="5653908" y="5172451"/>
            <a:ext cx="1320176" cy="1359566"/>
          </a:xfrm>
          <a:prstGeom prst="rect">
            <a:avLst/>
          </a:prstGeom>
        </p:spPr>
      </p:pic>
      <p:pic>
        <p:nvPicPr>
          <p:cNvPr id="24" name="Content Placeholder 6" descr="Puzzle with solid fill">
            <a:extLst>
              <a:ext uri="{FF2B5EF4-FFF2-40B4-BE49-F238E27FC236}">
                <a16:creationId xmlns:a16="http://schemas.microsoft.com/office/drawing/2014/main" id="{9C9C014A-2EAE-4B71-73C0-5162FEA2EEB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3507938">
            <a:off x="7064021" y="1647210"/>
            <a:ext cx="1217933" cy="1217933"/>
          </a:xfrm>
          <a:prstGeom prst="rect">
            <a:avLst/>
          </a:prstGeom>
        </p:spPr>
      </p:pic>
      <p:pic>
        <p:nvPicPr>
          <p:cNvPr id="25" name="Content Placeholder 6" descr="Puzzle with solid fill">
            <a:extLst>
              <a:ext uri="{FF2B5EF4-FFF2-40B4-BE49-F238E27FC236}">
                <a16:creationId xmlns:a16="http://schemas.microsoft.com/office/drawing/2014/main" id="{AE4E6A43-C352-CBF5-420C-B84559CE106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718268">
            <a:off x="8259677" y="1706969"/>
            <a:ext cx="1185931" cy="1185931"/>
          </a:xfrm>
          <a:prstGeom prst="rect">
            <a:avLst/>
          </a:prstGeom>
        </p:spPr>
      </p:pic>
      <p:sp>
        <p:nvSpPr>
          <p:cNvPr id="26" name="TextBox 25">
            <a:extLst>
              <a:ext uri="{FF2B5EF4-FFF2-40B4-BE49-F238E27FC236}">
                <a16:creationId xmlns:a16="http://schemas.microsoft.com/office/drawing/2014/main" id="{0E97BADE-64FD-917D-6E1F-BC901BB40683}"/>
              </a:ext>
            </a:extLst>
          </p:cNvPr>
          <p:cNvSpPr txBox="1"/>
          <p:nvPr/>
        </p:nvSpPr>
        <p:spPr>
          <a:xfrm>
            <a:off x="393362" y="709609"/>
            <a:ext cx="1231427" cy="461665"/>
          </a:xfrm>
          <a:prstGeom prst="rect">
            <a:avLst/>
          </a:prstGeom>
          <a:noFill/>
        </p:spPr>
        <p:txBody>
          <a:bodyPr wrap="none" rtlCol="0">
            <a:spAutoFit/>
          </a:bodyPr>
          <a:lstStyle/>
          <a:p>
            <a:r>
              <a:rPr lang="en-GH" sz="2400" b="1" u="sng" dirty="0"/>
              <a:t>Purpose</a:t>
            </a:r>
          </a:p>
        </p:txBody>
      </p:sp>
      <p:sp>
        <p:nvSpPr>
          <p:cNvPr id="27" name="TextBox 26">
            <a:extLst>
              <a:ext uri="{FF2B5EF4-FFF2-40B4-BE49-F238E27FC236}">
                <a16:creationId xmlns:a16="http://schemas.microsoft.com/office/drawing/2014/main" id="{246D087D-F4CE-FC96-FE3F-DA8AC9EA45DA}"/>
              </a:ext>
            </a:extLst>
          </p:cNvPr>
          <p:cNvSpPr txBox="1"/>
          <p:nvPr/>
        </p:nvSpPr>
        <p:spPr>
          <a:xfrm>
            <a:off x="2312257" y="660230"/>
            <a:ext cx="2571601" cy="830997"/>
          </a:xfrm>
          <a:prstGeom prst="rect">
            <a:avLst/>
          </a:prstGeom>
          <a:noFill/>
        </p:spPr>
        <p:txBody>
          <a:bodyPr wrap="none" rtlCol="0">
            <a:spAutoFit/>
          </a:bodyPr>
          <a:lstStyle/>
          <a:p>
            <a:r>
              <a:rPr lang="en-GH" sz="2400" b="1" u="sng" dirty="0"/>
              <a:t>Conceptualisation</a:t>
            </a:r>
          </a:p>
          <a:p>
            <a:r>
              <a:rPr lang="en-US" sz="2400" b="1" u="sng" dirty="0"/>
              <a:t>and </a:t>
            </a:r>
            <a:r>
              <a:rPr lang="en-GH" sz="2400" b="1" u="sng" dirty="0"/>
              <a:t>Measurement</a:t>
            </a:r>
          </a:p>
        </p:txBody>
      </p:sp>
      <p:sp>
        <p:nvSpPr>
          <p:cNvPr id="28" name="TextBox 27">
            <a:extLst>
              <a:ext uri="{FF2B5EF4-FFF2-40B4-BE49-F238E27FC236}">
                <a16:creationId xmlns:a16="http://schemas.microsoft.com/office/drawing/2014/main" id="{2AF38BC4-24F4-80E5-FB03-58DC2AE7D353}"/>
              </a:ext>
            </a:extLst>
          </p:cNvPr>
          <p:cNvSpPr txBox="1"/>
          <p:nvPr/>
        </p:nvSpPr>
        <p:spPr>
          <a:xfrm>
            <a:off x="4818392" y="694099"/>
            <a:ext cx="1718099" cy="461665"/>
          </a:xfrm>
          <a:prstGeom prst="rect">
            <a:avLst/>
          </a:prstGeom>
          <a:noFill/>
        </p:spPr>
        <p:txBody>
          <a:bodyPr wrap="none" rtlCol="0">
            <a:spAutoFit/>
          </a:bodyPr>
          <a:lstStyle/>
          <a:p>
            <a:r>
              <a:rPr lang="en-GH" sz="2400" b="1" u="sng" dirty="0"/>
              <a:t>Data Source</a:t>
            </a:r>
          </a:p>
        </p:txBody>
      </p:sp>
      <p:sp>
        <p:nvSpPr>
          <p:cNvPr id="29" name="TextBox 28">
            <a:extLst>
              <a:ext uri="{FF2B5EF4-FFF2-40B4-BE49-F238E27FC236}">
                <a16:creationId xmlns:a16="http://schemas.microsoft.com/office/drawing/2014/main" id="{73827263-0B24-41BD-71E7-79465ABB287D}"/>
              </a:ext>
            </a:extLst>
          </p:cNvPr>
          <p:cNvSpPr txBox="1"/>
          <p:nvPr/>
        </p:nvSpPr>
        <p:spPr>
          <a:xfrm>
            <a:off x="7092780" y="660230"/>
            <a:ext cx="2085699" cy="461665"/>
          </a:xfrm>
          <a:prstGeom prst="rect">
            <a:avLst/>
          </a:prstGeom>
          <a:noFill/>
        </p:spPr>
        <p:txBody>
          <a:bodyPr wrap="none" rtlCol="0">
            <a:spAutoFit/>
          </a:bodyPr>
          <a:lstStyle/>
          <a:p>
            <a:r>
              <a:rPr lang="en-GH" sz="2400" b="1" u="sng" dirty="0"/>
              <a:t>Reference Year</a:t>
            </a:r>
          </a:p>
        </p:txBody>
      </p:sp>
      <p:sp>
        <p:nvSpPr>
          <p:cNvPr id="30" name="TextBox 29">
            <a:extLst>
              <a:ext uri="{FF2B5EF4-FFF2-40B4-BE49-F238E27FC236}">
                <a16:creationId xmlns:a16="http://schemas.microsoft.com/office/drawing/2014/main" id="{20B509C7-E094-60F8-2FB2-6C6BDE8B006D}"/>
              </a:ext>
            </a:extLst>
          </p:cNvPr>
          <p:cNvSpPr txBox="1"/>
          <p:nvPr/>
        </p:nvSpPr>
        <p:spPr>
          <a:xfrm>
            <a:off x="9646888" y="660229"/>
            <a:ext cx="2435988" cy="461665"/>
          </a:xfrm>
          <a:prstGeom prst="rect">
            <a:avLst/>
          </a:prstGeom>
          <a:noFill/>
        </p:spPr>
        <p:txBody>
          <a:bodyPr wrap="none" rtlCol="0">
            <a:spAutoFit/>
          </a:bodyPr>
          <a:lstStyle/>
          <a:p>
            <a:r>
              <a:rPr lang="en-US" sz="2400" b="1" u="sng" dirty="0"/>
              <a:t>Policy orientation</a:t>
            </a:r>
            <a:endParaRPr lang="en-GH" sz="2400" b="1" u="sng" dirty="0"/>
          </a:p>
        </p:txBody>
      </p:sp>
      <p:pic>
        <p:nvPicPr>
          <p:cNvPr id="31" name="Content Placeholder 6" descr="Puzzle with solid fill">
            <a:extLst>
              <a:ext uri="{FF2B5EF4-FFF2-40B4-BE49-F238E27FC236}">
                <a16:creationId xmlns:a16="http://schemas.microsoft.com/office/drawing/2014/main" id="{D3F7DBA2-4860-6ED2-7634-751715AC239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6971195" y="3459793"/>
            <a:ext cx="1333672" cy="1333672"/>
          </a:xfrm>
          <a:prstGeom prst="rect">
            <a:avLst/>
          </a:prstGeom>
        </p:spPr>
      </p:pic>
      <p:pic>
        <p:nvPicPr>
          <p:cNvPr id="32" name="Content Placeholder 6" descr="Puzzle with solid fill">
            <a:extLst>
              <a:ext uri="{FF2B5EF4-FFF2-40B4-BE49-F238E27FC236}">
                <a16:creationId xmlns:a16="http://schemas.microsoft.com/office/drawing/2014/main" id="{65E18194-47D4-5599-82F2-C33085F03C9D}"/>
              </a:ext>
            </a:extLst>
          </p:cNvPr>
          <p:cNvPicPr>
            <a:picLocks noChangeAspect="1"/>
          </p:cNvPicPr>
          <p:nvPr/>
        </p:nvPicPr>
        <p:blipFill>
          <a:blip r:embed="rId14">
            <a:extLst>
              <a:ext uri="{96DAC541-7B7A-43D3-8B79-37D633B846F1}">
                <asvg:svgBlip xmlns:asvg="http://schemas.microsoft.com/office/drawing/2016/SVG/main" r:embed="rId16"/>
              </a:ext>
            </a:extLst>
          </a:blip>
          <a:stretch>
            <a:fillRect/>
          </a:stretch>
        </p:blipFill>
        <p:spPr>
          <a:xfrm rot="11241144">
            <a:off x="8180325" y="3357118"/>
            <a:ext cx="1340877" cy="1340877"/>
          </a:xfrm>
          <a:prstGeom prst="rect">
            <a:avLst/>
          </a:prstGeom>
        </p:spPr>
      </p:pic>
      <p:pic>
        <p:nvPicPr>
          <p:cNvPr id="33" name="Content Placeholder 6" descr="Puzzle with solid fill">
            <a:extLst>
              <a:ext uri="{FF2B5EF4-FFF2-40B4-BE49-F238E27FC236}">
                <a16:creationId xmlns:a16="http://schemas.microsoft.com/office/drawing/2014/main" id="{7FC2B81C-978F-1F9A-1C4A-66586AB417C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5191703">
            <a:off x="6891031" y="4972548"/>
            <a:ext cx="1501618" cy="1501618"/>
          </a:xfrm>
          <a:prstGeom prst="rect">
            <a:avLst/>
          </a:prstGeom>
        </p:spPr>
      </p:pic>
      <p:pic>
        <p:nvPicPr>
          <p:cNvPr id="34" name="Content Placeholder 6" descr="Puzzle with solid fill">
            <a:extLst>
              <a:ext uri="{FF2B5EF4-FFF2-40B4-BE49-F238E27FC236}">
                <a16:creationId xmlns:a16="http://schemas.microsoft.com/office/drawing/2014/main" id="{91C33726-3120-42AD-6D37-A82BC918E44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835556">
            <a:off x="8283192" y="5024607"/>
            <a:ext cx="1357011" cy="1397500"/>
          </a:xfrm>
          <a:prstGeom prst="rect">
            <a:avLst/>
          </a:prstGeom>
        </p:spPr>
      </p:pic>
      <p:grpSp>
        <p:nvGrpSpPr>
          <p:cNvPr id="45" name="Group 44">
            <a:extLst>
              <a:ext uri="{FF2B5EF4-FFF2-40B4-BE49-F238E27FC236}">
                <a16:creationId xmlns:a16="http://schemas.microsoft.com/office/drawing/2014/main" id="{B3EA16CD-20BE-9E89-1A05-82C57E338071}"/>
              </a:ext>
            </a:extLst>
          </p:cNvPr>
          <p:cNvGrpSpPr/>
          <p:nvPr/>
        </p:nvGrpSpPr>
        <p:grpSpPr>
          <a:xfrm>
            <a:off x="9759691" y="3276833"/>
            <a:ext cx="2291626" cy="2264132"/>
            <a:chOff x="9573340" y="3237580"/>
            <a:chExt cx="2291626" cy="2264132"/>
          </a:xfrm>
        </p:grpSpPr>
        <p:pic>
          <p:nvPicPr>
            <p:cNvPr id="35" name="Content Placeholder 6" descr="Puzzle with solid fill">
              <a:extLst>
                <a:ext uri="{FF2B5EF4-FFF2-40B4-BE49-F238E27FC236}">
                  <a16:creationId xmlns:a16="http://schemas.microsoft.com/office/drawing/2014/main" id="{B8D13C81-2913-0331-40B8-0A01C24419E5}"/>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970605">
              <a:off x="9712435" y="3272164"/>
              <a:ext cx="1333672" cy="1333672"/>
            </a:xfrm>
            <a:prstGeom prst="rect">
              <a:avLst/>
            </a:prstGeom>
          </p:spPr>
        </p:pic>
        <p:pic>
          <p:nvPicPr>
            <p:cNvPr id="36" name="Content Placeholder 6" descr="Puzzle with solid fill">
              <a:extLst>
                <a:ext uri="{FF2B5EF4-FFF2-40B4-BE49-F238E27FC236}">
                  <a16:creationId xmlns:a16="http://schemas.microsoft.com/office/drawing/2014/main" id="{3E80EBB2-2020-03F0-D731-7988147FF95A}"/>
                </a:ext>
              </a:extLst>
            </p:cNvPr>
            <p:cNvPicPr>
              <a:picLocks noChangeAspect="1"/>
            </p:cNvPicPr>
            <p:nvPr/>
          </p:nvPicPr>
          <p:blipFill>
            <a:blip r:embed="rId14">
              <a:extLst>
                <a:ext uri="{96DAC541-7B7A-43D3-8B79-37D633B846F1}">
                  <asvg:svgBlip xmlns:asvg="http://schemas.microsoft.com/office/drawing/2016/SVG/main" r:embed="rId16"/>
                </a:ext>
              </a:extLst>
            </a:blip>
            <a:stretch>
              <a:fillRect/>
            </a:stretch>
          </p:blipFill>
          <p:spPr>
            <a:xfrm rot="13563437">
              <a:off x="10488396" y="3237580"/>
              <a:ext cx="1340877" cy="1340877"/>
            </a:xfrm>
            <a:prstGeom prst="rect">
              <a:avLst/>
            </a:prstGeom>
          </p:spPr>
        </p:pic>
        <p:pic>
          <p:nvPicPr>
            <p:cNvPr id="37" name="Content Placeholder 6" descr="Puzzle with solid fill">
              <a:extLst>
                <a:ext uri="{FF2B5EF4-FFF2-40B4-BE49-F238E27FC236}">
                  <a16:creationId xmlns:a16="http://schemas.microsoft.com/office/drawing/2014/main" id="{F7CFE8CF-1042-1972-51E8-A00E3EDB69A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2703134">
              <a:off x="9573340" y="4000094"/>
              <a:ext cx="1501618" cy="1501618"/>
            </a:xfrm>
            <a:prstGeom prst="rect">
              <a:avLst/>
            </a:prstGeom>
          </p:spPr>
        </p:pic>
        <p:pic>
          <p:nvPicPr>
            <p:cNvPr id="38" name="Content Placeholder 6" descr="Puzzle with solid fill">
              <a:extLst>
                <a:ext uri="{FF2B5EF4-FFF2-40B4-BE49-F238E27FC236}">
                  <a16:creationId xmlns:a16="http://schemas.microsoft.com/office/drawing/2014/main" id="{DAD0EB53-EE30-9473-A65D-01995D4A590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8860748">
              <a:off x="10487710" y="4052152"/>
              <a:ext cx="1357011" cy="1397500"/>
            </a:xfrm>
            <a:prstGeom prst="rect">
              <a:avLst/>
            </a:prstGeom>
          </p:spPr>
        </p:pic>
      </p:grpSp>
      <p:pic>
        <p:nvPicPr>
          <p:cNvPr id="39" name="Content Placeholder 6" descr="Puzzle with solid fill">
            <a:extLst>
              <a:ext uri="{FF2B5EF4-FFF2-40B4-BE49-F238E27FC236}">
                <a16:creationId xmlns:a16="http://schemas.microsoft.com/office/drawing/2014/main" id="{47180FD8-3B34-D4A0-64D1-4C8DBB026E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861636">
            <a:off x="9735375" y="1610035"/>
            <a:ext cx="1217933" cy="1217933"/>
          </a:xfrm>
          <a:prstGeom prst="rect">
            <a:avLst/>
          </a:prstGeom>
        </p:spPr>
      </p:pic>
      <p:pic>
        <p:nvPicPr>
          <p:cNvPr id="40" name="Content Placeholder 6" descr="Puzzle with solid fill">
            <a:extLst>
              <a:ext uri="{FF2B5EF4-FFF2-40B4-BE49-F238E27FC236}">
                <a16:creationId xmlns:a16="http://schemas.microsoft.com/office/drawing/2014/main" id="{679A71EF-AB3B-131F-C972-F53F3A6D52C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10835329" y="1571513"/>
            <a:ext cx="1185931" cy="1185931"/>
          </a:xfrm>
          <a:prstGeom prst="rect">
            <a:avLst/>
          </a:prstGeom>
        </p:spPr>
      </p:pic>
      <p:cxnSp>
        <p:nvCxnSpPr>
          <p:cNvPr id="41" name="Straight Connector 40">
            <a:extLst>
              <a:ext uri="{FF2B5EF4-FFF2-40B4-BE49-F238E27FC236}">
                <a16:creationId xmlns:a16="http://schemas.microsoft.com/office/drawing/2014/main" id="{43619525-86EC-DA46-2104-216D464FB11D}"/>
              </a:ext>
            </a:extLst>
          </p:cNvPr>
          <p:cNvCxnSpPr/>
          <p:nvPr/>
        </p:nvCxnSpPr>
        <p:spPr>
          <a:xfrm flipH="1">
            <a:off x="2272946" y="709609"/>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42" name="Straight Connector 41">
            <a:extLst>
              <a:ext uri="{FF2B5EF4-FFF2-40B4-BE49-F238E27FC236}">
                <a16:creationId xmlns:a16="http://schemas.microsoft.com/office/drawing/2014/main" id="{3329D567-72DE-6367-64A2-6CB4D482B9F3}"/>
              </a:ext>
            </a:extLst>
          </p:cNvPr>
          <p:cNvCxnSpPr/>
          <p:nvPr/>
        </p:nvCxnSpPr>
        <p:spPr>
          <a:xfrm flipH="1">
            <a:off x="4802802" y="705259"/>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43" name="Straight Connector 42">
            <a:extLst>
              <a:ext uri="{FF2B5EF4-FFF2-40B4-BE49-F238E27FC236}">
                <a16:creationId xmlns:a16="http://schemas.microsoft.com/office/drawing/2014/main" id="{37D572E4-EA02-14FF-8DCC-BECAB61C7312}"/>
              </a:ext>
            </a:extLst>
          </p:cNvPr>
          <p:cNvCxnSpPr/>
          <p:nvPr/>
        </p:nvCxnSpPr>
        <p:spPr>
          <a:xfrm flipH="1">
            <a:off x="6923343" y="718316"/>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44" name="Straight Connector 43">
            <a:extLst>
              <a:ext uri="{FF2B5EF4-FFF2-40B4-BE49-F238E27FC236}">
                <a16:creationId xmlns:a16="http://schemas.microsoft.com/office/drawing/2014/main" id="{3DAEE1CA-0F46-6285-1A74-CD2555E69769}"/>
              </a:ext>
            </a:extLst>
          </p:cNvPr>
          <p:cNvCxnSpPr/>
          <p:nvPr/>
        </p:nvCxnSpPr>
        <p:spPr>
          <a:xfrm flipH="1">
            <a:off x="9651271" y="705259"/>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0455899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B941B-1E0E-6B43-0586-42285B12C4A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B7F936C-7D02-DAA4-D741-F0ECF77F4968}"/>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12</a:t>
            </a:fld>
            <a:endParaRPr lang="en-US"/>
          </a:p>
        </p:txBody>
      </p:sp>
      <p:sp>
        <p:nvSpPr>
          <p:cNvPr id="2" name="Title 1">
            <a:extLst>
              <a:ext uri="{FF2B5EF4-FFF2-40B4-BE49-F238E27FC236}">
                <a16:creationId xmlns:a16="http://schemas.microsoft.com/office/drawing/2014/main" id="{6FE50656-5C08-F684-4D43-FCC76A2C1652}"/>
              </a:ext>
            </a:extLst>
          </p:cNvPr>
          <p:cNvSpPr>
            <a:spLocks noGrp="1"/>
          </p:cNvSpPr>
          <p:nvPr>
            <p:custDataLst>
              <p:tags r:id="rId2"/>
            </p:custDataLst>
          </p:nvPr>
        </p:nvSpPr>
        <p:spPr>
          <a:xfrm>
            <a:off x="393362" y="49578"/>
            <a:ext cx="11774464" cy="4584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02060"/>
                </a:solidFill>
                <a:latin typeface="Raleway" pitchFamily="2" charset="77"/>
              </a:rPr>
              <a:t>A Case of Four by Five-Dimensional Food Indicators Puzzle </a:t>
            </a:r>
            <a:endParaRPr lang="en-US" sz="2600" b="1" dirty="0">
              <a:solidFill>
                <a:srgbClr val="002060"/>
              </a:solidFill>
              <a:latin typeface="Raleway" pitchFamily="2" charset="0"/>
            </a:endParaRPr>
          </a:p>
        </p:txBody>
      </p:sp>
      <p:pic>
        <p:nvPicPr>
          <p:cNvPr id="12" name="Content Placeholder 6" descr="Puzzle with solid fill">
            <a:extLst>
              <a:ext uri="{FF2B5EF4-FFF2-40B4-BE49-F238E27FC236}">
                <a16:creationId xmlns:a16="http://schemas.microsoft.com/office/drawing/2014/main" id="{1D972CB3-536F-CE34-1B66-BF671F4882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381254">
            <a:off x="401291" y="1279213"/>
            <a:ext cx="1304921" cy="1304921"/>
          </a:xfrm>
          <a:prstGeom prst="rect">
            <a:avLst/>
          </a:prstGeom>
        </p:spPr>
      </p:pic>
      <p:pic>
        <p:nvPicPr>
          <p:cNvPr id="14" name="Content Placeholder 6" descr="Puzzle with solid fill">
            <a:extLst>
              <a:ext uri="{FF2B5EF4-FFF2-40B4-BE49-F238E27FC236}">
                <a16:creationId xmlns:a16="http://schemas.microsoft.com/office/drawing/2014/main" id="{BB84377C-6072-B649-B8D3-9FFE7BCE8E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571140">
            <a:off x="442319" y="2546657"/>
            <a:ext cx="1342562" cy="1342562"/>
          </a:xfrm>
          <a:prstGeom prst="rect">
            <a:avLst/>
          </a:prstGeom>
        </p:spPr>
      </p:pic>
      <p:pic>
        <p:nvPicPr>
          <p:cNvPr id="17" name="Content Placeholder 6" descr="Puzzle with solid fill">
            <a:extLst>
              <a:ext uri="{FF2B5EF4-FFF2-40B4-BE49-F238E27FC236}">
                <a16:creationId xmlns:a16="http://schemas.microsoft.com/office/drawing/2014/main" id="{D8D57284-CAE7-EAF4-0169-34C00FEE18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5672898">
            <a:off x="446083" y="3790442"/>
            <a:ext cx="1414380" cy="1456580"/>
          </a:xfrm>
          <a:prstGeom prst="rect">
            <a:avLst/>
          </a:prstGeom>
        </p:spPr>
      </p:pic>
      <p:sp>
        <p:nvSpPr>
          <p:cNvPr id="27" name="TextBox 26">
            <a:extLst>
              <a:ext uri="{FF2B5EF4-FFF2-40B4-BE49-F238E27FC236}">
                <a16:creationId xmlns:a16="http://schemas.microsoft.com/office/drawing/2014/main" id="{A4EC8416-40AC-ECD1-4937-577DDC2DC5FB}"/>
              </a:ext>
            </a:extLst>
          </p:cNvPr>
          <p:cNvSpPr txBox="1"/>
          <p:nvPr/>
        </p:nvSpPr>
        <p:spPr>
          <a:xfrm>
            <a:off x="7017408" y="605195"/>
            <a:ext cx="2673096" cy="830997"/>
          </a:xfrm>
          <a:prstGeom prst="rect">
            <a:avLst/>
          </a:prstGeom>
          <a:noFill/>
        </p:spPr>
        <p:txBody>
          <a:bodyPr wrap="square" rtlCol="0">
            <a:spAutoFit/>
          </a:bodyPr>
          <a:lstStyle/>
          <a:p>
            <a:r>
              <a:rPr lang="en-GH" sz="2400" b="1" u="sng" dirty="0"/>
              <a:t>Conceptualisation</a:t>
            </a:r>
            <a:r>
              <a:rPr lang="en-US" sz="2400" b="1" u="sng" dirty="0"/>
              <a:t> and </a:t>
            </a:r>
            <a:r>
              <a:rPr lang="en-GH" sz="2400" b="1" u="sng" dirty="0"/>
              <a:t>Measurement</a:t>
            </a:r>
          </a:p>
        </p:txBody>
      </p:sp>
      <p:sp>
        <p:nvSpPr>
          <p:cNvPr id="28" name="TextBox 27">
            <a:extLst>
              <a:ext uri="{FF2B5EF4-FFF2-40B4-BE49-F238E27FC236}">
                <a16:creationId xmlns:a16="http://schemas.microsoft.com/office/drawing/2014/main" id="{E312C95A-D9C8-8C24-9B67-AE5578FB1C91}"/>
              </a:ext>
            </a:extLst>
          </p:cNvPr>
          <p:cNvSpPr txBox="1"/>
          <p:nvPr/>
        </p:nvSpPr>
        <p:spPr>
          <a:xfrm>
            <a:off x="5053081" y="743996"/>
            <a:ext cx="1718099" cy="461665"/>
          </a:xfrm>
          <a:prstGeom prst="rect">
            <a:avLst/>
          </a:prstGeom>
          <a:noFill/>
        </p:spPr>
        <p:txBody>
          <a:bodyPr wrap="none" rtlCol="0">
            <a:spAutoFit/>
          </a:bodyPr>
          <a:lstStyle/>
          <a:p>
            <a:r>
              <a:rPr lang="en-GH" sz="2400" b="1" u="sng" dirty="0"/>
              <a:t>Data Source</a:t>
            </a:r>
          </a:p>
        </p:txBody>
      </p:sp>
      <p:sp>
        <p:nvSpPr>
          <p:cNvPr id="29" name="TextBox 28">
            <a:extLst>
              <a:ext uri="{FF2B5EF4-FFF2-40B4-BE49-F238E27FC236}">
                <a16:creationId xmlns:a16="http://schemas.microsoft.com/office/drawing/2014/main" id="{0A062137-0079-962F-E03A-52E2A85E6108}"/>
              </a:ext>
            </a:extLst>
          </p:cNvPr>
          <p:cNvSpPr txBox="1"/>
          <p:nvPr/>
        </p:nvSpPr>
        <p:spPr>
          <a:xfrm>
            <a:off x="363902" y="554655"/>
            <a:ext cx="2173352" cy="830997"/>
          </a:xfrm>
          <a:prstGeom prst="rect">
            <a:avLst/>
          </a:prstGeom>
          <a:noFill/>
        </p:spPr>
        <p:txBody>
          <a:bodyPr wrap="none" rtlCol="0">
            <a:spAutoFit/>
          </a:bodyPr>
          <a:lstStyle/>
          <a:p>
            <a:r>
              <a:rPr lang="en-GH" sz="2400" b="1" u="sng" dirty="0"/>
              <a:t>Reference </a:t>
            </a:r>
            <a:r>
              <a:rPr lang="en-US" sz="2400" b="1" u="sng" dirty="0"/>
              <a:t>data </a:t>
            </a:r>
          </a:p>
          <a:p>
            <a:r>
              <a:rPr lang="en-US" sz="2400" b="1" u="sng" dirty="0"/>
              <a:t>points</a:t>
            </a:r>
            <a:endParaRPr lang="en-GH" sz="2400" b="1" u="sng" dirty="0"/>
          </a:p>
        </p:txBody>
      </p:sp>
      <p:sp>
        <p:nvSpPr>
          <p:cNvPr id="30" name="TextBox 29">
            <a:extLst>
              <a:ext uri="{FF2B5EF4-FFF2-40B4-BE49-F238E27FC236}">
                <a16:creationId xmlns:a16="http://schemas.microsoft.com/office/drawing/2014/main" id="{200ABB80-57B3-7581-BABF-96354FEEB1BB}"/>
              </a:ext>
            </a:extLst>
          </p:cNvPr>
          <p:cNvSpPr txBox="1"/>
          <p:nvPr/>
        </p:nvSpPr>
        <p:spPr>
          <a:xfrm>
            <a:off x="9648216" y="607034"/>
            <a:ext cx="2446375" cy="461665"/>
          </a:xfrm>
          <a:prstGeom prst="rect">
            <a:avLst/>
          </a:prstGeom>
          <a:noFill/>
        </p:spPr>
        <p:txBody>
          <a:bodyPr wrap="none" rtlCol="0">
            <a:spAutoFit/>
          </a:bodyPr>
          <a:lstStyle/>
          <a:p>
            <a:r>
              <a:rPr lang="en-US" sz="2400" b="1" u="sng" dirty="0"/>
              <a:t>Policy sequencing</a:t>
            </a:r>
            <a:endParaRPr lang="en-GH" sz="2400" b="1" u="sng" dirty="0"/>
          </a:p>
        </p:txBody>
      </p:sp>
      <p:pic>
        <p:nvPicPr>
          <p:cNvPr id="36" name="Content Placeholder 6" descr="Puzzle with solid fill">
            <a:extLst>
              <a:ext uri="{FF2B5EF4-FFF2-40B4-BE49-F238E27FC236}">
                <a16:creationId xmlns:a16="http://schemas.microsoft.com/office/drawing/2014/main" id="{1356B458-10AF-BA09-9478-D29B298C6EF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3563437">
            <a:off x="10826411" y="3499372"/>
            <a:ext cx="1654595" cy="1654595"/>
          </a:xfrm>
          <a:prstGeom prst="rect">
            <a:avLst/>
          </a:prstGeom>
        </p:spPr>
      </p:pic>
      <p:pic>
        <p:nvPicPr>
          <p:cNvPr id="38" name="Content Placeholder 6" descr="Puzzle with solid fill">
            <a:extLst>
              <a:ext uri="{FF2B5EF4-FFF2-40B4-BE49-F238E27FC236}">
                <a16:creationId xmlns:a16="http://schemas.microsoft.com/office/drawing/2014/main" id="{593BEE51-F5E4-E280-CFC5-9741509267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860748">
            <a:off x="9853421" y="3511823"/>
            <a:ext cx="1663799" cy="1713442"/>
          </a:xfrm>
          <a:prstGeom prst="rect">
            <a:avLst/>
          </a:prstGeom>
        </p:spPr>
      </p:pic>
      <p:pic>
        <p:nvPicPr>
          <p:cNvPr id="40" name="Content Placeholder 6" descr="Puzzle with solid fill">
            <a:extLst>
              <a:ext uri="{FF2B5EF4-FFF2-40B4-BE49-F238E27FC236}">
                <a16:creationId xmlns:a16="http://schemas.microsoft.com/office/drawing/2014/main" id="{12AA2C55-80D4-97C6-63AB-20B1169C83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205980">
            <a:off x="9801395" y="1459805"/>
            <a:ext cx="1679443" cy="1679443"/>
          </a:xfrm>
          <a:prstGeom prst="rect">
            <a:avLst/>
          </a:prstGeom>
        </p:spPr>
      </p:pic>
      <p:pic>
        <p:nvPicPr>
          <p:cNvPr id="42" name="Content Placeholder 6" descr="Puzzle with solid fill">
            <a:extLst>
              <a:ext uri="{FF2B5EF4-FFF2-40B4-BE49-F238E27FC236}">
                <a16:creationId xmlns:a16="http://schemas.microsoft.com/office/drawing/2014/main" id="{6B566547-03F2-4206-B42B-D5EB84A670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2512404">
            <a:off x="443161" y="5164603"/>
            <a:ext cx="1340877" cy="1340877"/>
          </a:xfrm>
          <a:prstGeom prst="rect">
            <a:avLst/>
          </a:prstGeom>
        </p:spPr>
      </p:pic>
      <p:pic>
        <p:nvPicPr>
          <p:cNvPr id="43" name="Content Placeholder 6" descr="Puzzle with solid fill">
            <a:extLst>
              <a:ext uri="{FF2B5EF4-FFF2-40B4-BE49-F238E27FC236}">
                <a16:creationId xmlns:a16="http://schemas.microsoft.com/office/drawing/2014/main" id="{EFB1E414-F939-39FC-6A46-124DAE11F8D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722493">
            <a:off x="9712928" y="2463385"/>
            <a:ext cx="1789524" cy="1789524"/>
          </a:xfrm>
          <a:prstGeom prst="rect">
            <a:avLst/>
          </a:prstGeom>
        </p:spPr>
      </p:pic>
      <p:pic>
        <p:nvPicPr>
          <p:cNvPr id="44" name="Content Placeholder 6" descr="Puzzle with solid fill">
            <a:extLst>
              <a:ext uri="{FF2B5EF4-FFF2-40B4-BE49-F238E27FC236}">
                <a16:creationId xmlns:a16="http://schemas.microsoft.com/office/drawing/2014/main" id="{F7E3F49B-49F5-D4C9-9F89-F2FE19F46D7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983050">
            <a:off x="7668586" y="3351869"/>
            <a:ext cx="1514306" cy="1559488"/>
          </a:xfrm>
          <a:prstGeom prst="rect">
            <a:avLst/>
          </a:prstGeom>
        </p:spPr>
      </p:pic>
      <p:pic>
        <p:nvPicPr>
          <p:cNvPr id="45" name="Content Placeholder 6" descr="Puzzle with solid fill">
            <a:extLst>
              <a:ext uri="{FF2B5EF4-FFF2-40B4-BE49-F238E27FC236}">
                <a16:creationId xmlns:a16="http://schemas.microsoft.com/office/drawing/2014/main" id="{53B5C1E9-2D43-875E-5DBD-5B68ED27F1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5672898">
            <a:off x="5421060" y="3453549"/>
            <a:ext cx="1442491" cy="1485530"/>
          </a:xfrm>
          <a:prstGeom prst="rect">
            <a:avLst/>
          </a:prstGeom>
        </p:spPr>
      </p:pic>
      <p:pic>
        <p:nvPicPr>
          <p:cNvPr id="46" name="Content Placeholder 6" descr="Puzzle with solid fill">
            <a:extLst>
              <a:ext uri="{FF2B5EF4-FFF2-40B4-BE49-F238E27FC236}">
                <a16:creationId xmlns:a16="http://schemas.microsoft.com/office/drawing/2014/main" id="{576625F8-D700-11F4-C3CF-7E2BA238535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2512404">
            <a:off x="5291557" y="4710811"/>
            <a:ext cx="1620818" cy="1620818"/>
          </a:xfrm>
          <a:prstGeom prst="rect">
            <a:avLst/>
          </a:prstGeom>
        </p:spPr>
      </p:pic>
      <p:pic>
        <p:nvPicPr>
          <p:cNvPr id="47" name="Content Placeholder 6" descr="Puzzle with solid fill">
            <a:extLst>
              <a:ext uri="{FF2B5EF4-FFF2-40B4-BE49-F238E27FC236}">
                <a16:creationId xmlns:a16="http://schemas.microsoft.com/office/drawing/2014/main" id="{DD43F04A-61D3-2BF0-1C56-E21540EB49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2512404">
            <a:off x="7580186" y="4675667"/>
            <a:ext cx="1691107" cy="1691107"/>
          </a:xfrm>
          <a:prstGeom prst="rect">
            <a:avLst/>
          </a:prstGeom>
        </p:spPr>
      </p:pic>
      <p:sp>
        <p:nvSpPr>
          <p:cNvPr id="50" name="TextBox 49">
            <a:extLst>
              <a:ext uri="{FF2B5EF4-FFF2-40B4-BE49-F238E27FC236}">
                <a16:creationId xmlns:a16="http://schemas.microsoft.com/office/drawing/2014/main" id="{3D9E768F-43AE-A2BA-A00E-DF7D2A871506}"/>
              </a:ext>
            </a:extLst>
          </p:cNvPr>
          <p:cNvSpPr txBox="1"/>
          <p:nvPr/>
        </p:nvSpPr>
        <p:spPr>
          <a:xfrm>
            <a:off x="2856209" y="715993"/>
            <a:ext cx="1545488" cy="461665"/>
          </a:xfrm>
          <a:prstGeom prst="rect">
            <a:avLst/>
          </a:prstGeom>
          <a:noFill/>
        </p:spPr>
        <p:txBody>
          <a:bodyPr wrap="none" rtlCol="0">
            <a:spAutoFit/>
          </a:bodyPr>
          <a:lstStyle/>
          <a:p>
            <a:r>
              <a:rPr lang="en-US" sz="2400" b="1" u="sng" dirty="0"/>
              <a:t>Periodicity</a:t>
            </a:r>
            <a:endParaRPr lang="en-GH" sz="2400" b="1" u="sng" dirty="0"/>
          </a:p>
        </p:txBody>
      </p:sp>
      <p:grpSp>
        <p:nvGrpSpPr>
          <p:cNvPr id="4" name="Group 3">
            <a:extLst>
              <a:ext uri="{FF2B5EF4-FFF2-40B4-BE49-F238E27FC236}">
                <a16:creationId xmlns:a16="http://schemas.microsoft.com/office/drawing/2014/main" id="{73A184F1-347C-1869-5DB1-A6FE5CAB213D}"/>
              </a:ext>
            </a:extLst>
          </p:cNvPr>
          <p:cNvGrpSpPr/>
          <p:nvPr/>
        </p:nvGrpSpPr>
        <p:grpSpPr>
          <a:xfrm>
            <a:off x="2438837" y="726578"/>
            <a:ext cx="2562074" cy="5808644"/>
            <a:chOff x="2151125" y="692191"/>
            <a:chExt cx="2562074" cy="5808644"/>
          </a:xfrm>
        </p:grpSpPr>
        <p:pic>
          <p:nvPicPr>
            <p:cNvPr id="51" name="Content Placeholder 6" descr="Puzzle with solid fill">
              <a:extLst>
                <a:ext uri="{FF2B5EF4-FFF2-40B4-BE49-F238E27FC236}">
                  <a16:creationId xmlns:a16="http://schemas.microsoft.com/office/drawing/2014/main" id="{A9815BC6-EDBF-EECE-D89D-FC1C98353F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184690">
              <a:off x="2151125" y="1159407"/>
              <a:ext cx="1576027" cy="1576027"/>
            </a:xfrm>
            <a:prstGeom prst="rect">
              <a:avLst/>
            </a:prstGeom>
          </p:spPr>
        </p:pic>
        <p:pic>
          <p:nvPicPr>
            <p:cNvPr id="52" name="Content Placeholder 6" descr="Puzzle with solid fill">
              <a:extLst>
                <a:ext uri="{FF2B5EF4-FFF2-40B4-BE49-F238E27FC236}">
                  <a16:creationId xmlns:a16="http://schemas.microsoft.com/office/drawing/2014/main" id="{FC42CEA0-27E7-8B99-7B59-3EA125670CB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2818267">
              <a:off x="3068785" y="1212892"/>
              <a:ext cx="1644414" cy="1644414"/>
            </a:xfrm>
            <a:prstGeom prst="rect">
              <a:avLst/>
            </a:prstGeom>
          </p:spPr>
        </p:pic>
        <p:pic>
          <p:nvPicPr>
            <p:cNvPr id="53" name="Content Placeholder 6" descr="Puzzle with solid fill">
              <a:extLst>
                <a:ext uri="{FF2B5EF4-FFF2-40B4-BE49-F238E27FC236}">
                  <a16:creationId xmlns:a16="http://schemas.microsoft.com/office/drawing/2014/main" id="{0A684EBE-C75D-7B6C-91F2-EE8FAFEC9BA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5672898">
              <a:off x="2750552" y="3739645"/>
              <a:ext cx="1414380" cy="1456580"/>
            </a:xfrm>
            <a:prstGeom prst="rect">
              <a:avLst/>
            </a:prstGeom>
          </p:spPr>
        </p:pic>
        <p:pic>
          <p:nvPicPr>
            <p:cNvPr id="54" name="Content Placeholder 6" descr="Puzzle with solid fill">
              <a:extLst>
                <a:ext uri="{FF2B5EF4-FFF2-40B4-BE49-F238E27FC236}">
                  <a16:creationId xmlns:a16="http://schemas.microsoft.com/office/drawing/2014/main" id="{7CA48615-045E-C645-38E0-A34E9F5F855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2512404">
              <a:off x="2618322" y="5076862"/>
              <a:ext cx="1340877" cy="1340877"/>
            </a:xfrm>
            <a:prstGeom prst="rect">
              <a:avLst/>
            </a:prstGeom>
          </p:spPr>
        </p:pic>
        <p:cxnSp>
          <p:nvCxnSpPr>
            <p:cNvPr id="3" name="Straight Connector 2">
              <a:extLst>
                <a:ext uri="{FF2B5EF4-FFF2-40B4-BE49-F238E27FC236}">
                  <a16:creationId xmlns:a16="http://schemas.microsoft.com/office/drawing/2014/main" id="{B2B99E2D-6BE5-94EC-2763-63E4681F623B}"/>
                </a:ext>
              </a:extLst>
            </p:cNvPr>
            <p:cNvCxnSpPr/>
            <p:nvPr/>
          </p:nvCxnSpPr>
          <p:spPr>
            <a:xfrm flipH="1">
              <a:off x="2272946" y="692191"/>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grpSp>
      <p:cxnSp>
        <p:nvCxnSpPr>
          <p:cNvPr id="6" name="Straight Connector 5">
            <a:extLst>
              <a:ext uri="{FF2B5EF4-FFF2-40B4-BE49-F238E27FC236}">
                <a16:creationId xmlns:a16="http://schemas.microsoft.com/office/drawing/2014/main" id="{587C1E7D-E946-88F2-C3C5-6EDE87B24656}"/>
              </a:ext>
            </a:extLst>
          </p:cNvPr>
          <p:cNvCxnSpPr/>
          <p:nvPr/>
        </p:nvCxnSpPr>
        <p:spPr>
          <a:xfrm flipH="1">
            <a:off x="5049065" y="715993"/>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7" name="Straight Connector 6">
            <a:extLst>
              <a:ext uri="{FF2B5EF4-FFF2-40B4-BE49-F238E27FC236}">
                <a16:creationId xmlns:a16="http://schemas.microsoft.com/office/drawing/2014/main" id="{AB6FF6D8-6861-1274-9483-2A45880FBF61}"/>
              </a:ext>
            </a:extLst>
          </p:cNvPr>
          <p:cNvCxnSpPr/>
          <p:nvPr/>
        </p:nvCxnSpPr>
        <p:spPr>
          <a:xfrm flipH="1">
            <a:off x="6980250" y="662347"/>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8" name="Straight Connector 7">
            <a:extLst>
              <a:ext uri="{FF2B5EF4-FFF2-40B4-BE49-F238E27FC236}">
                <a16:creationId xmlns:a16="http://schemas.microsoft.com/office/drawing/2014/main" id="{88F38109-B8A0-DCB3-8DF4-24513E0BAA18}"/>
              </a:ext>
            </a:extLst>
          </p:cNvPr>
          <p:cNvCxnSpPr/>
          <p:nvPr/>
        </p:nvCxnSpPr>
        <p:spPr>
          <a:xfrm flipH="1">
            <a:off x="9578877" y="662347"/>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375476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BD9D6-96D7-6347-9672-815C03F2735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69014BE-85A7-535D-8B9E-45692BF69534}"/>
              </a:ext>
            </a:extLst>
          </p:cNvPr>
          <p:cNvSpPr>
            <a:spLocks noGrp="1"/>
          </p:cNvSpPr>
          <p:nvPr>
            <p:ph type="sldNum" sz="quarter" idx="4294967295"/>
            <p:custDataLst>
              <p:tags r:id="rId1"/>
            </p:custDataLst>
          </p:nvPr>
        </p:nvSpPr>
        <p:spPr>
          <a:xfrm>
            <a:off x="78829" y="47298"/>
            <a:ext cx="444847" cy="281886"/>
          </a:xfrm>
          <a:prstGeom prst="rect">
            <a:avLst/>
          </a:prstGeom>
        </p:spPr>
        <p:txBody>
          <a:bodyPr/>
          <a:lstStyle/>
          <a:p>
            <a:fld id="{330EA680-D336-4FF7-8B7A-9848BB0A1C32}" type="slidenum">
              <a:rPr lang="en-US" smtClean="0"/>
              <a:t>13</a:t>
            </a:fld>
            <a:endParaRPr lang="en-US"/>
          </a:p>
        </p:txBody>
      </p:sp>
      <p:sp>
        <p:nvSpPr>
          <p:cNvPr id="2" name="Title 1">
            <a:extLst>
              <a:ext uri="{FF2B5EF4-FFF2-40B4-BE49-F238E27FC236}">
                <a16:creationId xmlns:a16="http://schemas.microsoft.com/office/drawing/2014/main" id="{422BAE04-586A-9B56-DBDE-94BFFD3E9A7C}"/>
              </a:ext>
            </a:extLst>
          </p:cNvPr>
          <p:cNvSpPr>
            <a:spLocks noGrp="1"/>
          </p:cNvSpPr>
          <p:nvPr>
            <p:custDataLst>
              <p:tags r:id="rId2"/>
            </p:custDataLst>
          </p:nvPr>
        </p:nvSpPr>
        <p:spPr>
          <a:xfrm>
            <a:off x="393362" y="49578"/>
            <a:ext cx="11774464" cy="45842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solidFill>
                  <a:srgbClr val="002060"/>
                </a:solidFill>
                <a:latin typeface="Raleway" pitchFamily="2" charset="77"/>
              </a:rPr>
              <a:t>A Case of Five by Four-Dimensional Debt Indicators Puzzle </a:t>
            </a:r>
            <a:endParaRPr lang="en-US" sz="2600" b="1" dirty="0">
              <a:solidFill>
                <a:srgbClr val="002060"/>
              </a:solidFill>
              <a:latin typeface="Raleway" pitchFamily="2" charset="0"/>
            </a:endParaRPr>
          </a:p>
        </p:txBody>
      </p:sp>
      <p:sp>
        <p:nvSpPr>
          <p:cNvPr id="28" name="TextBox 27">
            <a:extLst>
              <a:ext uri="{FF2B5EF4-FFF2-40B4-BE49-F238E27FC236}">
                <a16:creationId xmlns:a16="http://schemas.microsoft.com/office/drawing/2014/main" id="{5A25710E-0575-D355-2FC0-7A1C8B168832}"/>
              </a:ext>
            </a:extLst>
          </p:cNvPr>
          <p:cNvSpPr txBox="1"/>
          <p:nvPr/>
        </p:nvSpPr>
        <p:spPr>
          <a:xfrm>
            <a:off x="6341332" y="974827"/>
            <a:ext cx="1178271" cy="461665"/>
          </a:xfrm>
          <a:prstGeom prst="rect">
            <a:avLst/>
          </a:prstGeom>
          <a:noFill/>
        </p:spPr>
        <p:txBody>
          <a:bodyPr wrap="none" rtlCol="0">
            <a:spAutoFit/>
          </a:bodyPr>
          <a:lstStyle/>
          <a:p>
            <a:r>
              <a:rPr lang="en-US" sz="2400" b="1" u="sng" dirty="0"/>
              <a:t>Context</a:t>
            </a:r>
            <a:endParaRPr lang="en-GH" sz="2400" b="1" u="sng" dirty="0"/>
          </a:p>
        </p:txBody>
      </p:sp>
      <p:sp>
        <p:nvSpPr>
          <p:cNvPr id="29" name="TextBox 28">
            <a:extLst>
              <a:ext uri="{FF2B5EF4-FFF2-40B4-BE49-F238E27FC236}">
                <a16:creationId xmlns:a16="http://schemas.microsoft.com/office/drawing/2014/main" id="{492A3027-0C55-6000-8751-0A5560DC6BC5}"/>
              </a:ext>
            </a:extLst>
          </p:cNvPr>
          <p:cNvSpPr txBox="1"/>
          <p:nvPr/>
        </p:nvSpPr>
        <p:spPr>
          <a:xfrm>
            <a:off x="572179" y="1020717"/>
            <a:ext cx="1231427" cy="461665"/>
          </a:xfrm>
          <a:prstGeom prst="rect">
            <a:avLst/>
          </a:prstGeom>
          <a:noFill/>
        </p:spPr>
        <p:txBody>
          <a:bodyPr wrap="none" rtlCol="0">
            <a:spAutoFit/>
          </a:bodyPr>
          <a:lstStyle/>
          <a:p>
            <a:r>
              <a:rPr lang="en-US" sz="2400" b="1" u="sng" dirty="0"/>
              <a:t>Purpose</a:t>
            </a:r>
            <a:endParaRPr lang="en-GH" sz="2400" b="1" u="sng" dirty="0"/>
          </a:p>
        </p:txBody>
      </p:sp>
      <p:sp>
        <p:nvSpPr>
          <p:cNvPr id="30" name="TextBox 29">
            <a:extLst>
              <a:ext uri="{FF2B5EF4-FFF2-40B4-BE49-F238E27FC236}">
                <a16:creationId xmlns:a16="http://schemas.microsoft.com/office/drawing/2014/main" id="{70CB45B1-0570-D5F4-8852-B017348D13D1}"/>
              </a:ext>
            </a:extLst>
          </p:cNvPr>
          <p:cNvSpPr txBox="1"/>
          <p:nvPr/>
        </p:nvSpPr>
        <p:spPr>
          <a:xfrm>
            <a:off x="9319862" y="1000897"/>
            <a:ext cx="2127570" cy="461665"/>
          </a:xfrm>
          <a:prstGeom prst="rect">
            <a:avLst/>
          </a:prstGeom>
          <a:noFill/>
        </p:spPr>
        <p:txBody>
          <a:bodyPr wrap="none" rtlCol="0">
            <a:spAutoFit/>
          </a:bodyPr>
          <a:lstStyle/>
          <a:p>
            <a:r>
              <a:rPr lang="en-US" sz="2400" b="1" u="sng" dirty="0"/>
              <a:t>Exhaustiveness</a:t>
            </a:r>
            <a:endParaRPr lang="en-GH" sz="2400" b="1" u="sng" dirty="0"/>
          </a:p>
        </p:txBody>
      </p:sp>
      <p:sp>
        <p:nvSpPr>
          <p:cNvPr id="50" name="TextBox 49">
            <a:extLst>
              <a:ext uri="{FF2B5EF4-FFF2-40B4-BE49-F238E27FC236}">
                <a16:creationId xmlns:a16="http://schemas.microsoft.com/office/drawing/2014/main" id="{45565B2C-9C9E-9535-3E51-2B4180795439}"/>
              </a:ext>
            </a:extLst>
          </p:cNvPr>
          <p:cNvSpPr txBox="1"/>
          <p:nvPr/>
        </p:nvSpPr>
        <p:spPr>
          <a:xfrm>
            <a:off x="3211494" y="955454"/>
            <a:ext cx="1545488" cy="461665"/>
          </a:xfrm>
          <a:prstGeom prst="rect">
            <a:avLst/>
          </a:prstGeom>
          <a:noFill/>
        </p:spPr>
        <p:txBody>
          <a:bodyPr wrap="none" rtlCol="0">
            <a:spAutoFit/>
          </a:bodyPr>
          <a:lstStyle/>
          <a:p>
            <a:r>
              <a:rPr lang="en-US" sz="2400" b="1" u="sng" dirty="0"/>
              <a:t>Periodicity</a:t>
            </a:r>
            <a:endParaRPr lang="en-GH" sz="2400" b="1" u="sng" dirty="0"/>
          </a:p>
        </p:txBody>
      </p:sp>
      <p:grpSp>
        <p:nvGrpSpPr>
          <p:cNvPr id="3" name="Group 2">
            <a:extLst>
              <a:ext uri="{FF2B5EF4-FFF2-40B4-BE49-F238E27FC236}">
                <a16:creationId xmlns:a16="http://schemas.microsoft.com/office/drawing/2014/main" id="{9C79DF34-04FC-0C7D-7228-D8BF42440278}"/>
              </a:ext>
            </a:extLst>
          </p:cNvPr>
          <p:cNvGrpSpPr/>
          <p:nvPr/>
        </p:nvGrpSpPr>
        <p:grpSpPr>
          <a:xfrm>
            <a:off x="20795" y="1837020"/>
            <a:ext cx="2250519" cy="2943591"/>
            <a:chOff x="-21912" y="1459514"/>
            <a:chExt cx="2250519" cy="2943591"/>
          </a:xfrm>
        </p:grpSpPr>
        <p:pic>
          <p:nvPicPr>
            <p:cNvPr id="4" name="Content Placeholder 6" descr="Puzzle with solid fill">
              <a:extLst>
                <a:ext uri="{FF2B5EF4-FFF2-40B4-BE49-F238E27FC236}">
                  <a16:creationId xmlns:a16="http://schemas.microsoft.com/office/drawing/2014/main" id="{F4A0527A-ED57-26B5-2D65-5CE1FD4C0F3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157385">
              <a:off x="17920" y="1459514"/>
              <a:ext cx="1304921" cy="1304921"/>
            </a:xfrm>
            <a:prstGeom prst="rect">
              <a:avLst/>
            </a:prstGeom>
          </p:spPr>
        </p:pic>
        <p:pic>
          <p:nvPicPr>
            <p:cNvPr id="6" name="Content Placeholder 6" descr="Puzzle with solid fill">
              <a:extLst>
                <a:ext uri="{FF2B5EF4-FFF2-40B4-BE49-F238E27FC236}">
                  <a16:creationId xmlns:a16="http://schemas.microsoft.com/office/drawing/2014/main" id="{5C85C26C-898D-C366-BC99-4B08BE306DE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62900">
              <a:off x="767969" y="1469441"/>
              <a:ext cx="1390076" cy="1390076"/>
            </a:xfrm>
            <a:prstGeom prst="rect">
              <a:avLst/>
            </a:prstGeom>
          </p:spPr>
        </p:pic>
        <p:pic>
          <p:nvPicPr>
            <p:cNvPr id="7" name="Content Placeholder 6" descr="Puzzle with solid fill">
              <a:extLst>
                <a:ext uri="{FF2B5EF4-FFF2-40B4-BE49-F238E27FC236}">
                  <a16:creationId xmlns:a16="http://schemas.microsoft.com/office/drawing/2014/main" id="{9A3B2A6A-814E-A970-5D62-5599652E15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755260">
              <a:off x="-21912" y="2259138"/>
              <a:ext cx="1342562" cy="1342562"/>
            </a:xfrm>
            <a:prstGeom prst="rect">
              <a:avLst/>
            </a:prstGeom>
          </p:spPr>
        </p:pic>
        <p:pic>
          <p:nvPicPr>
            <p:cNvPr id="8" name="Content Placeholder 6" descr="Puzzle with solid fill">
              <a:extLst>
                <a:ext uri="{FF2B5EF4-FFF2-40B4-BE49-F238E27FC236}">
                  <a16:creationId xmlns:a16="http://schemas.microsoft.com/office/drawing/2014/main" id="{13B1660E-704B-3083-E21B-EEBF9892C6F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914219">
              <a:off x="860362" y="2298084"/>
              <a:ext cx="1287340" cy="1287340"/>
            </a:xfrm>
            <a:prstGeom prst="rect">
              <a:avLst/>
            </a:prstGeom>
          </p:spPr>
        </p:pic>
        <p:pic>
          <p:nvPicPr>
            <p:cNvPr id="9" name="Content Placeholder 6" descr="Puzzle with solid fill">
              <a:extLst>
                <a:ext uri="{FF2B5EF4-FFF2-40B4-BE49-F238E27FC236}">
                  <a16:creationId xmlns:a16="http://schemas.microsoft.com/office/drawing/2014/main" id="{BD0C1A99-2680-137E-A429-787B78479FD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8901308">
              <a:off x="28473" y="3048822"/>
              <a:ext cx="1329770" cy="1329770"/>
            </a:xfrm>
            <a:prstGeom prst="rect">
              <a:avLst/>
            </a:prstGeom>
          </p:spPr>
        </p:pic>
        <p:pic>
          <p:nvPicPr>
            <p:cNvPr id="10" name="Content Placeholder 6" descr="Puzzle with solid fill">
              <a:extLst>
                <a:ext uri="{FF2B5EF4-FFF2-40B4-BE49-F238E27FC236}">
                  <a16:creationId xmlns:a16="http://schemas.microsoft.com/office/drawing/2014/main" id="{3EA02918-60AE-47F5-776F-8117A784074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3377223">
              <a:off x="814227" y="2946525"/>
              <a:ext cx="1414380" cy="1456580"/>
            </a:xfrm>
            <a:prstGeom prst="rect">
              <a:avLst/>
            </a:prstGeom>
          </p:spPr>
        </p:pic>
      </p:grpSp>
      <p:grpSp>
        <p:nvGrpSpPr>
          <p:cNvPr id="15" name="Group 14">
            <a:extLst>
              <a:ext uri="{FF2B5EF4-FFF2-40B4-BE49-F238E27FC236}">
                <a16:creationId xmlns:a16="http://schemas.microsoft.com/office/drawing/2014/main" id="{39E0E8CA-CD2B-A566-FD09-AB4D4EDDEF9F}"/>
              </a:ext>
            </a:extLst>
          </p:cNvPr>
          <p:cNvGrpSpPr/>
          <p:nvPr/>
        </p:nvGrpSpPr>
        <p:grpSpPr>
          <a:xfrm>
            <a:off x="2522119" y="1989420"/>
            <a:ext cx="2140125" cy="2919078"/>
            <a:chOff x="17920" y="1459514"/>
            <a:chExt cx="2140125" cy="2919078"/>
          </a:xfrm>
        </p:grpSpPr>
        <p:pic>
          <p:nvPicPr>
            <p:cNvPr id="16" name="Content Placeholder 6" descr="Puzzle with solid fill">
              <a:extLst>
                <a:ext uri="{FF2B5EF4-FFF2-40B4-BE49-F238E27FC236}">
                  <a16:creationId xmlns:a16="http://schemas.microsoft.com/office/drawing/2014/main" id="{BCC27D37-FCAB-1962-2D6B-43DF07C3BC6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157385">
              <a:off x="17920" y="1459514"/>
              <a:ext cx="1304921" cy="1304921"/>
            </a:xfrm>
            <a:prstGeom prst="rect">
              <a:avLst/>
            </a:prstGeom>
          </p:spPr>
        </p:pic>
        <p:pic>
          <p:nvPicPr>
            <p:cNvPr id="18" name="Content Placeholder 6" descr="Puzzle with solid fill">
              <a:extLst>
                <a:ext uri="{FF2B5EF4-FFF2-40B4-BE49-F238E27FC236}">
                  <a16:creationId xmlns:a16="http://schemas.microsoft.com/office/drawing/2014/main" id="{DE092B78-CB5E-F485-A818-7386BFE9A7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62900">
              <a:off x="767969" y="1469441"/>
              <a:ext cx="1390076" cy="1390076"/>
            </a:xfrm>
            <a:prstGeom prst="rect">
              <a:avLst/>
            </a:prstGeom>
          </p:spPr>
        </p:pic>
        <p:pic>
          <p:nvPicPr>
            <p:cNvPr id="20" name="Content Placeholder 6" descr="Puzzle with solid fill">
              <a:extLst>
                <a:ext uri="{FF2B5EF4-FFF2-40B4-BE49-F238E27FC236}">
                  <a16:creationId xmlns:a16="http://schemas.microsoft.com/office/drawing/2014/main" id="{3FFFB7B4-73D9-BCAB-1C8B-A0751082A1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914219">
              <a:off x="860362" y="2298084"/>
              <a:ext cx="1287340" cy="1287340"/>
            </a:xfrm>
            <a:prstGeom prst="rect">
              <a:avLst/>
            </a:prstGeom>
          </p:spPr>
        </p:pic>
        <p:pic>
          <p:nvPicPr>
            <p:cNvPr id="21" name="Content Placeholder 6" descr="Puzzle with solid fill">
              <a:extLst>
                <a:ext uri="{FF2B5EF4-FFF2-40B4-BE49-F238E27FC236}">
                  <a16:creationId xmlns:a16="http://schemas.microsoft.com/office/drawing/2014/main" id="{F5178E07-C591-2DE5-C2D2-9591781977C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8901308">
              <a:off x="28473" y="3048822"/>
              <a:ext cx="1329770" cy="1329770"/>
            </a:xfrm>
            <a:prstGeom prst="rect">
              <a:avLst/>
            </a:prstGeom>
          </p:spPr>
        </p:pic>
      </p:grpSp>
      <p:pic>
        <p:nvPicPr>
          <p:cNvPr id="25" name="Content Placeholder 6" descr="Puzzle with solid fill">
            <a:extLst>
              <a:ext uri="{FF2B5EF4-FFF2-40B4-BE49-F238E27FC236}">
                <a16:creationId xmlns:a16="http://schemas.microsoft.com/office/drawing/2014/main" id="{A2869365-E736-DFB6-F8CA-A78A6328645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3377223">
            <a:off x="3307700" y="3464074"/>
            <a:ext cx="1414380" cy="1456580"/>
          </a:xfrm>
          <a:prstGeom prst="rect">
            <a:avLst/>
          </a:prstGeom>
        </p:spPr>
      </p:pic>
      <p:pic>
        <p:nvPicPr>
          <p:cNvPr id="26" name="Content Placeholder 6" descr="Puzzle with solid fill">
            <a:extLst>
              <a:ext uri="{FF2B5EF4-FFF2-40B4-BE49-F238E27FC236}">
                <a16:creationId xmlns:a16="http://schemas.microsoft.com/office/drawing/2014/main" id="{1AFBA160-F04F-B115-8A48-8B9FF7456C7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755260">
            <a:off x="2693981" y="5087406"/>
            <a:ext cx="1342562" cy="1342562"/>
          </a:xfrm>
          <a:prstGeom prst="rect">
            <a:avLst/>
          </a:prstGeom>
        </p:spPr>
      </p:pic>
      <p:grpSp>
        <p:nvGrpSpPr>
          <p:cNvPr id="31" name="Group 30">
            <a:extLst>
              <a:ext uri="{FF2B5EF4-FFF2-40B4-BE49-F238E27FC236}">
                <a16:creationId xmlns:a16="http://schemas.microsoft.com/office/drawing/2014/main" id="{BD6BF4DE-6F96-386D-488A-C3A12EEBA910}"/>
              </a:ext>
            </a:extLst>
          </p:cNvPr>
          <p:cNvGrpSpPr/>
          <p:nvPr/>
        </p:nvGrpSpPr>
        <p:grpSpPr>
          <a:xfrm>
            <a:off x="5284040" y="1989420"/>
            <a:ext cx="2777575" cy="4493331"/>
            <a:chOff x="-360415" y="1459514"/>
            <a:chExt cx="2777575" cy="4493331"/>
          </a:xfrm>
        </p:grpSpPr>
        <p:pic>
          <p:nvPicPr>
            <p:cNvPr id="32" name="Content Placeholder 6" descr="Puzzle with solid fill">
              <a:extLst>
                <a:ext uri="{FF2B5EF4-FFF2-40B4-BE49-F238E27FC236}">
                  <a16:creationId xmlns:a16="http://schemas.microsoft.com/office/drawing/2014/main" id="{DD17B1E1-DBE1-5E56-495C-09E048549C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157385">
              <a:off x="17920" y="1459514"/>
              <a:ext cx="1304921" cy="1304921"/>
            </a:xfrm>
            <a:prstGeom prst="rect">
              <a:avLst/>
            </a:prstGeom>
          </p:spPr>
        </p:pic>
        <p:pic>
          <p:nvPicPr>
            <p:cNvPr id="33" name="Content Placeholder 6" descr="Puzzle with solid fill">
              <a:extLst>
                <a:ext uri="{FF2B5EF4-FFF2-40B4-BE49-F238E27FC236}">
                  <a16:creationId xmlns:a16="http://schemas.microsoft.com/office/drawing/2014/main" id="{793E5372-D0D7-5AEB-E883-AC762317091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62900">
              <a:off x="767969" y="1469441"/>
              <a:ext cx="1390076" cy="1390076"/>
            </a:xfrm>
            <a:prstGeom prst="rect">
              <a:avLst/>
            </a:prstGeom>
          </p:spPr>
        </p:pic>
        <p:pic>
          <p:nvPicPr>
            <p:cNvPr id="35" name="Content Placeholder 6" descr="Puzzle with solid fill">
              <a:extLst>
                <a:ext uri="{FF2B5EF4-FFF2-40B4-BE49-F238E27FC236}">
                  <a16:creationId xmlns:a16="http://schemas.microsoft.com/office/drawing/2014/main" id="{9CB7FBB0-74E2-8171-CF06-B8258DCF1F4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7066269">
              <a:off x="1129820" y="3308847"/>
              <a:ext cx="1287340" cy="1287340"/>
            </a:xfrm>
            <a:prstGeom prst="rect">
              <a:avLst/>
            </a:prstGeom>
          </p:spPr>
        </p:pic>
        <p:pic>
          <p:nvPicPr>
            <p:cNvPr id="37" name="Content Placeholder 6" descr="Puzzle with solid fill">
              <a:extLst>
                <a:ext uri="{FF2B5EF4-FFF2-40B4-BE49-F238E27FC236}">
                  <a16:creationId xmlns:a16="http://schemas.microsoft.com/office/drawing/2014/main" id="{37222E4A-7D5B-8CD6-E388-B8C63C02836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7661840">
              <a:off x="-360415" y="4623075"/>
              <a:ext cx="1329770" cy="1329770"/>
            </a:xfrm>
            <a:prstGeom prst="rect">
              <a:avLst/>
            </a:prstGeom>
          </p:spPr>
        </p:pic>
        <p:pic>
          <p:nvPicPr>
            <p:cNvPr id="39" name="Content Placeholder 6" descr="Puzzle with solid fill">
              <a:extLst>
                <a:ext uri="{FF2B5EF4-FFF2-40B4-BE49-F238E27FC236}">
                  <a16:creationId xmlns:a16="http://schemas.microsoft.com/office/drawing/2014/main" id="{21C8C5BF-7338-F3D1-BC86-EBD05D828275}"/>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2440060">
              <a:off x="900420" y="4428603"/>
              <a:ext cx="1414380" cy="1456580"/>
            </a:xfrm>
            <a:prstGeom prst="rect">
              <a:avLst/>
            </a:prstGeom>
          </p:spPr>
        </p:pic>
      </p:grpSp>
      <p:grpSp>
        <p:nvGrpSpPr>
          <p:cNvPr id="41" name="Group 40">
            <a:extLst>
              <a:ext uri="{FF2B5EF4-FFF2-40B4-BE49-F238E27FC236}">
                <a16:creationId xmlns:a16="http://schemas.microsoft.com/office/drawing/2014/main" id="{A3B484B0-D696-E978-33B5-E8710F1C04D0}"/>
              </a:ext>
            </a:extLst>
          </p:cNvPr>
          <p:cNvGrpSpPr/>
          <p:nvPr/>
        </p:nvGrpSpPr>
        <p:grpSpPr>
          <a:xfrm>
            <a:off x="8763883" y="1977063"/>
            <a:ext cx="2816220" cy="4401687"/>
            <a:chOff x="-229264" y="1459514"/>
            <a:chExt cx="2816220" cy="4401687"/>
          </a:xfrm>
        </p:grpSpPr>
        <p:pic>
          <p:nvPicPr>
            <p:cNvPr id="48" name="Content Placeholder 6" descr="Puzzle with solid fill">
              <a:extLst>
                <a:ext uri="{FF2B5EF4-FFF2-40B4-BE49-F238E27FC236}">
                  <a16:creationId xmlns:a16="http://schemas.microsoft.com/office/drawing/2014/main" id="{F1E8E648-84B6-AD79-084A-D7A0D92210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8157385">
              <a:off x="17920" y="1459514"/>
              <a:ext cx="1304921" cy="1304921"/>
            </a:xfrm>
            <a:prstGeom prst="rect">
              <a:avLst/>
            </a:prstGeom>
          </p:spPr>
        </p:pic>
        <p:pic>
          <p:nvPicPr>
            <p:cNvPr id="49" name="Content Placeholder 6" descr="Puzzle with solid fill">
              <a:extLst>
                <a:ext uri="{FF2B5EF4-FFF2-40B4-BE49-F238E27FC236}">
                  <a16:creationId xmlns:a16="http://schemas.microsoft.com/office/drawing/2014/main" id="{C5ED3ECA-3ED2-26A0-214E-88E38E23BEC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62900">
              <a:off x="767969" y="1469441"/>
              <a:ext cx="1390076" cy="1390076"/>
            </a:xfrm>
            <a:prstGeom prst="rect">
              <a:avLst/>
            </a:prstGeom>
          </p:spPr>
        </p:pic>
        <p:pic>
          <p:nvPicPr>
            <p:cNvPr id="55" name="Content Placeholder 6" descr="Puzzle with solid fill">
              <a:extLst>
                <a:ext uri="{FF2B5EF4-FFF2-40B4-BE49-F238E27FC236}">
                  <a16:creationId xmlns:a16="http://schemas.microsoft.com/office/drawing/2014/main" id="{3A226730-C9D4-11DD-CE33-2448FEE4634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8245690">
              <a:off x="-229264" y="2964210"/>
              <a:ext cx="1342562" cy="1342562"/>
            </a:xfrm>
            <a:prstGeom prst="rect">
              <a:avLst/>
            </a:prstGeom>
          </p:spPr>
        </p:pic>
        <p:pic>
          <p:nvPicPr>
            <p:cNvPr id="56" name="Content Placeholder 6" descr="Puzzle with solid fill">
              <a:extLst>
                <a:ext uri="{FF2B5EF4-FFF2-40B4-BE49-F238E27FC236}">
                  <a16:creationId xmlns:a16="http://schemas.microsoft.com/office/drawing/2014/main" id="{59612C66-7E94-7D6C-21DE-25B5A6576A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18914219">
              <a:off x="1193996" y="2965350"/>
              <a:ext cx="1287340" cy="1287340"/>
            </a:xfrm>
            <a:prstGeom prst="rect">
              <a:avLst/>
            </a:prstGeom>
          </p:spPr>
        </p:pic>
        <p:pic>
          <p:nvPicPr>
            <p:cNvPr id="57" name="Content Placeholder 6" descr="Puzzle with solid fill">
              <a:extLst>
                <a:ext uri="{FF2B5EF4-FFF2-40B4-BE49-F238E27FC236}">
                  <a16:creationId xmlns:a16="http://schemas.microsoft.com/office/drawing/2014/main" id="{3D75E081-CFF8-81FF-9126-89D733BAF00D}"/>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rot="18901308">
              <a:off x="-211855" y="4508902"/>
              <a:ext cx="1329770" cy="1329770"/>
            </a:xfrm>
            <a:prstGeom prst="rect">
              <a:avLst/>
            </a:prstGeom>
          </p:spPr>
        </p:pic>
        <p:pic>
          <p:nvPicPr>
            <p:cNvPr id="58" name="Content Placeholder 6" descr="Puzzle with solid fill">
              <a:extLst>
                <a:ext uri="{FF2B5EF4-FFF2-40B4-BE49-F238E27FC236}">
                  <a16:creationId xmlns:a16="http://schemas.microsoft.com/office/drawing/2014/main" id="{499FB03D-C6FA-8799-7C34-50527B76EEA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962924">
              <a:off x="1172576" y="4404621"/>
              <a:ext cx="1414380" cy="1456580"/>
            </a:xfrm>
            <a:prstGeom prst="rect">
              <a:avLst/>
            </a:prstGeom>
          </p:spPr>
        </p:pic>
      </p:grpSp>
      <p:pic>
        <p:nvPicPr>
          <p:cNvPr id="59" name="Content Placeholder 6" descr="Puzzle with solid fill">
            <a:extLst>
              <a:ext uri="{FF2B5EF4-FFF2-40B4-BE49-F238E27FC236}">
                <a16:creationId xmlns:a16="http://schemas.microsoft.com/office/drawing/2014/main" id="{BDDA0686-C596-0D1C-6842-34F912031E6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2755260">
            <a:off x="5561314" y="3306102"/>
            <a:ext cx="1342562" cy="1342562"/>
          </a:xfrm>
          <a:prstGeom prst="rect">
            <a:avLst/>
          </a:prstGeom>
        </p:spPr>
      </p:pic>
      <p:cxnSp>
        <p:nvCxnSpPr>
          <p:cNvPr id="11" name="Straight Connector 10">
            <a:extLst>
              <a:ext uri="{FF2B5EF4-FFF2-40B4-BE49-F238E27FC236}">
                <a16:creationId xmlns:a16="http://schemas.microsoft.com/office/drawing/2014/main" id="{BB26171C-412C-DC14-9530-EBB865D5A8C0}"/>
              </a:ext>
            </a:extLst>
          </p:cNvPr>
          <p:cNvCxnSpPr/>
          <p:nvPr/>
        </p:nvCxnSpPr>
        <p:spPr>
          <a:xfrm flipH="1">
            <a:off x="2416049" y="686276"/>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12" name="Straight Connector 11">
            <a:extLst>
              <a:ext uri="{FF2B5EF4-FFF2-40B4-BE49-F238E27FC236}">
                <a16:creationId xmlns:a16="http://schemas.microsoft.com/office/drawing/2014/main" id="{95CD572A-D482-C103-E617-8F003B561689}"/>
              </a:ext>
            </a:extLst>
          </p:cNvPr>
          <p:cNvCxnSpPr/>
          <p:nvPr/>
        </p:nvCxnSpPr>
        <p:spPr>
          <a:xfrm flipH="1">
            <a:off x="5194993" y="696528"/>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cxnSp>
        <p:nvCxnSpPr>
          <p:cNvPr id="13" name="Straight Connector 12">
            <a:extLst>
              <a:ext uri="{FF2B5EF4-FFF2-40B4-BE49-F238E27FC236}">
                <a16:creationId xmlns:a16="http://schemas.microsoft.com/office/drawing/2014/main" id="{777D4A6B-7BBD-63CA-C49A-D7C56F7EF5BE}"/>
              </a:ext>
            </a:extLst>
          </p:cNvPr>
          <p:cNvCxnSpPr/>
          <p:nvPr/>
        </p:nvCxnSpPr>
        <p:spPr>
          <a:xfrm flipH="1">
            <a:off x="8573918" y="696528"/>
            <a:ext cx="0" cy="5808644"/>
          </a:xfrm>
          <a:prstGeom prst="line">
            <a:avLst/>
          </a:prstGeom>
          <a:ln w="5715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94855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8A4EF-1AF2-0BC9-BCF0-B0C20565F8A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FE0A7FD1-B248-A13A-A811-A12257C003D6}"/>
              </a:ext>
            </a:extLst>
          </p:cNvPr>
          <p:cNvSpPr>
            <a:spLocks noGrp="1"/>
          </p:cNvSpPr>
          <p:nvPr>
            <p:custDataLst>
              <p:tags r:id="rId1"/>
            </p:custDataLst>
          </p:nvPr>
        </p:nvSpPr>
        <p:spPr>
          <a:xfrm>
            <a:off x="157018" y="78060"/>
            <a:ext cx="11905673" cy="8135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200" b="1" spc="96" dirty="0">
                <a:solidFill>
                  <a:srgbClr val="002060"/>
                </a:solidFill>
                <a:latin typeface="Aptos"/>
                <a:ea typeface="Aileron Ultra-Bold"/>
                <a:cs typeface="Aileron Ultra-Bold"/>
                <a:sym typeface="Aileron Ultra-Bold"/>
              </a:rPr>
              <a:t>Harnessing emerging data sources, analytical approaches and national actions to fill development indicators gaps</a:t>
            </a:r>
            <a:endParaRPr lang="en-US" sz="3200" b="1" spc="96" dirty="0">
              <a:solidFill>
                <a:srgbClr val="002060"/>
              </a:solidFill>
              <a:latin typeface="Aptos" panose="020B0004020202020204" pitchFamily="34" charset="0"/>
              <a:ea typeface="Aileron Ultra-Bold"/>
              <a:cs typeface="Aileron Ultra-Bold"/>
              <a:sym typeface="Aileron Ultra-Bold"/>
            </a:endParaRPr>
          </a:p>
        </p:txBody>
      </p:sp>
      <p:grpSp>
        <p:nvGrpSpPr>
          <p:cNvPr id="8" name="Group 11">
            <a:extLst>
              <a:ext uri="{FF2B5EF4-FFF2-40B4-BE49-F238E27FC236}">
                <a16:creationId xmlns:a16="http://schemas.microsoft.com/office/drawing/2014/main" id="{00C19B41-FE8E-883F-107E-FF9D35528119}"/>
              </a:ext>
            </a:extLst>
          </p:cNvPr>
          <p:cNvGrpSpPr/>
          <p:nvPr>
            <p:custDataLst>
              <p:tags r:id="rId2"/>
            </p:custDataLst>
          </p:nvPr>
        </p:nvGrpSpPr>
        <p:grpSpPr>
          <a:xfrm>
            <a:off x="3710520" y="2164562"/>
            <a:ext cx="2250881" cy="816267"/>
            <a:chOff x="0" y="-120535"/>
            <a:chExt cx="812800" cy="390037"/>
          </a:xfrm>
        </p:grpSpPr>
        <p:sp>
          <p:nvSpPr>
            <p:cNvPr id="51" name="Freeform 12">
              <a:extLst>
                <a:ext uri="{FF2B5EF4-FFF2-40B4-BE49-F238E27FC236}">
                  <a16:creationId xmlns:a16="http://schemas.microsoft.com/office/drawing/2014/main" id="{F5A50A69-3241-C54E-B138-8EF65C8A1AB5}"/>
                </a:ext>
              </a:extLst>
            </p:cNvPr>
            <p:cNvSpPr/>
            <p:nvPr>
              <p:custDataLst>
                <p:tags r:id="rId69"/>
              </p:custDataLst>
            </p:nvPr>
          </p:nvSpPr>
          <p:spPr>
            <a:xfrm>
              <a:off x="0" y="-120535"/>
              <a:ext cx="812800"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4AAD"/>
            </a:solidFill>
          </p:spPr>
          <p:txBody>
            <a:bodyPr/>
            <a:lstStyle/>
            <a:p>
              <a:endParaRPr lang="en-US"/>
            </a:p>
          </p:txBody>
        </p:sp>
        <p:sp>
          <p:nvSpPr>
            <p:cNvPr id="52" name="TextBox 13">
              <a:extLst>
                <a:ext uri="{FF2B5EF4-FFF2-40B4-BE49-F238E27FC236}">
                  <a16:creationId xmlns:a16="http://schemas.microsoft.com/office/drawing/2014/main" id="{4046881F-60F1-18FB-D549-FADF51DF4BD8}"/>
                </a:ext>
              </a:extLst>
            </p:cNvPr>
            <p:cNvSpPr txBox="1"/>
            <p:nvPr>
              <p:custDataLst>
                <p:tags r:id="rId70"/>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grpSp>
        <p:nvGrpSpPr>
          <p:cNvPr id="9" name="Group 14">
            <a:extLst>
              <a:ext uri="{FF2B5EF4-FFF2-40B4-BE49-F238E27FC236}">
                <a16:creationId xmlns:a16="http://schemas.microsoft.com/office/drawing/2014/main" id="{11256283-1C5E-BA24-CD68-474818136865}"/>
              </a:ext>
            </a:extLst>
          </p:cNvPr>
          <p:cNvGrpSpPr/>
          <p:nvPr>
            <p:custDataLst>
              <p:tags r:id="rId3"/>
            </p:custDataLst>
          </p:nvPr>
        </p:nvGrpSpPr>
        <p:grpSpPr>
          <a:xfrm>
            <a:off x="3728187" y="1223264"/>
            <a:ext cx="2250881" cy="564011"/>
            <a:chOff x="0" y="0"/>
            <a:chExt cx="812800" cy="269502"/>
          </a:xfrm>
        </p:grpSpPr>
        <p:sp>
          <p:nvSpPr>
            <p:cNvPr id="49" name="Freeform 15">
              <a:extLst>
                <a:ext uri="{FF2B5EF4-FFF2-40B4-BE49-F238E27FC236}">
                  <a16:creationId xmlns:a16="http://schemas.microsoft.com/office/drawing/2014/main" id="{B526A2AD-5136-1EFC-932A-9B83F1851187}"/>
                </a:ext>
              </a:extLst>
            </p:cNvPr>
            <p:cNvSpPr/>
            <p:nvPr>
              <p:custDataLst>
                <p:tags r:id="rId67"/>
              </p:custDataLst>
            </p:nvPr>
          </p:nvSpPr>
          <p:spPr>
            <a:xfrm>
              <a:off x="0" y="0"/>
              <a:ext cx="812800"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2C92D5"/>
              </a:solidFill>
              <a:prstDash val="solid"/>
              <a:miter/>
            </a:ln>
          </p:spPr>
          <p:txBody>
            <a:bodyPr/>
            <a:lstStyle/>
            <a:p>
              <a:endParaRPr lang="en-US"/>
            </a:p>
          </p:txBody>
        </p:sp>
        <p:sp>
          <p:nvSpPr>
            <p:cNvPr id="50" name="TextBox 16">
              <a:extLst>
                <a:ext uri="{FF2B5EF4-FFF2-40B4-BE49-F238E27FC236}">
                  <a16:creationId xmlns:a16="http://schemas.microsoft.com/office/drawing/2014/main" id="{D262129D-67A6-BEEB-E9C4-039EE7B10AF7}"/>
                </a:ext>
              </a:extLst>
            </p:cNvPr>
            <p:cNvSpPr txBox="1"/>
            <p:nvPr>
              <p:custDataLst>
                <p:tags r:id="rId68"/>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sp>
        <p:nvSpPr>
          <p:cNvPr id="19" name="AutoShape 40">
            <a:extLst>
              <a:ext uri="{FF2B5EF4-FFF2-40B4-BE49-F238E27FC236}">
                <a16:creationId xmlns:a16="http://schemas.microsoft.com/office/drawing/2014/main" id="{20E35C8C-0931-CEA3-89DF-73355C4083C0}"/>
              </a:ext>
            </a:extLst>
          </p:cNvPr>
          <p:cNvSpPr/>
          <p:nvPr>
            <p:custDataLst>
              <p:tags r:id="rId4"/>
            </p:custDataLst>
          </p:nvPr>
        </p:nvSpPr>
        <p:spPr>
          <a:xfrm flipH="1">
            <a:off x="7722806" y="1787275"/>
            <a:ext cx="1" cy="420937"/>
          </a:xfrm>
          <a:prstGeom prst="line">
            <a:avLst/>
          </a:prstGeom>
          <a:ln w="38100" cap="flat">
            <a:solidFill>
              <a:srgbClr val="A8A8A8"/>
            </a:solidFill>
            <a:prstDash val="solid"/>
            <a:headEnd type="none" w="sm" len="sm"/>
            <a:tailEnd type="none" w="sm" len="sm"/>
          </a:ln>
        </p:spPr>
        <p:txBody>
          <a:bodyPr/>
          <a:lstStyle/>
          <a:p>
            <a:endParaRPr lang="en-US"/>
          </a:p>
        </p:txBody>
      </p:sp>
      <p:sp>
        <p:nvSpPr>
          <p:cNvPr id="21" name="AutoShape 42">
            <a:extLst>
              <a:ext uri="{FF2B5EF4-FFF2-40B4-BE49-F238E27FC236}">
                <a16:creationId xmlns:a16="http://schemas.microsoft.com/office/drawing/2014/main" id="{9DA5C689-725C-E3A8-C839-00062F0BF980}"/>
              </a:ext>
            </a:extLst>
          </p:cNvPr>
          <p:cNvSpPr/>
          <p:nvPr>
            <p:custDataLst>
              <p:tags r:id="rId5"/>
            </p:custDataLst>
          </p:nvPr>
        </p:nvSpPr>
        <p:spPr>
          <a:xfrm flipH="1">
            <a:off x="7734828" y="2802794"/>
            <a:ext cx="1" cy="508095"/>
          </a:xfrm>
          <a:prstGeom prst="line">
            <a:avLst/>
          </a:prstGeom>
          <a:ln w="38100" cap="flat">
            <a:solidFill>
              <a:srgbClr val="A8A8A8"/>
            </a:solidFill>
            <a:prstDash val="solid"/>
            <a:headEnd type="none" w="sm" len="sm"/>
            <a:tailEnd type="none" w="sm" len="sm"/>
          </a:ln>
        </p:spPr>
        <p:txBody>
          <a:bodyPr/>
          <a:lstStyle/>
          <a:p>
            <a:endParaRPr lang="en-US"/>
          </a:p>
        </p:txBody>
      </p:sp>
      <p:sp>
        <p:nvSpPr>
          <p:cNvPr id="22" name="AutoShape 43">
            <a:extLst>
              <a:ext uri="{FF2B5EF4-FFF2-40B4-BE49-F238E27FC236}">
                <a16:creationId xmlns:a16="http://schemas.microsoft.com/office/drawing/2014/main" id="{BFE0AE25-423A-F8DF-32F1-FBEA19BA34DD}"/>
              </a:ext>
            </a:extLst>
          </p:cNvPr>
          <p:cNvSpPr/>
          <p:nvPr>
            <p:custDataLst>
              <p:tags r:id="rId6"/>
            </p:custDataLst>
          </p:nvPr>
        </p:nvSpPr>
        <p:spPr>
          <a:xfrm flipH="1">
            <a:off x="1776033" y="1787275"/>
            <a:ext cx="0" cy="443236"/>
          </a:xfrm>
          <a:prstGeom prst="line">
            <a:avLst/>
          </a:prstGeom>
          <a:ln w="38100" cap="flat">
            <a:solidFill>
              <a:srgbClr val="A8A8A8"/>
            </a:solidFill>
            <a:prstDash val="solid"/>
            <a:headEnd type="none" w="sm" len="sm"/>
            <a:tailEnd type="none" w="sm" len="sm"/>
          </a:ln>
        </p:spPr>
        <p:txBody>
          <a:bodyPr/>
          <a:lstStyle/>
          <a:p>
            <a:endParaRPr lang="en-US"/>
          </a:p>
        </p:txBody>
      </p:sp>
      <p:sp>
        <p:nvSpPr>
          <p:cNvPr id="23" name="AutoShape 44">
            <a:extLst>
              <a:ext uri="{FF2B5EF4-FFF2-40B4-BE49-F238E27FC236}">
                <a16:creationId xmlns:a16="http://schemas.microsoft.com/office/drawing/2014/main" id="{E0FE93CE-23D3-C4FB-B602-A54665F2BD4F}"/>
              </a:ext>
            </a:extLst>
          </p:cNvPr>
          <p:cNvSpPr/>
          <p:nvPr>
            <p:custDataLst>
              <p:tags r:id="rId7"/>
            </p:custDataLst>
          </p:nvPr>
        </p:nvSpPr>
        <p:spPr>
          <a:xfrm flipH="1">
            <a:off x="4822094" y="2808390"/>
            <a:ext cx="1" cy="508095"/>
          </a:xfrm>
          <a:prstGeom prst="line">
            <a:avLst/>
          </a:prstGeom>
          <a:ln w="38100" cap="flat">
            <a:solidFill>
              <a:srgbClr val="A8A8A8"/>
            </a:solidFill>
            <a:prstDash val="solid"/>
            <a:headEnd type="none" w="sm" len="sm"/>
            <a:tailEnd type="none" w="sm" len="sm"/>
          </a:ln>
        </p:spPr>
        <p:txBody>
          <a:bodyPr/>
          <a:lstStyle/>
          <a:p>
            <a:endParaRPr lang="en-US"/>
          </a:p>
        </p:txBody>
      </p:sp>
      <p:sp>
        <p:nvSpPr>
          <p:cNvPr id="24" name="AutoShape 45">
            <a:extLst>
              <a:ext uri="{FF2B5EF4-FFF2-40B4-BE49-F238E27FC236}">
                <a16:creationId xmlns:a16="http://schemas.microsoft.com/office/drawing/2014/main" id="{957525A0-AD2D-74F8-3277-6D6D18DF6743}"/>
              </a:ext>
            </a:extLst>
          </p:cNvPr>
          <p:cNvSpPr/>
          <p:nvPr>
            <p:custDataLst>
              <p:tags r:id="rId8"/>
            </p:custDataLst>
          </p:nvPr>
        </p:nvSpPr>
        <p:spPr>
          <a:xfrm>
            <a:off x="1773343" y="2828879"/>
            <a:ext cx="0" cy="564010"/>
          </a:xfrm>
          <a:prstGeom prst="line">
            <a:avLst/>
          </a:prstGeom>
          <a:ln w="38100" cap="flat">
            <a:solidFill>
              <a:srgbClr val="A8A8A8"/>
            </a:solidFill>
            <a:prstDash val="solid"/>
            <a:headEnd type="none" w="sm" len="sm"/>
            <a:tailEnd type="none" w="sm" len="sm"/>
          </a:ln>
        </p:spPr>
        <p:txBody>
          <a:bodyPr/>
          <a:lstStyle/>
          <a:p>
            <a:endParaRPr lang="en-US"/>
          </a:p>
        </p:txBody>
      </p:sp>
      <p:sp>
        <p:nvSpPr>
          <p:cNvPr id="25" name="TextBox 46">
            <a:extLst>
              <a:ext uri="{FF2B5EF4-FFF2-40B4-BE49-F238E27FC236}">
                <a16:creationId xmlns:a16="http://schemas.microsoft.com/office/drawing/2014/main" id="{8CD089C1-4E4A-D256-FB5D-00CA6F9B2B0A}"/>
              </a:ext>
            </a:extLst>
          </p:cNvPr>
          <p:cNvSpPr txBox="1"/>
          <p:nvPr>
            <p:custDataLst>
              <p:tags r:id="rId9"/>
            </p:custDataLst>
          </p:nvPr>
        </p:nvSpPr>
        <p:spPr>
          <a:xfrm>
            <a:off x="4144930" y="1384629"/>
            <a:ext cx="1409883" cy="207245"/>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Food Puzzle</a:t>
            </a:r>
          </a:p>
        </p:txBody>
      </p:sp>
      <p:sp>
        <p:nvSpPr>
          <p:cNvPr id="27" name="TextBox 48">
            <a:extLst>
              <a:ext uri="{FF2B5EF4-FFF2-40B4-BE49-F238E27FC236}">
                <a16:creationId xmlns:a16="http://schemas.microsoft.com/office/drawing/2014/main" id="{A27DA3AF-4C6F-1900-F000-34258F7D1B36}"/>
              </a:ext>
            </a:extLst>
          </p:cNvPr>
          <p:cNvSpPr txBox="1"/>
          <p:nvPr>
            <p:custDataLst>
              <p:tags r:id="rId10"/>
            </p:custDataLst>
          </p:nvPr>
        </p:nvSpPr>
        <p:spPr>
          <a:xfrm>
            <a:off x="9777673" y="1295213"/>
            <a:ext cx="1804096" cy="272510"/>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Child health Puzzle</a:t>
            </a:r>
          </a:p>
        </p:txBody>
      </p:sp>
      <p:sp>
        <p:nvSpPr>
          <p:cNvPr id="28" name="TextBox 49">
            <a:extLst>
              <a:ext uri="{FF2B5EF4-FFF2-40B4-BE49-F238E27FC236}">
                <a16:creationId xmlns:a16="http://schemas.microsoft.com/office/drawing/2014/main" id="{05C10BD5-4302-F6AE-462A-106947656893}"/>
              </a:ext>
            </a:extLst>
          </p:cNvPr>
          <p:cNvSpPr txBox="1"/>
          <p:nvPr>
            <p:custDataLst>
              <p:tags r:id="rId11"/>
            </p:custDataLst>
          </p:nvPr>
        </p:nvSpPr>
        <p:spPr>
          <a:xfrm>
            <a:off x="6865059" y="1371587"/>
            <a:ext cx="1625380" cy="258810"/>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Debt Puzzle </a:t>
            </a:r>
          </a:p>
        </p:txBody>
      </p:sp>
      <p:sp>
        <p:nvSpPr>
          <p:cNvPr id="29" name="TextBox 50">
            <a:extLst>
              <a:ext uri="{FF2B5EF4-FFF2-40B4-BE49-F238E27FC236}">
                <a16:creationId xmlns:a16="http://schemas.microsoft.com/office/drawing/2014/main" id="{CC83278C-52E0-1ED3-EF9E-D27BA1D95DBF}"/>
              </a:ext>
            </a:extLst>
          </p:cNvPr>
          <p:cNvSpPr txBox="1"/>
          <p:nvPr>
            <p:custDataLst>
              <p:tags r:id="rId12"/>
            </p:custDataLst>
          </p:nvPr>
        </p:nvSpPr>
        <p:spPr>
          <a:xfrm>
            <a:off x="3739748" y="2570067"/>
            <a:ext cx="2292010" cy="207245"/>
          </a:xfrm>
          <a:prstGeom prst="rect">
            <a:avLst/>
          </a:prstGeom>
        </p:spPr>
        <p:txBody>
          <a:bodyPr wrap="square" lIns="0" tIns="0" rIns="0" bIns="0" rtlCol="0" anchor="t">
            <a:spAutoFit/>
          </a:bodyPr>
          <a:lstStyle/>
          <a:p>
            <a:pPr algn="ctr">
              <a:lnSpc>
                <a:spcPts val="2160"/>
              </a:lnSpc>
              <a:spcBef>
                <a:spcPct val="0"/>
              </a:spcBef>
            </a:pPr>
            <a:endParaRPr lang="en-US" sz="1800" dirty="0">
              <a:solidFill>
                <a:srgbClr val="FFFFFF"/>
              </a:solidFill>
              <a:latin typeface="Open Sauce"/>
              <a:ea typeface="Open Sauce"/>
              <a:cs typeface="Open Sauce"/>
              <a:sym typeface="Open Sauce"/>
            </a:endParaRPr>
          </a:p>
        </p:txBody>
      </p:sp>
      <p:sp>
        <p:nvSpPr>
          <p:cNvPr id="30" name="TextBox 51">
            <a:extLst>
              <a:ext uri="{FF2B5EF4-FFF2-40B4-BE49-F238E27FC236}">
                <a16:creationId xmlns:a16="http://schemas.microsoft.com/office/drawing/2014/main" id="{66204007-C6CF-75C7-92B5-495AA363EA3E}"/>
              </a:ext>
            </a:extLst>
          </p:cNvPr>
          <p:cNvSpPr txBox="1"/>
          <p:nvPr>
            <p:custDataLst>
              <p:tags r:id="rId13"/>
            </p:custDataLst>
          </p:nvPr>
        </p:nvSpPr>
        <p:spPr>
          <a:xfrm>
            <a:off x="6602013" y="2188293"/>
            <a:ext cx="2329028" cy="272510"/>
          </a:xfrm>
          <a:prstGeom prst="rect">
            <a:avLst/>
          </a:prstGeom>
        </p:spPr>
        <p:txBody>
          <a:bodyPr wrap="square" lIns="0" tIns="0" rIns="0" bIns="0" rtlCol="0" anchor="t">
            <a:spAutoFit/>
          </a:bodyPr>
          <a:lstStyle/>
          <a:p>
            <a:pPr algn="ctr">
              <a:lnSpc>
                <a:spcPts val="2160"/>
              </a:lnSpc>
            </a:pPr>
            <a:endParaRPr lang="en-US" sz="1800" dirty="0">
              <a:latin typeface="Open Sauce"/>
              <a:ea typeface="Open Sauce"/>
              <a:cs typeface="Open Sauce"/>
              <a:sym typeface="Open Sauce"/>
            </a:endParaRPr>
          </a:p>
        </p:txBody>
      </p:sp>
      <p:sp>
        <p:nvSpPr>
          <p:cNvPr id="31" name="TextBox 52">
            <a:extLst>
              <a:ext uri="{FF2B5EF4-FFF2-40B4-BE49-F238E27FC236}">
                <a16:creationId xmlns:a16="http://schemas.microsoft.com/office/drawing/2014/main" id="{F22AD344-F1EE-B74E-E4FA-D9F4EE5F7280}"/>
              </a:ext>
            </a:extLst>
          </p:cNvPr>
          <p:cNvSpPr txBox="1"/>
          <p:nvPr>
            <p:custDataLst>
              <p:tags r:id="rId14"/>
            </p:custDataLst>
          </p:nvPr>
        </p:nvSpPr>
        <p:spPr>
          <a:xfrm>
            <a:off x="9844327" y="2570068"/>
            <a:ext cx="1803682" cy="258810"/>
          </a:xfrm>
          <a:prstGeom prst="rect">
            <a:avLst/>
          </a:prstGeom>
        </p:spPr>
        <p:txBody>
          <a:bodyPr wrap="square" lIns="0" tIns="0" rIns="0" bIns="0" rtlCol="0" anchor="t">
            <a:spAutoFit/>
          </a:bodyPr>
          <a:lstStyle/>
          <a:p>
            <a:pPr algn="ctr">
              <a:lnSpc>
                <a:spcPts val="2160"/>
              </a:lnSpc>
            </a:pPr>
            <a:endParaRPr lang="en-US" sz="1800" dirty="0">
              <a:latin typeface="Open Sauce"/>
              <a:ea typeface="Open Sauce"/>
              <a:cs typeface="Open Sauce"/>
              <a:sym typeface="Open Sauce"/>
            </a:endParaRPr>
          </a:p>
        </p:txBody>
      </p:sp>
      <p:sp>
        <p:nvSpPr>
          <p:cNvPr id="33" name="TextBox 54">
            <a:extLst>
              <a:ext uri="{FF2B5EF4-FFF2-40B4-BE49-F238E27FC236}">
                <a16:creationId xmlns:a16="http://schemas.microsoft.com/office/drawing/2014/main" id="{737E439E-A400-A269-076A-380B477D0E82}"/>
              </a:ext>
            </a:extLst>
          </p:cNvPr>
          <p:cNvSpPr txBox="1"/>
          <p:nvPr>
            <p:custDataLst>
              <p:tags r:id="rId15"/>
            </p:custDataLst>
          </p:nvPr>
        </p:nvSpPr>
        <p:spPr>
          <a:xfrm>
            <a:off x="4299180" y="3868846"/>
            <a:ext cx="1108892" cy="207245"/>
          </a:xfrm>
          <a:prstGeom prst="rect">
            <a:avLst/>
          </a:prstGeom>
        </p:spPr>
        <p:txBody>
          <a:bodyPr lIns="0" tIns="0" rIns="0" bIns="0" rtlCol="0" anchor="t">
            <a:spAutoFit/>
          </a:bodyPr>
          <a:lstStyle/>
          <a:p>
            <a:pPr algn="ctr">
              <a:lnSpc>
                <a:spcPts val="2160"/>
              </a:lnSpc>
              <a:spcBef>
                <a:spcPct val="0"/>
              </a:spcBef>
            </a:pPr>
            <a:endParaRPr lang="en-US" sz="1800" b="1" dirty="0">
              <a:solidFill>
                <a:srgbClr val="000000"/>
              </a:solidFill>
              <a:latin typeface="Canva Sans Bold"/>
              <a:ea typeface="Canva Sans Bold"/>
              <a:cs typeface="Canva Sans Bold"/>
              <a:sym typeface="Canva Sans Bold"/>
            </a:endParaRPr>
          </a:p>
        </p:txBody>
      </p:sp>
      <p:sp>
        <p:nvSpPr>
          <p:cNvPr id="5" name="TextBox 46">
            <a:extLst>
              <a:ext uri="{FF2B5EF4-FFF2-40B4-BE49-F238E27FC236}">
                <a16:creationId xmlns:a16="http://schemas.microsoft.com/office/drawing/2014/main" id="{33554676-A446-0E59-770E-55275E68D9AC}"/>
              </a:ext>
            </a:extLst>
          </p:cNvPr>
          <p:cNvSpPr txBox="1"/>
          <p:nvPr>
            <p:custDataLst>
              <p:tags r:id="rId16"/>
            </p:custDataLst>
          </p:nvPr>
        </p:nvSpPr>
        <p:spPr>
          <a:xfrm>
            <a:off x="974134" y="1365774"/>
            <a:ext cx="1443081" cy="272510"/>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Poverty Puzzle</a:t>
            </a:r>
          </a:p>
        </p:txBody>
      </p:sp>
      <p:sp>
        <p:nvSpPr>
          <p:cNvPr id="54" name="AutoShape 45">
            <a:extLst>
              <a:ext uri="{FF2B5EF4-FFF2-40B4-BE49-F238E27FC236}">
                <a16:creationId xmlns:a16="http://schemas.microsoft.com/office/drawing/2014/main" id="{EEF00A93-11AA-3348-D3F5-420DBA9156AD}"/>
              </a:ext>
            </a:extLst>
          </p:cNvPr>
          <p:cNvSpPr/>
          <p:nvPr>
            <p:custDataLst>
              <p:tags r:id="rId17"/>
            </p:custDataLst>
          </p:nvPr>
        </p:nvSpPr>
        <p:spPr>
          <a:xfrm>
            <a:off x="1773343" y="4091857"/>
            <a:ext cx="10506" cy="703406"/>
          </a:xfrm>
          <a:prstGeom prst="line">
            <a:avLst/>
          </a:prstGeom>
          <a:ln w="38100" cap="flat">
            <a:solidFill>
              <a:srgbClr val="A8A8A8"/>
            </a:solidFill>
            <a:prstDash val="solid"/>
            <a:headEnd type="none" w="sm" len="sm"/>
            <a:tailEnd type="none" w="sm" len="sm"/>
          </a:ln>
        </p:spPr>
        <p:txBody>
          <a:bodyPr/>
          <a:lstStyle/>
          <a:p>
            <a:endParaRPr lang="en-US"/>
          </a:p>
        </p:txBody>
      </p:sp>
      <p:sp>
        <p:nvSpPr>
          <p:cNvPr id="61" name="AutoShape 45">
            <a:extLst>
              <a:ext uri="{FF2B5EF4-FFF2-40B4-BE49-F238E27FC236}">
                <a16:creationId xmlns:a16="http://schemas.microsoft.com/office/drawing/2014/main" id="{64335D16-F878-D2EF-EA74-CCA8B52CF88D}"/>
              </a:ext>
            </a:extLst>
          </p:cNvPr>
          <p:cNvSpPr/>
          <p:nvPr>
            <p:custDataLst>
              <p:tags r:id="rId18"/>
            </p:custDataLst>
          </p:nvPr>
        </p:nvSpPr>
        <p:spPr>
          <a:xfrm flipH="1">
            <a:off x="7722213" y="4160166"/>
            <a:ext cx="0" cy="664429"/>
          </a:xfrm>
          <a:prstGeom prst="line">
            <a:avLst/>
          </a:prstGeom>
          <a:ln w="38100" cap="flat">
            <a:solidFill>
              <a:srgbClr val="A8A8A8"/>
            </a:solidFill>
            <a:prstDash val="solid"/>
            <a:headEnd type="none" w="sm" len="sm"/>
            <a:tailEnd type="none" w="sm" len="sm"/>
          </a:ln>
        </p:spPr>
        <p:txBody>
          <a:bodyPr/>
          <a:lstStyle/>
          <a:p>
            <a:endParaRPr lang="en-US"/>
          </a:p>
        </p:txBody>
      </p:sp>
      <p:grpSp>
        <p:nvGrpSpPr>
          <p:cNvPr id="3" name="Group 2">
            <a:extLst>
              <a:ext uri="{FF2B5EF4-FFF2-40B4-BE49-F238E27FC236}">
                <a16:creationId xmlns:a16="http://schemas.microsoft.com/office/drawing/2014/main" id="{3200A94B-860F-4131-C24A-69E1BF1AECED}"/>
              </a:ext>
            </a:extLst>
          </p:cNvPr>
          <p:cNvGrpSpPr/>
          <p:nvPr>
            <p:custDataLst>
              <p:tags r:id="rId19"/>
            </p:custDataLst>
          </p:nvPr>
        </p:nvGrpSpPr>
        <p:grpSpPr>
          <a:xfrm>
            <a:off x="394509" y="2257923"/>
            <a:ext cx="2687588" cy="801884"/>
            <a:chOff x="-44670" y="-113663"/>
            <a:chExt cx="970496" cy="383165"/>
          </a:xfrm>
        </p:grpSpPr>
        <p:sp>
          <p:nvSpPr>
            <p:cNvPr id="57" name="Freeform 3">
              <a:extLst>
                <a:ext uri="{FF2B5EF4-FFF2-40B4-BE49-F238E27FC236}">
                  <a16:creationId xmlns:a16="http://schemas.microsoft.com/office/drawing/2014/main" id="{A24066E4-A57A-B224-2102-428EBDE2DA36}"/>
                </a:ext>
              </a:extLst>
            </p:cNvPr>
            <p:cNvSpPr/>
            <p:nvPr>
              <p:custDataLst>
                <p:tags r:id="rId65"/>
              </p:custDataLst>
            </p:nvPr>
          </p:nvSpPr>
          <p:spPr>
            <a:xfrm>
              <a:off x="-44670" y="-113663"/>
              <a:ext cx="970496" cy="269502"/>
            </a:xfrm>
            <a:custGeom>
              <a:avLst/>
              <a:gdLst/>
              <a:ahLst/>
              <a:cxnLst/>
              <a:rect l="l" t="t" r="r" b="b"/>
              <a:pathLst>
                <a:path w="918440" h="269502">
                  <a:moveTo>
                    <a:pt x="37742" y="0"/>
                  </a:moveTo>
                  <a:lnTo>
                    <a:pt x="880698" y="0"/>
                  </a:lnTo>
                  <a:cubicBezTo>
                    <a:pt x="901543" y="0"/>
                    <a:pt x="918440" y="16897"/>
                    <a:pt x="918440" y="37742"/>
                  </a:cubicBezTo>
                  <a:lnTo>
                    <a:pt x="918440" y="231761"/>
                  </a:lnTo>
                  <a:cubicBezTo>
                    <a:pt x="918440" y="252605"/>
                    <a:pt x="901543" y="269502"/>
                    <a:pt x="880698" y="269502"/>
                  </a:cubicBezTo>
                  <a:lnTo>
                    <a:pt x="37742" y="269502"/>
                  </a:lnTo>
                  <a:cubicBezTo>
                    <a:pt x="27732" y="269502"/>
                    <a:pt x="18132" y="265526"/>
                    <a:pt x="11054" y="258448"/>
                  </a:cubicBezTo>
                  <a:cubicBezTo>
                    <a:pt x="3976" y="251370"/>
                    <a:pt x="0" y="241770"/>
                    <a:pt x="0" y="231761"/>
                  </a:cubicBezTo>
                  <a:lnTo>
                    <a:pt x="0" y="37742"/>
                  </a:lnTo>
                  <a:cubicBezTo>
                    <a:pt x="0" y="16897"/>
                    <a:pt x="16897" y="0"/>
                    <a:pt x="37742" y="0"/>
                  </a:cubicBezTo>
                  <a:close/>
                </a:path>
              </a:pathLst>
            </a:custGeom>
            <a:solidFill>
              <a:srgbClr val="DE9A87"/>
            </a:solidFill>
          </p:spPr>
          <p:txBody>
            <a:bodyPr/>
            <a:lstStyle/>
            <a:p>
              <a:pPr algn="ctr"/>
              <a:endParaRPr lang="en-US" dirty="0"/>
            </a:p>
          </p:txBody>
        </p:sp>
        <p:sp>
          <p:nvSpPr>
            <p:cNvPr id="58" name="TextBox 4">
              <a:extLst>
                <a:ext uri="{FF2B5EF4-FFF2-40B4-BE49-F238E27FC236}">
                  <a16:creationId xmlns:a16="http://schemas.microsoft.com/office/drawing/2014/main" id="{218BEAA7-8F94-70CF-48E2-97354EA95869}"/>
                </a:ext>
              </a:extLst>
            </p:cNvPr>
            <p:cNvSpPr txBox="1"/>
            <p:nvPr>
              <p:custDataLst>
                <p:tags r:id="rId66"/>
              </p:custDataLst>
            </p:nvPr>
          </p:nvSpPr>
          <p:spPr>
            <a:xfrm>
              <a:off x="0" y="0"/>
              <a:ext cx="918440" cy="269502"/>
            </a:xfrm>
            <a:prstGeom prst="rect">
              <a:avLst/>
            </a:prstGeom>
          </p:spPr>
          <p:txBody>
            <a:bodyPr lIns="50800" tIns="50800" rIns="50800" bIns="50800" rtlCol="0" anchor="ctr"/>
            <a:lstStyle/>
            <a:p>
              <a:pPr algn="ctr">
                <a:lnSpc>
                  <a:spcPts val="1920"/>
                </a:lnSpc>
              </a:pPr>
              <a:endParaRPr/>
            </a:p>
          </p:txBody>
        </p:sp>
      </p:grpSp>
      <p:grpSp>
        <p:nvGrpSpPr>
          <p:cNvPr id="4" name="Group 5">
            <a:extLst>
              <a:ext uri="{FF2B5EF4-FFF2-40B4-BE49-F238E27FC236}">
                <a16:creationId xmlns:a16="http://schemas.microsoft.com/office/drawing/2014/main" id="{71524C98-045D-43AF-20ED-08B21F1089D8}"/>
              </a:ext>
            </a:extLst>
          </p:cNvPr>
          <p:cNvGrpSpPr/>
          <p:nvPr>
            <p:custDataLst>
              <p:tags r:id="rId20"/>
            </p:custDataLst>
          </p:nvPr>
        </p:nvGrpSpPr>
        <p:grpSpPr>
          <a:xfrm>
            <a:off x="664487" y="1223264"/>
            <a:ext cx="2250881" cy="564011"/>
            <a:chOff x="0" y="0"/>
            <a:chExt cx="812800" cy="269502"/>
          </a:xfrm>
        </p:grpSpPr>
        <p:sp>
          <p:nvSpPr>
            <p:cNvPr id="55" name="Freeform 6">
              <a:extLst>
                <a:ext uri="{FF2B5EF4-FFF2-40B4-BE49-F238E27FC236}">
                  <a16:creationId xmlns:a16="http://schemas.microsoft.com/office/drawing/2014/main" id="{69D53BDE-C56C-15A2-2A5A-DAA0B5F3F192}"/>
                </a:ext>
              </a:extLst>
            </p:cNvPr>
            <p:cNvSpPr/>
            <p:nvPr>
              <p:custDataLst>
                <p:tags r:id="rId63"/>
              </p:custDataLst>
            </p:nvPr>
          </p:nvSpPr>
          <p:spPr>
            <a:xfrm>
              <a:off x="0" y="0"/>
              <a:ext cx="812800"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FF914D"/>
              </a:solidFill>
              <a:prstDash val="solid"/>
              <a:miter/>
            </a:ln>
          </p:spPr>
          <p:txBody>
            <a:bodyPr/>
            <a:lstStyle/>
            <a:p>
              <a:endParaRPr lang="en-US" dirty="0"/>
            </a:p>
            <a:p>
              <a:endParaRPr lang="en-US" dirty="0"/>
            </a:p>
          </p:txBody>
        </p:sp>
        <p:sp>
          <p:nvSpPr>
            <p:cNvPr id="56" name="TextBox 7">
              <a:extLst>
                <a:ext uri="{FF2B5EF4-FFF2-40B4-BE49-F238E27FC236}">
                  <a16:creationId xmlns:a16="http://schemas.microsoft.com/office/drawing/2014/main" id="{E6F3D09A-C993-95B9-92D2-4C41194D01BE}"/>
                </a:ext>
              </a:extLst>
            </p:cNvPr>
            <p:cNvSpPr txBox="1"/>
            <p:nvPr>
              <p:custDataLst>
                <p:tags r:id="rId64"/>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sp>
        <p:nvSpPr>
          <p:cNvPr id="53" name="Freeform 9">
            <a:extLst>
              <a:ext uri="{FF2B5EF4-FFF2-40B4-BE49-F238E27FC236}">
                <a16:creationId xmlns:a16="http://schemas.microsoft.com/office/drawing/2014/main" id="{384DC6B7-3854-D456-74D1-F176085452C7}"/>
              </a:ext>
            </a:extLst>
          </p:cNvPr>
          <p:cNvSpPr/>
          <p:nvPr>
            <p:custDataLst>
              <p:tags r:id="rId21"/>
            </p:custDataLst>
          </p:nvPr>
        </p:nvSpPr>
        <p:spPr>
          <a:xfrm>
            <a:off x="366365" y="3399836"/>
            <a:ext cx="2715734" cy="725749"/>
          </a:xfrm>
          <a:custGeom>
            <a:avLst/>
            <a:gdLst/>
            <a:ahLst/>
            <a:cxnLst/>
            <a:rect l="l" t="t" r="r" b="b"/>
            <a:pathLst>
              <a:path w="1109434" h="285038">
                <a:moveTo>
                  <a:pt x="31244" y="0"/>
                </a:moveTo>
                <a:lnTo>
                  <a:pt x="1078190" y="0"/>
                </a:lnTo>
                <a:cubicBezTo>
                  <a:pt x="1095446" y="0"/>
                  <a:pt x="1109434" y="13989"/>
                  <a:pt x="1109434" y="31244"/>
                </a:cubicBezTo>
                <a:lnTo>
                  <a:pt x="1109434" y="253793"/>
                </a:lnTo>
                <a:cubicBezTo>
                  <a:pt x="1109434" y="271049"/>
                  <a:pt x="1095446" y="285038"/>
                  <a:pt x="1078190" y="285038"/>
                </a:cubicBezTo>
                <a:lnTo>
                  <a:pt x="31244" y="285038"/>
                </a:lnTo>
                <a:cubicBezTo>
                  <a:pt x="13989" y="285038"/>
                  <a:pt x="0" y="271049"/>
                  <a:pt x="0" y="253793"/>
                </a:cubicBezTo>
                <a:lnTo>
                  <a:pt x="0" y="31244"/>
                </a:lnTo>
                <a:cubicBezTo>
                  <a:pt x="0" y="13989"/>
                  <a:pt x="13989" y="0"/>
                  <a:pt x="31244" y="0"/>
                </a:cubicBezTo>
                <a:close/>
              </a:path>
            </a:pathLst>
          </a:custGeom>
          <a:solidFill>
            <a:srgbClr val="000000">
              <a:alpha val="0"/>
            </a:srgbClr>
          </a:solidFill>
          <a:ln w="38100" cap="sq">
            <a:solidFill>
              <a:srgbClr val="FF803F"/>
            </a:solidFill>
            <a:prstDash val="solid"/>
            <a:miter/>
          </a:ln>
        </p:spPr>
        <p:txBody>
          <a:bodyPr/>
          <a:lstStyle/>
          <a:p>
            <a:endParaRPr lang="en-US"/>
          </a:p>
        </p:txBody>
      </p:sp>
      <p:grpSp>
        <p:nvGrpSpPr>
          <p:cNvPr id="11" name="Group 20">
            <a:extLst>
              <a:ext uri="{FF2B5EF4-FFF2-40B4-BE49-F238E27FC236}">
                <a16:creationId xmlns:a16="http://schemas.microsoft.com/office/drawing/2014/main" id="{C69B4C82-04A8-F358-079E-4B5AA14DC6A6}"/>
              </a:ext>
            </a:extLst>
          </p:cNvPr>
          <p:cNvGrpSpPr/>
          <p:nvPr>
            <p:custDataLst>
              <p:tags r:id="rId22"/>
            </p:custDataLst>
          </p:nvPr>
        </p:nvGrpSpPr>
        <p:grpSpPr>
          <a:xfrm>
            <a:off x="6490918" y="2196259"/>
            <a:ext cx="2403082" cy="594577"/>
            <a:chOff x="-48473" y="-143127"/>
            <a:chExt cx="867760" cy="284107"/>
          </a:xfrm>
        </p:grpSpPr>
        <p:sp>
          <p:nvSpPr>
            <p:cNvPr id="45" name="Freeform 21">
              <a:extLst>
                <a:ext uri="{FF2B5EF4-FFF2-40B4-BE49-F238E27FC236}">
                  <a16:creationId xmlns:a16="http://schemas.microsoft.com/office/drawing/2014/main" id="{7BECF611-540F-C6A2-3C59-B1E5711BEF62}"/>
                </a:ext>
              </a:extLst>
            </p:cNvPr>
            <p:cNvSpPr/>
            <p:nvPr>
              <p:custDataLst>
                <p:tags r:id="rId61"/>
              </p:custDataLst>
            </p:nvPr>
          </p:nvSpPr>
          <p:spPr>
            <a:xfrm>
              <a:off x="-48473" y="-143127"/>
              <a:ext cx="867760" cy="284107"/>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1A090"/>
            </a:solidFill>
          </p:spPr>
          <p:txBody>
            <a:bodyPr/>
            <a:lstStyle/>
            <a:p>
              <a:endParaRPr lang="en-US"/>
            </a:p>
          </p:txBody>
        </p:sp>
        <p:sp>
          <p:nvSpPr>
            <p:cNvPr id="46" name="TextBox 22">
              <a:extLst>
                <a:ext uri="{FF2B5EF4-FFF2-40B4-BE49-F238E27FC236}">
                  <a16:creationId xmlns:a16="http://schemas.microsoft.com/office/drawing/2014/main" id="{1511AA47-414C-20FA-C3B7-354A9EE8341E}"/>
                </a:ext>
              </a:extLst>
            </p:cNvPr>
            <p:cNvSpPr txBox="1"/>
            <p:nvPr>
              <p:custDataLst>
                <p:tags r:id="rId62"/>
              </p:custDataLst>
            </p:nvPr>
          </p:nvSpPr>
          <p:spPr>
            <a:xfrm>
              <a:off x="-42849" y="-135569"/>
              <a:ext cx="812800" cy="269502"/>
            </a:xfrm>
            <a:prstGeom prst="rect">
              <a:avLst/>
            </a:prstGeom>
          </p:spPr>
          <p:txBody>
            <a:bodyPr lIns="50800" tIns="50800" rIns="50800" bIns="50800" rtlCol="0" anchor="ctr"/>
            <a:lstStyle/>
            <a:p>
              <a:pPr algn="ctr">
                <a:lnSpc>
                  <a:spcPts val="1920"/>
                </a:lnSpc>
              </a:pPr>
              <a:endParaRPr dirty="0"/>
            </a:p>
          </p:txBody>
        </p:sp>
      </p:grpSp>
      <p:grpSp>
        <p:nvGrpSpPr>
          <p:cNvPr id="12" name="Group 23">
            <a:extLst>
              <a:ext uri="{FF2B5EF4-FFF2-40B4-BE49-F238E27FC236}">
                <a16:creationId xmlns:a16="http://schemas.microsoft.com/office/drawing/2014/main" id="{94F2F879-E6AE-5B67-85DA-82D92E11D8F8}"/>
              </a:ext>
            </a:extLst>
          </p:cNvPr>
          <p:cNvGrpSpPr/>
          <p:nvPr>
            <p:custDataLst>
              <p:tags r:id="rId23"/>
            </p:custDataLst>
          </p:nvPr>
        </p:nvGrpSpPr>
        <p:grpSpPr>
          <a:xfrm>
            <a:off x="6574734" y="1183296"/>
            <a:ext cx="2362996" cy="603978"/>
            <a:chOff x="-18207" y="-19098"/>
            <a:chExt cx="853285" cy="288600"/>
          </a:xfrm>
        </p:grpSpPr>
        <p:sp>
          <p:nvSpPr>
            <p:cNvPr id="43" name="Freeform 24">
              <a:extLst>
                <a:ext uri="{FF2B5EF4-FFF2-40B4-BE49-F238E27FC236}">
                  <a16:creationId xmlns:a16="http://schemas.microsoft.com/office/drawing/2014/main" id="{539EFB83-95E8-91C7-AB71-2C9647948357}"/>
                </a:ext>
              </a:extLst>
            </p:cNvPr>
            <p:cNvSpPr/>
            <p:nvPr>
              <p:custDataLst>
                <p:tags r:id="rId59"/>
              </p:custDataLst>
            </p:nvPr>
          </p:nvSpPr>
          <p:spPr>
            <a:xfrm>
              <a:off x="-18207" y="-19098"/>
              <a:ext cx="853285"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0097B2"/>
              </a:solidFill>
              <a:prstDash val="solid"/>
              <a:miter/>
            </a:ln>
          </p:spPr>
          <p:txBody>
            <a:bodyPr/>
            <a:lstStyle/>
            <a:p>
              <a:endParaRPr lang="en-US" dirty="0"/>
            </a:p>
          </p:txBody>
        </p:sp>
        <p:sp>
          <p:nvSpPr>
            <p:cNvPr id="44" name="TextBox 25">
              <a:extLst>
                <a:ext uri="{FF2B5EF4-FFF2-40B4-BE49-F238E27FC236}">
                  <a16:creationId xmlns:a16="http://schemas.microsoft.com/office/drawing/2014/main" id="{F6434641-B63A-BDE9-C819-0CB1134263F5}"/>
                </a:ext>
              </a:extLst>
            </p:cNvPr>
            <p:cNvSpPr txBox="1"/>
            <p:nvPr>
              <p:custDataLst>
                <p:tags r:id="rId60"/>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grpSp>
        <p:nvGrpSpPr>
          <p:cNvPr id="13" name="Group 26">
            <a:extLst>
              <a:ext uri="{FF2B5EF4-FFF2-40B4-BE49-F238E27FC236}">
                <a16:creationId xmlns:a16="http://schemas.microsoft.com/office/drawing/2014/main" id="{49D7ADB1-C176-AD4E-9516-0D0D3B83E31D}"/>
              </a:ext>
            </a:extLst>
          </p:cNvPr>
          <p:cNvGrpSpPr/>
          <p:nvPr>
            <p:custDataLst>
              <p:tags r:id="rId24"/>
            </p:custDataLst>
          </p:nvPr>
        </p:nvGrpSpPr>
        <p:grpSpPr>
          <a:xfrm>
            <a:off x="6506493" y="3358712"/>
            <a:ext cx="2403082" cy="991689"/>
            <a:chOff x="-42849" y="-204358"/>
            <a:chExt cx="867760" cy="473860"/>
          </a:xfrm>
        </p:grpSpPr>
        <p:sp>
          <p:nvSpPr>
            <p:cNvPr id="41" name="Freeform 27">
              <a:extLst>
                <a:ext uri="{FF2B5EF4-FFF2-40B4-BE49-F238E27FC236}">
                  <a16:creationId xmlns:a16="http://schemas.microsoft.com/office/drawing/2014/main" id="{BFC38928-4072-412D-0CE1-676013131B70}"/>
                </a:ext>
              </a:extLst>
            </p:cNvPr>
            <p:cNvSpPr/>
            <p:nvPr>
              <p:custDataLst>
                <p:tags r:id="rId57"/>
              </p:custDataLst>
            </p:nvPr>
          </p:nvSpPr>
          <p:spPr>
            <a:xfrm>
              <a:off x="-42849" y="-204358"/>
              <a:ext cx="867760" cy="381649"/>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00BF63"/>
              </a:solidFill>
              <a:prstDash val="solid"/>
              <a:miter/>
            </a:ln>
          </p:spPr>
          <p:txBody>
            <a:bodyPr lIns="91440" tIns="45720" rIns="91440" bIns="45720" anchor="t"/>
            <a:lstStyle/>
            <a:p>
              <a:r>
                <a:rPr lang="en-US" b="1" dirty="0">
                  <a:latin typeface="Canva Sans Bold"/>
                </a:rPr>
                <a:t> </a:t>
              </a:r>
            </a:p>
          </p:txBody>
        </p:sp>
        <p:sp>
          <p:nvSpPr>
            <p:cNvPr id="42" name="TextBox 28">
              <a:extLst>
                <a:ext uri="{FF2B5EF4-FFF2-40B4-BE49-F238E27FC236}">
                  <a16:creationId xmlns:a16="http://schemas.microsoft.com/office/drawing/2014/main" id="{E7BAD4A4-3EEC-F63A-6642-87974895D9DA}"/>
                </a:ext>
              </a:extLst>
            </p:cNvPr>
            <p:cNvSpPr txBox="1"/>
            <p:nvPr>
              <p:custDataLst>
                <p:tags r:id="rId58"/>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grpSp>
        <p:nvGrpSpPr>
          <p:cNvPr id="14" name="Group 29">
            <a:extLst>
              <a:ext uri="{FF2B5EF4-FFF2-40B4-BE49-F238E27FC236}">
                <a16:creationId xmlns:a16="http://schemas.microsoft.com/office/drawing/2014/main" id="{40B66A8F-5E06-81B4-BD74-1673A53E4A2F}"/>
              </a:ext>
            </a:extLst>
          </p:cNvPr>
          <p:cNvGrpSpPr/>
          <p:nvPr>
            <p:custDataLst>
              <p:tags r:id="rId25"/>
            </p:custDataLst>
          </p:nvPr>
        </p:nvGrpSpPr>
        <p:grpSpPr>
          <a:xfrm>
            <a:off x="9559536" y="2164722"/>
            <a:ext cx="2298179" cy="895084"/>
            <a:chOff x="-17079" y="-158197"/>
            <a:chExt cx="829879" cy="427699"/>
          </a:xfrm>
        </p:grpSpPr>
        <p:sp>
          <p:nvSpPr>
            <p:cNvPr id="39" name="Freeform 30">
              <a:extLst>
                <a:ext uri="{FF2B5EF4-FFF2-40B4-BE49-F238E27FC236}">
                  <a16:creationId xmlns:a16="http://schemas.microsoft.com/office/drawing/2014/main" id="{F8780CA0-530B-4A32-F1A4-1D144C878493}"/>
                </a:ext>
              </a:extLst>
            </p:cNvPr>
            <p:cNvSpPr/>
            <p:nvPr>
              <p:custDataLst>
                <p:tags r:id="rId55"/>
              </p:custDataLst>
            </p:nvPr>
          </p:nvSpPr>
          <p:spPr>
            <a:xfrm>
              <a:off x="-17079" y="-158197"/>
              <a:ext cx="812800"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FFBD59"/>
            </a:solidFill>
          </p:spPr>
          <p:txBody>
            <a:bodyPr/>
            <a:lstStyle/>
            <a:p>
              <a:endParaRPr lang="en-US"/>
            </a:p>
          </p:txBody>
        </p:sp>
        <p:sp>
          <p:nvSpPr>
            <p:cNvPr id="40" name="TextBox 31">
              <a:extLst>
                <a:ext uri="{FF2B5EF4-FFF2-40B4-BE49-F238E27FC236}">
                  <a16:creationId xmlns:a16="http://schemas.microsoft.com/office/drawing/2014/main" id="{2C4202CD-0EF2-2D6B-A90D-9A98B12DF5CD}"/>
                </a:ext>
              </a:extLst>
            </p:cNvPr>
            <p:cNvSpPr txBox="1"/>
            <p:nvPr>
              <p:custDataLst>
                <p:tags r:id="rId56"/>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grpSp>
        <p:nvGrpSpPr>
          <p:cNvPr id="15" name="Group 32">
            <a:extLst>
              <a:ext uri="{FF2B5EF4-FFF2-40B4-BE49-F238E27FC236}">
                <a16:creationId xmlns:a16="http://schemas.microsoft.com/office/drawing/2014/main" id="{24C6798E-A3C2-0AE8-32D9-97DC97DCE770}"/>
              </a:ext>
            </a:extLst>
          </p:cNvPr>
          <p:cNvGrpSpPr/>
          <p:nvPr>
            <p:custDataLst>
              <p:tags r:id="rId26"/>
            </p:custDataLst>
          </p:nvPr>
        </p:nvGrpSpPr>
        <p:grpSpPr>
          <a:xfrm>
            <a:off x="9482338" y="1166179"/>
            <a:ext cx="2375377" cy="621096"/>
            <a:chOff x="-44956" y="-27277"/>
            <a:chExt cx="857756" cy="296779"/>
          </a:xfrm>
        </p:grpSpPr>
        <p:sp>
          <p:nvSpPr>
            <p:cNvPr id="37" name="Freeform 33">
              <a:extLst>
                <a:ext uri="{FF2B5EF4-FFF2-40B4-BE49-F238E27FC236}">
                  <a16:creationId xmlns:a16="http://schemas.microsoft.com/office/drawing/2014/main" id="{82DF4241-859A-FEAC-CF3A-9047FE9B9FEA}"/>
                </a:ext>
              </a:extLst>
            </p:cNvPr>
            <p:cNvSpPr/>
            <p:nvPr>
              <p:custDataLst>
                <p:tags r:id="rId53"/>
              </p:custDataLst>
            </p:nvPr>
          </p:nvSpPr>
          <p:spPr>
            <a:xfrm>
              <a:off x="-44956" y="-27277"/>
              <a:ext cx="812800" cy="269502"/>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FFBD59"/>
              </a:solidFill>
              <a:prstDash val="solid"/>
              <a:miter/>
            </a:ln>
          </p:spPr>
          <p:txBody>
            <a:bodyPr/>
            <a:lstStyle/>
            <a:p>
              <a:endParaRPr lang="en-US" dirty="0"/>
            </a:p>
          </p:txBody>
        </p:sp>
        <p:sp>
          <p:nvSpPr>
            <p:cNvPr id="38" name="TextBox 34">
              <a:extLst>
                <a:ext uri="{FF2B5EF4-FFF2-40B4-BE49-F238E27FC236}">
                  <a16:creationId xmlns:a16="http://schemas.microsoft.com/office/drawing/2014/main" id="{E2F76D95-41EB-599D-FCCB-0F3B34743092}"/>
                </a:ext>
              </a:extLst>
            </p:cNvPr>
            <p:cNvSpPr txBox="1"/>
            <p:nvPr>
              <p:custDataLst>
                <p:tags r:id="rId54"/>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grpSp>
        <p:nvGrpSpPr>
          <p:cNvPr id="16" name="Group 35">
            <a:extLst>
              <a:ext uri="{FF2B5EF4-FFF2-40B4-BE49-F238E27FC236}">
                <a16:creationId xmlns:a16="http://schemas.microsoft.com/office/drawing/2014/main" id="{7E0D0FD9-DDF8-E87B-2370-E30C66B53872}"/>
              </a:ext>
            </a:extLst>
          </p:cNvPr>
          <p:cNvGrpSpPr/>
          <p:nvPr>
            <p:custDataLst>
              <p:tags r:id="rId27"/>
            </p:custDataLst>
          </p:nvPr>
        </p:nvGrpSpPr>
        <p:grpSpPr>
          <a:xfrm>
            <a:off x="9543770" y="3226804"/>
            <a:ext cx="2313945" cy="1123598"/>
            <a:chOff x="-22772" y="-267388"/>
            <a:chExt cx="835572" cy="536890"/>
          </a:xfrm>
        </p:grpSpPr>
        <p:sp>
          <p:nvSpPr>
            <p:cNvPr id="35" name="Freeform 36">
              <a:extLst>
                <a:ext uri="{FF2B5EF4-FFF2-40B4-BE49-F238E27FC236}">
                  <a16:creationId xmlns:a16="http://schemas.microsoft.com/office/drawing/2014/main" id="{82E9399E-8269-F0D7-7E19-121E5094FFB8}"/>
                </a:ext>
              </a:extLst>
            </p:cNvPr>
            <p:cNvSpPr/>
            <p:nvPr>
              <p:custDataLst>
                <p:tags r:id="rId51"/>
              </p:custDataLst>
            </p:nvPr>
          </p:nvSpPr>
          <p:spPr>
            <a:xfrm>
              <a:off x="-22772" y="-267388"/>
              <a:ext cx="812800" cy="444678"/>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FFD114"/>
              </a:solidFill>
              <a:prstDash val="solid"/>
              <a:miter/>
            </a:ln>
          </p:spPr>
          <p:txBody>
            <a:bodyPr lIns="91440" tIns="45720" rIns="91440" bIns="45720" anchor="t"/>
            <a:lstStyle/>
            <a:p>
              <a:endParaRPr lang="en-US" b="1" dirty="0">
                <a:latin typeface="Canva Sans Bold"/>
              </a:endParaRPr>
            </a:p>
          </p:txBody>
        </p:sp>
        <p:sp>
          <p:nvSpPr>
            <p:cNvPr id="36" name="TextBox 37">
              <a:extLst>
                <a:ext uri="{FF2B5EF4-FFF2-40B4-BE49-F238E27FC236}">
                  <a16:creationId xmlns:a16="http://schemas.microsoft.com/office/drawing/2014/main" id="{1FBA2A8F-DD50-FC74-730A-028617E709B0}"/>
                </a:ext>
              </a:extLst>
            </p:cNvPr>
            <p:cNvSpPr txBox="1"/>
            <p:nvPr>
              <p:custDataLst>
                <p:tags r:id="rId52"/>
              </p:custDataLst>
            </p:nvPr>
          </p:nvSpPr>
          <p:spPr>
            <a:xfrm>
              <a:off x="0" y="0"/>
              <a:ext cx="812800" cy="269502"/>
            </a:xfrm>
            <a:prstGeom prst="rect">
              <a:avLst/>
            </a:prstGeom>
          </p:spPr>
          <p:txBody>
            <a:bodyPr lIns="50800" tIns="50800" rIns="50800" bIns="50800" rtlCol="0" anchor="ctr"/>
            <a:lstStyle/>
            <a:p>
              <a:pPr algn="ctr">
                <a:lnSpc>
                  <a:spcPts val="1920"/>
                </a:lnSpc>
              </a:pPr>
              <a:endParaRPr/>
            </a:p>
          </p:txBody>
        </p:sp>
      </p:grpSp>
      <p:sp>
        <p:nvSpPr>
          <p:cNvPr id="17" name="AutoShape 38">
            <a:extLst>
              <a:ext uri="{FF2B5EF4-FFF2-40B4-BE49-F238E27FC236}">
                <a16:creationId xmlns:a16="http://schemas.microsoft.com/office/drawing/2014/main" id="{D4209A6C-FE8C-709B-6504-D436912D4837}"/>
              </a:ext>
            </a:extLst>
          </p:cNvPr>
          <p:cNvSpPr/>
          <p:nvPr>
            <p:custDataLst>
              <p:tags r:id="rId28"/>
            </p:custDataLst>
          </p:nvPr>
        </p:nvSpPr>
        <p:spPr>
          <a:xfrm flipH="1">
            <a:off x="4853626" y="1787275"/>
            <a:ext cx="1" cy="434787"/>
          </a:xfrm>
          <a:prstGeom prst="line">
            <a:avLst/>
          </a:prstGeom>
          <a:ln w="38100" cap="flat">
            <a:solidFill>
              <a:srgbClr val="A8A8A8"/>
            </a:solidFill>
            <a:prstDash val="solid"/>
            <a:headEnd type="none" w="sm" len="sm"/>
            <a:tailEnd type="none" w="sm" len="sm"/>
          </a:ln>
        </p:spPr>
        <p:txBody>
          <a:bodyPr/>
          <a:lstStyle/>
          <a:p>
            <a:endParaRPr lang="en-US" dirty="0"/>
          </a:p>
        </p:txBody>
      </p:sp>
      <p:sp>
        <p:nvSpPr>
          <p:cNvPr id="26" name="TextBox 47">
            <a:extLst>
              <a:ext uri="{FF2B5EF4-FFF2-40B4-BE49-F238E27FC236}">
                <a16:creationId xmlns:a16="http://schemas.microsoft.com/office/drawing/2014/main" id="{293ADBBF-DB7A-5EA1-480A-CB587CAAB494}"/>
              </a:ext>
            </a:extLst>
          </p:cNvPr>
          <p:cNvSpPr txBox="1"/>
          <p:nvPr>
            <p:custDataLst>
              <p:tags r:id="rId29"/>
            </p:custDataLst>
          </p:nvPr>
        </p:nvSpPr>
        <p:spPr>
          <a:xfrm>
            <a:off x="4094238" y="1259711"/>
            <a:ext cx="1551533" cy="207245"/>
          </a:xfrm>
          <a:prstGeom prst="rect">
            <a:avLst/>
          </a:prstGeom>
        </p:spPr>
        <p:txBody>
          <a:bodyPr lIns="0" tIns="0" rIns="0" bIns="0" rtlCol="0" anchor="t">
            <a:spAutoFit/>
          </a:bodyPr>
          <a:lstStyle/>
          <a:p>
            <a:pPr algn="ctr">
              <a:lnSpc>
                <a:spcPts val="2160"/>
              </a:lnSpc>
              <a:spcBef>
                <a:spcPct val="0"/>
              </a:spcBef>
            </a:pPr>
            <a:endParaRPr lang="en-US" sz="1800" b="1" dirty="0">
              <a:solidFill>
                <a:srgbClr val="000000"/>
              </a:solidFill>
              <a:latin typeface="Canva Sans Bold"/>
              <a:ea typeface="Canva Sans Bold"/>
              <a:cs typeface="Canva Sans Bold"/>
              <a:sym typeface="Canva Sans Bold"/>
            </a:endParaRPr>
          </a:p>
        </p:txBody>
      </p:sp>
      <p:sp>
        <p:nvSpPr>
          <p:cNvPr id="34" name="TextBox 55">
            <a:extLst>
              <a:ext uri="{FF2B5EF4-FFF2-40B4-BE49-F238E27FC236}">
                <a16:creationId xmlns:a16="http://schemas.microsoft.com/office/drawing/2014/main" id="{399B2E4E-11C1-7B1D-BC36-DDE2C57EEC1C}"/>
              </a:ext>
            </a:extLst>
          </p:cNvPr>
          <p:cNvSpPr txBox="1"/>
          <p:nvPr>
            <p:custDataLst>
              <p:tags r:id="rId30"/>
            </p:custDataLst>
          </p:nvPr>
        </p:nvSpPr>
        <p:spPr>
          <a:xfrm>
            <a:off x="3663223" y="2172349"/>
            <a:ext cx="2282411" cy="554639"/>
          </a:xfrm>
          <a:prstGeom prst="rect">
            <a:avLst/>
          </a:prstGeom>
        </p:spPr>
        <p:txBody>
          <a:bodyPr wrap="square" lIns="0" tIns="0" rIns="0" bIns="0" rtlCol="0" anchor="t">
            <a:spAutoFit/>
          </a:bodyPr>
          <a:lstStyle/>
          <a:p>
            <a:pPr algn="ctr">
              <a:lnSpc>
                <a:spcPts val="2160"/>
              </a:lnSpc>
            </a:pPr>
            <a:r>
              <a:rPr lang="en-US" dirty="0">
                <a:solidFill>
                  <a:schemeClr val="bg1"/>
                </a:solidFill>
                <a:latin typeface="Open Sauce"/>
                <a:ea typeface="Open Sauce"/>
                <a:cs typeface="Open Sauce"/>
                <a:sym typeface="Open Sauce"/>
              </a:rPr>
              <a:t>Cross Indicator relatability</a:t>
            </a:r>
          </a:p>
        </p:txBody>
      </p:sp>
      <p:sp>
        <p:nvSpPr>
          <p:cNvPr id="6" name="Freeform 9">
            <a:extLst>
              <a:ext uri="{FF2B5EF4-FFF2-40B4-BE49-F238E27FC236}">
                <a16:creationId xmlns:a16="http://schemas.microsoft.com/office/drawing/2014/main" id="{8A68C3EF-E20F-1077-933A-DEBFFA113B0B}"/>
              </a:ext>
            </a:extLst>
          </p:cNvPr>
          <p:cNvSpPr/>
          <p:nvPr>
            <p:custDataLst>
              <p:tags r:id="rId31"/>
            </p:custDataLst>
          </p:nvPr>
        </p:nvSpPr>
        <p:spPr>
          <a:xfrm>
            <a:off x="366364" y="4779497"/>
            <a:ext cx="2695277" cy="1101543"/>
          </a:xfrm>
          <a:custGeom>
            <a:avLst/>
            <a:gdLst/>
            <a:ahLst/>
            <a:cxnLst/>
            <a:rect l="l" t="t" r="r" b="b"/>
            <a:pathLst>
              <a:path w="1109434" h="285038">
                <a:moveTo>
                  <a:pt x="31244" y="0"/>
                </a:moveTo>
                <a:lnTo>
                  <a:pt x="1078190" y="0"/>
                </a:lnTo>
                <a:cubicBezTo>
                  <a:pt x="1095446" y="0"/>
                  <a:pt x="1109434" y="13989"/>
                  <a:pt x="1109434" y="31244"/>
                </a:cubicBezTo>
                <a:lnTo>
                  <a:pt x="1109434" y="253793"/>
                </a:lnTo>
                <a:cubicBezTo>
                  <a:pt x="1109434" y="271049"/>
                  <a:pt x="1095446" y="285038"/>
                  <a:pt x="1078190" y="285038"/>
                </a:cubicBezTo>
                <a:lnTo>
                  <a:pt x="31244" y="285038"/>
                </a:lnTo>
                <a:cubicBezTo>
                  <a:pt x="13989" y="285038"/>
                  <a:pt x="0" y="271049"/>
                  <a:pt x="0" y="253793"/>
                </a:cubicBezTo>
                <a:lnTo>
                  <a:pt x="0" y="31244"/>
                </a:lnTo>
                <a:cubicBezTo>
                  <a:pt x="0" y="13989"/>
                  <a:pt x="13989" y="0"/>
                  <a:pt x="31244" y="0"/>
                </a:cubicBezTo>
                <a:close/>
              </a:path>
            </a:pathLst>
          </a:custGeom>
          <a:solidFill>
            <a:srgbClr val="000000">
              <a:alpha val="0"/>
            </a:srgbClr>
          </a:solidFill>
          <a:ln w="38100" cap="sq">
            <a:solidFill>
              <a:srgbClr val="FF803F"/>
            </a:solidFill>
            <a:prstDash val="solid"/>
            <a:miter/>
          </a:ln>
        </p:spPr>
        <p:txBody>
          <a:bodyPr/>
          <a:lstStyle/>
          <a:p>
            <a:endParaRPr lang="en-US"/>
          </a:p>
        </p:txBody>
      </p:sp>
      <p:sp>
        <p:nvSpPr>
          <p:cNvPr id="59" name="Freeform 18">
            <a:extLst>
              <a:ext uri="{FF2B5EF4-FFF2-40B4-BE49-F238E27FC236}">
                <a16:creationId xmlns:a16="http://schemas.microsoft.com/office/drawing/2014/main" id="{8541A356-5696-B975-E8A9-784E5194D7EA}"/>
              </a:ext>
            </a:extLst>
          </p:cNvPr>
          <p:cNvSpPr/>
          <p:nvPr>
            <p:custDataLst>
              <p:tags r:id="rId32"/>
            </p:custDataLst>
          </p:nvPr>
        </p:nvSpPr>
        <p:spPr>
          <a:xfrm>
            <a:off x="3708235" y="3356047"/>
            <a:ext cx="2291991" cy="801375"/>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37C9EF"/>
            </a:solidFill>
            <a:prstDash val="solid"/>
            <a:miter/>
          </a:ln>
        </p:spPr>
        <p:txBody>
          <a:bodyPr/>
          <a:lstStyle/>
          <a:p>
            <a:endParaRPr lang="en-US"/>
          </a:p>
        </p:txBody>
      </p:sp>
      <p:sp>
        <p:nvSpPr>
          <p:cNvPr id="60" name="AutoShape 45">
            <a:extLst>
              <a:ext uri="{FF2B5EF4-FFF2-40B4-BE49-F238E27FC236}">
                <a16:creationId xmlns:a16="http://schemas.microsoft.com/office/drawing/2014/main" id="{FDC7B675-F6DB-2498-32A8-DE2F20DD2C34}"/>
              </a:ext>
            </a:extLst>
          </p:cNvPr>
          <p:cNvSpPr/>
          <p:nvPr>
            <p:custDataLst>
              <p:tags r:id="rId33"/>
            </p:custDataLst>
          </p:nvPr>
        </p:nvSpPr>
        <p:spPr>
          <a:xfrm flipH="1">
            <a:off x="4826606" y="4149660"/>
            <a:ext cx="0" cy="664429"/>
          </a:xfrm>
          <a:prstGeom prst="line">
            <a:avLst/>
          </a:prstGeom>
          <a:ln w="38100" cap="flat">
            <a:solidFill>
              <a:srgbClr val="A8A8A8"/>
            </a:solidFill>
            <a:prstDash val="solid"/>
            <a:headEnd type="none" w="sm" len="sm"/>
            <a:tailEnd type="none" w="sm" len="sm"/>
          </a:ln>
        </p:spPr>
        <p:txBody>
          <a:bodyPr/>
          <a:lstStyle/>
          <a:p>
            <a:endParaRPr lang="en-US"/>
          </a:p>
        </p:txBody>
      </p:sp>
      <p:sp>
        <p:nvSpPr>
          <p:cNvPr id="62" name="Freeform 27">
            <a:extLst>
              <a:ext uri="{FF2B5EF4-FFF2-40B4-BE49-F238E27FC236}">
                <a16:creationId xmlns:a16="http://schemas.microsoft.com/office/drawing/2014/main" id="{75CCC4FA-B2B2-9164-57C2-005AB1A1F723}"/>
              </a:ext>
            </a:extLst>
          </p:cNvPr>
          <p:cNvSpPr/>
          <p:nvPr>
            <p:custDataLst>
              <p:tags r:id="rId34"/>
            </p:custDataLst>
          </p:nvPr>
        </p:nvSpPr>
        <p:spPr>
          <a:xfrm>
            <a:off x="6549054" y="4883224"/>
            <a:ext cx="2403082" cy="965000"/>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00BF63"/>
            </a:solidFill>
            <a:prstDash val="solid"/>
            <a:miter/>
          </a:ln>
        </p:spPr>
        <p:txBody>
          <a:bodyPr lIns="91440" tIns="45720" rIns="91440" bIns="45720" anchor="t"/>
          <a:lstStyle/>
          <a:p>
            <a:r>
              <a:rPr lang="en-US" b="1" dirty="0">
                <a:latin typeface="Canva Sans Bold"/>
              </a:rPr>
              <a:t> </a:t>
            </a:r>
          </a:p>
        </p:txBody>
      </p:sp>
      <p:sp>
        <p:nvSpPr>
          <p:cNvPr id="64" name="AutoShape 40">
            <a:extLst>
              <a:ext uri="{FF2B5EF4-FFF2-40B4-BE49-F238E27FC236}">
                <a16:creationId xmlns:a16="http://schemas.microsoft.com/office/drawing/2014/main" id="{34A32495-B7E8-B198-1C95-EDA309E019BC}"/>
              </a:ext>
            </a:extLst>
          </p:cNvPr>
          <p:cNvSpPr/>
          <p:nvPr>
            <p:custDataLst>
              <p:tags r:id="rId35"/>
            </p:custDataLst>
          </p:nvPr>
        </p:nvSpPr>
        <p:spPr>
          <a:xfrm flipH="1">
            <a:off x="10681468" y="1734721"/>
            <a:ext cx="1" cy="420937"/>
          </a:xfrm>
          <a:prstGeom prst="line">
            <a:avLst/>
          </a:prstGeom>
          <a:ln w="38100" cap="flat">
            <a:solidFill>
              <a:srgbClr val="A8A8A8"/>
            </a:solidFill>
            <a:prstDash val="solid"/>
            <a:headEnd type="none" w="sm" len="sm"/>
            <a:tailEnd type="none" w="sm" len="sm"/>
          </a:ln>
        </p:spPr>
        <p:txBody>
          <a:bodyPr/>
          <a:lstStyle/>
          <a:p>
            <a:endParaRPr lang="en-US"/>
          </a:p>
        </p:txBody>
      </p:sp>
      <p:sp>
        <p:nvSpPr>
          <p:cNvPr id="65" name="AutoShape 42">
            <a:extLst>
              <a:ext uri="{FF2B5EF4-FFF2-40B4-BE49-F238E27FC236}">
                <a16:creationId xmlns:a16="http://schemas.microsoft.com/office/drawing/2014/main" id="{719FAD3F-F8B4-DB5F-29FC-2ED2BF4B008A}"/>
              </a:ext>
            </a:extLst>
          </p:cNvPr>
          <p:cNvSpPr/>
          <p:nvPr>
            <p:custDataLst>
              <p:tags r:id="rId36"/>
            </p:custDataLst>
          </p:nvPr>
        </p:nvSpPr>
        <p:spPr>
          <a:xfrm flipH="1">
            <a:off x="10646198" y="2718709"/>
            <a:ext cx="1" cy="508095"/>
          </a:xfrm>
          <a:prstGeom prst="line">
            <a:avLst/>
          </a:prstGeom>
          <a:ln w="38100" cap="flat">
            <a:solidFill>
              <a:srgbClr val="A8A8A8"/>
            </a:solidFill>
            <a:prstDash val="solid"/>
            <a:headEnd type="none" w="sm" len="sm"/>
            <a:tailEnd type="none" w="sm" len="sm"/>
          </a:ln>
        </p:spPr>
        <p:txBody>
          <a:bodyPr/>
          <a:lstStyle/>
          <a:p>
            <a:endParaRPr lang="en-US"/>
          </a:p>
        </p:txBody>
      </p:sp>
      <p:sp>
        <p:nvSpPr>
          <p:cNvPr id="66" name="AutoShape 45">
            <a:extLst>
              <a:ext uri="{FF2B5EF4-FFF2-40B4-BE49-F238E27FC236}">
                <a16:creationId xmlns:a16="http://schemas.microsoft.com/office/drawing/2014/main" id="{BBBABE12-3335-B64F-DD15-64601DA976B7}"/>
              </a:ext>
            </a:extLst>
          </p:cNvPr>
          <p:cNvSpPr/>
          <p:nvPr>
            <p:custDataLst>
              <p:tags r:id="rId37"/>
            </p:custDataLst>
          </p:nvPr>
        </p:nvSpPr>
        <p:spPr>
          <a:xfrm flipH="1">
            <a:off x="10681468" y="4157422"/>
            <a:ext cx="0" cy="664429"/>
          </a:xfrm>
          <a:prstGeom prst="line">
            <a:avLst/>
          </a:prstGeom>
          <a:ln w="38100" cap="flat">
            <a:solidFill>
              <a:srgbClr val="A8A8A8"/>
            </a:solidFill>
            <a:prstDash val="solid"/>
            <a:headEnd type="none" w="sm" len="sm"/>
            <a:tailEnd type="none" w="sm" len="sm"/>
          </a:ln>
        </p:spPr>
        <p:txBody>
          <a:bodyPr/>
          <a:lstStyle/>
          <a:p>
            <a:endParaRPr lang="en-US"/>
          </a:p>
        </p:txBody>
      </p:sp>
      <p:sp>
        <p:nvSpPr>
          <p:cNvPr id="67" name="Freeform 36">
            <a:extLst>
              <a:ext uri="{FF2B5EF4-FFF2-40B4-BE49-F238E27FC236}">
                <a16:creationId xmlns:a16="http://schemas.microsoft.com/office/drawing/2014/main" id="{5FC4F8E4-A1D0-B9B3-FF1D-F9BF9CD1F9F5}"/>
              </a:ext>
            </a:extLst>
          </p:cNvPr>
          <p:cNvSpPr/>
          <p:nvPr>
            <p:custDataLst>
              <p:tags r:id="rId38"/>
            </p:custDataLst>
          </p:nvPr>
        </p:nvSpPr>
        <p:spPr>
          <a:xfrm>
            <a:off x="9554280" y="4861164"/>
            <a:ext cx="2250883" cy="930618"/>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FFD114"/>
            </a:solidFill>
            <a:prstDash val="solid"/>
            <a:miter/>
          </a:ln>
        </p:spPr>
        <p:txBody>
          <a:bodyPr lIns="91440" tIns="45720" rIns="91440" bIns="45720" anchor="t"/>
          <a:lstStyle/>
          <a:p>
            <a:endParaRPr lang="en-US" b="1" dirty="0">
              <a:latin typeface="Canva Sans Bold"/>
            </a:endParaRPr>
          </a:p>
        </p:txBody>
      </p:sp>
      <p:sp>
        <p:nvSpPr>
          <p:cNvPr id="69" name="TextBox 55">
            <a:extLst>
              <a:ext uri="{FF2B5EF4-FFF2-40B4-BE49-F238E27FC236}">
                <a16:creationId xmlns:a16="http://schemas.microsoft.com/office/drawing/2014/main" id="{0E98E707-BCE2-A5DB-C198-CF0C249AFA4A}"/>
              </a:ext>
            </a:extLst>
          </p:cNvPr>
          <p:cNvSpPr txBox="1"/>
          <p:nvPr>
            <p:custDataLst>
              <p:tags r:id="rId39"/>
            </p:custDataLst>
          </p:nvPr>
        </p:nvSpPr>
        <p:spPr>
          <a:xfrm>
            <a:off x="6491782" y="2219355"/>
            <a:ext cx="2282411" cy="836768"/>
          </a:xfrm>
          <a:prstGeom prst="rect">
            <a:avLst/>
          </a:prstGeom>
        </p:spPr>
        <p:txBody>
          <a:bodyPr wrap="square" lIns="0" tIns="0" rIns="0" bIns="0" rtlCol="0" anchor="t">
            <a:spAutoFit/>
          </a:bodyPr>
          <a:lstStyle/>
          <a:p>
            <a:pPr algn="ctr">
              <a:lnSpc>
                <a:spcPts val="2160"/>
              </a:lnSpc>
            </a:pPr>
            <a:r>
              <a:rPr lang="en-US" dirty="0">
                <a:solidFill>
                  <a:schemeClr val="bg1"/>
                </a:solidFill>
                <a:latin typeface="Open Sauce"/>
                <a:ea typeface="Open Sauce"/>
                <a:cs typeface="Open Sauce"/>
                <a:sym typeface="Open Sauce"/>
              </a:rPr>
              <a:t>Context and exhaustiveness relatability</a:t>
            </a:r>
          </a:p>
        </p:txBody>
      </p:sp>
      <p:sp>
        <p:nvSpPr>
          <p:cNvPr id="70" name="TextBox 55">
            <a:extLst>
              <a:ext uri="{FF2B5EF4-FFF2-40B4-BE49-F238E27FC236}">
                <a16:creationId xmlns:a16="http://schemas.microsoft.com/office/drawing/2014/main" id="{D5BF0FBA-A7E0-66C1-61B7-E643815AABC9}"/>
              </a:ext>
            </a:extLst>
          </p:cNvPr>
          <p:cNvSpPr txBox="1"/>
          <p:nvPr>
            <p:custDataLst>
              <p:tags r:id="rId40"/>
            </p:custDataLst>
          </p:nvPr>
        </p:nvSpPr>
        <p:spPr>
          <a:xfrm>
            <a:off x="9581824" y="2172055"/>
            <a:ext cx="2282411" cy="554639"/>
          </a:xfrm>
          <a:prstGeom prst="rect">
            <a:avLst/>
          </a:prstGeom>
        </p:spPr>
        <p:txBody>
          <a:bodyPr wrap="square" lIns="0" tIns="0" rIns="0" bIns="0" rtlCol="0" anchor="t">
            <a:spAutoFit/>
          </a:bodyPr>
          <a:lstStyle/>
          <a:p>
            <a:pPr algn="ctr">
              <a:lnSpc>
                <a:spcPts val="2160"/>
              </a:lnSpc>
            </a:pPr>
            <a:r>
              <a:rPr lang="en-US" dirty="0">
                <a:solidFill>
                  <a:schemeClr val="bg1"/>
                </a:solidFill>
                <a:latin typeface="Open Sauce"/>
                <a:ea typeface="Open Sauce"/>
                <a:cs typeface="Open Sauce"/>
                <a:sym typeface="Open Sauce"/>
              </a:rPr>
              <a:t>Global estimates and national use </a:t>
            </a:r>
          </a:p>
        </p:txBody>
      </p:sp>
      <p:sp>
        <p:nvSpPr>
          <p:cNvPr id="71" name="TextBox 55">
            <a:extLst>
              <a:ext uri="{FF2B5EF4-FFF2-40B4-BE49-F238E27FC236}">
                <a16:creationId xmlns:a16="http://schemas.microsoft.com/office/drawing/2014/main" id="{299398DB-2269-0AB8-A3FF-D11E3A1137DF}"/>
              </a:ext>
            </a:extLst>
          </p:cNvPr>
          <p:cNvSpPr txBox="1"/>
          <p:nvPr>
            <p:custDataLst>
              <p:tags r:id="rId41"/>
            </p:custDataLst>
          </p:nvPr>
        </p:nvSpPr>
        <p:spPr>
          <a:xfrm>
            <a:off x="595469" y="2377010"/>
            <a:ext cx="2282411" cy="272510"/>
          </a:xfrm>
          <a:prstGeom prst="rect">
            <a:avLst/>
          </a:prstGeom>
        </p:spPr>
        <p:txBody>
          <a:bodyPr wrap="square" lIns="0" tIns="0" rIns="0" bIns="0" rtlCol="0" anchor="t">
            <a:spAutoFit/>
          </a:bodyPr>
          <a:lstStyle/>
          <a:p>
            <a:pPr algn="ctr">
              <a:lnSpc>
                <a:spcPts val="2160"/>
              </a:lnSpc>
            </a:pPr>
            <a:r>
              <a:rPr lang="en-US" dirty="0">
                <a:solidFill>
                  <a:schemeClr val="bg1"/>
                </a:solidFill>
                <a:latin typeface="Open Sauce"/>
                <a:ea typeface="Open Sauce"/>
                <a:cs typeface="Open Sauce"/>
                <a:sym typeface="Open Sauce"/>
              </a:rPr>
              <a:t>Comparability </a:t>
            </a:r>
          </a:p>
        </p:txBody>
      </p:sp>
      <p:sp>
        <p:nvSpPr>
          <p:cNvPr id="74" name="Freeform 18">
            <a:extLst>
              <a:ext uri="{FF2B5EF4-FFF2-40B4-BE49-F238E27FC236}">
                <a16:creationId xmlns:a16="http://schemas.microsoft.com/office/drawing/2014/main" id="{01791E2C-C5CD-F06C-6462-D5CD9B3664A9}"/>
              </a:ext>
            </a:extLst>
          </p:cNvPr>
          <p:cNvSpPr/>
          <p:nvPr>
            <p:custDataLst>
              <p:tags r:id="rId42"/>
            </p:custDataLst>
          </p:nvPr>
        </p:nvSpPr>
        <p:spPr>
          <a:xfrm>
            <a:off x="3676704" y="4858689"/>
            <a:ext cx="2323522" cy="1048288"/>
          </a:xfrm>
          <a:custGeom>
            <a:avLst/>
            <a:gdLst/>
            <a:ahLst/>
            <a:cxnLst/>
            <a:rect l="l" t="t" r="r" b="b"/>
            <a:pathLst>
              <a:path w="812800" h="269502">
                <a:moveTo>
                  <a:pt x="42647" y="0"/>
                </a:moveTo>
                <a:lnTo>
                  <a:pt x="770153" y="0"/>
                </a:lnTo>
                <a:cubicBezTo>
                  <a:pt x="781464" y="0"/>
                  <a:pt x="792311" y="4493"/>
                  <a:pt x="800309" y="12491"/>
                </a:cubicBezTo>
                <a:cubicBezTo>
                  <a:pt x="808307" y="20489"/>
                  <a:pt x="812800" y="31336"/>
                  <a:pt x="812800" y="42647"/>
                </a:cubicBezTo>
                <a:lnTo>
                  <a:pt x="812800" y="226855"/>
                </a:lnTo>
                <a:cubicBezTo>
                  <a:pt x="812800" y="250409"/>
                  <a:pt x="793706" y="269502"/>
                  <a:pt x="770153" y="269502"/>
                </a:cubicBezTo>
                <a:lnTo>
                  <a:pt x="42647" y="269502"/>
                </a:lnTo>
                <a:cubicBezTo>
                  <a:pt x="31336" y="269502"/>
                  <a:pt x="20489" y="265009"/>
                  <a:pt x="12491" y="257011"/>
                </a:cubicBezTo>
                <a:cubicBezTo>
                  <a:pt x="4493" y="249013"/>
                  <a:pt x="0" y="238166"/>
                  <a:pt x="0" y="226855"/>
                </a:cubicBezTo>
                <a:lnTo>
                  <a:pt x="0" y="42647"/>
                </a:lnTo>
                <a:cubicBezTo>
                  <a:pt x="0" y="31336"/>
                  <a:pt x="4493" y="20489"/>
                  <a:pt x="12491" y="12491"/>
                </a:cubicBezTo>
                <a:cubicBezTo>
                  <a:pt x="20489" y="4493"/>
                  <a:pt x="31336" y="0"/>
                  <a:pt x="42647" y="0"/>
                </a:cubicBezTo>
                <a:close/>
              </a:path>
            </a:pathLst>
          </a:custGeom>
          <a:solidFill>
            <a:srgbClr val="000000">
              <a:alpha val="0"/>
            </a:srgbClr>
          </a:solidFill>
          <a:ln w="38100" cap="sq">
            <a:solidFill>
              <a:srgbClr val="37C9EF"/>
            </a:solidFill>
            <a:prstDash val="solid"/>
            <a:miter/>
          </a:ln>
        </p:spPr>
        <p:txBody>
          <a:bodyPr/>
          <a:lstStyle/>
          <a:p>
            <a:endParaRPr lang="en-US" dirty="0"/>
          </a:p>
        </p:txBody>
      </p:sp>
      <p:sp>
        <p:nvSpPr>
          <p:cNvPr id="76" name="TextBox 46">
            <a:extLst>
              <a:ext uri="{FF2B5EF4-FFF2-40B4-BE49-F238E27FC236}">
                <a16:creationId xmlns:a16="http://schemas.microsoft.com/office/drawing/2014/main" id="{BA2694D1-155E-DDCB-B67A-246B2C9E817B}"/>
              </a:ext>
            </a:extLst>
          </p:cNvPr>
          <p:cNvSpPr txBox="1"/>
          <p:nvPr>
            <p:custDataLst>
              <p:tags r:id="rId43"/>
            </p:custDataLst>
          </p:nvPr>
        </p:nvSpPr>
        <p:spPr>
          <a:xfrm>
            <a:off x="4079739" y="4964449"/>
            <a:ext cx="1409883" cy="836768"/>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Geospatial resources and modelling</a:t>
            </a:r>
          </a:p>
        </p:txBody>
      </p:sp>
      <p:sp>
        <p:nvSpPr>
          <p:cNvPr id="77" name="TextBox 46">
            <a:extLst>
              <a:ext uri="{FF2B5EF4-FFF2-40B4-BE49-F238E27FC236}">
                <a16:creationId xmlns:a16="http://schemas.microsoft.com/office/drawing/2014/main" id="{C3140465-E6E9-01B4-4D17-C5B022D81609}"/>
              </a:ext>
            </a:extLst>
          </p:cNvPr>
          <p:cNvSpPr txBox="1"/>
          <p:nvPr>
            <p:custDataLst>
              <p:tags r:id="rId44"/>
            </p:custDataLst>
          </p:nvPr>
        </p:nvSpPr>
        <p:spPr>
          <a:xfrm>
            <a:off x="674994" y="4911895"/>
            <a:ext cx="2052440" cy="836768"/>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Geospatial resources and Mobile Phone Data</a:t>
            </a:r>
          </a:p>
        </p:txBody>
      </p:sp>
      <p:sp>
        <p:nvSpPr>
          <p:cNvPr id="78" name="TextBox 46">
            <a:extLst>
              <a:ext uri="{FF2B5EF4-FFF2-40B4-BE49-F238E27FC236}">
                <a16:creationId xmlns:a16="http://schemas.microsoft.com/office/drawing/2014/main" id="{ED1852EF-3DB3-3739-AEDD-10C959E396FD}"/>
              </a:ext>
            </a:extLst>
          </p:cNvPr>
          <p:cNvSpPr txBox="1"/>
          <p:nvPr>
            <p:custDataLst>
              <p:tags r:id="rId45"/>
            </p:custDataLst>
          </p:nvPr>
        </p:nvSpPr>
        <p:spPr>
          <a:xfrm>
            <a:off x="6740307" y="5088404"/>
            <a:ext cx="2052440" cy="554639"/>
          </a:xfrm>
          <a:prstGeom prst="rect">
            <a:avLst/>
          </a:prstGeom>
        </p:spPr>
        <p:txBody>
          <a:bodyPr wrap="square" lIns="0" tIns="0" rIns="0" bIns="0" rtlCol="0" anchor="t">
            <a:spAutoFit/>
          </a:bodyPr>
          <a:lstStyle/>
          <a:p>
            <a:pPr algn="ctr">
              <a:lnSpc>
                <a:spcPts val="2160"/>
              </a:lnSpc>
              <a:spcBef>
                <a:spcPct val="0"/>
              </a:spcBef>
            </a:pPr>
            <a:r>
              <a:rPr lang="en-US" b="1" dirty="0">
                <a:solidFill>
                  <a:srgbClr val="000000"/>
                </a:solidFill>
                <a:latin typeface="Canva Sans Bold"/>
                <a:ea typeface="Canva Sans Bold"/>
                <a:cs typeface="Canva Sans Bold"/>
                <a:sym typeface="Canva Sans Bold"/>
              </a:rPr>
              <a:t>NSO -  Government Finance Statistics</a:t>
            </a:r>
            <a:endParaRPr lang="en-US" sz="1800" b="1" dirty="0">
              <a:solidFill>
                <a:srgbClr val="000000"/>
              </a:solidFill>
              <a:latin typeface="Canva Sans Bold"/>
              <a:ea typeface="Canva Sans Bold"/>
              <a:cs typeface="Canva Sans Bold"/>
              <a:sym typeface="Canva Sans Bold"/>
            </a:endParaRPr>
          </a:p>
        </p:txBody>
      </p:sp>
      <p:sp>
        <p:nvSpPr>
          <p:cNvPr id="79" name="TextBox 46">
            <a:extLst>
              <a:ext uri="{FF2B5EF4-FFF2-40B4-BE49-F238E27FC236}">
                <a16:creationId xmlns:a16="http://schemas.microsoft.com/office/drawing/2014/main" id="{D2810475-9899-5AC7-7A1F-75F541B700D1}"/>
              </a:ext>
            </a:extLst>
          </p:cNvPr>
          <p:cNvSpPr txBox="1"/>
          <p:nvPr>
            <p:custDataLst>
              <p:tags r:id="rId46"/>
            </p:custDataLst>
          </p:nvPr>
        </p:nvSpPr>
        <p:spPr>
          <a:xfrm>
            <a:off x="9619978" y="5001202"/>
            <a:ext cx="2052440" cy="554639"/>
          </a:xfrm>
          <a:prstGeom prst="rect">
            <a:avLst/>
          </a:prstGeom>
        </p:spPr>
        <p:txBody>
          <a:bodyPr wrap="square" lIns="0" tIns="0" rIns="0" bIns="0" rtlCol="0" anchor="t">
            <a:spAutoFit/>
          </a:bodyPr>
          <a:lstStyle/>
          <a:p>
            <a:pPr algn="ctr">
              <a:lnSpc>
                <a:spcPts val="2160"/>
              </a:lnSpc>
              <a:spcBef>
                <a:spcPct val="0"/>
              </a:spcBef>
            </a:pPr>
            <a:r>
              <a:rPr lang="en-US" sz="1800" b="1" dirty="0">
                <a:solidFill>
                  <a:srgbClr val="000000"/>
                </a:solidFill>
                <a:latin typeface="Canva Sans Bold"/>
                <a:ea typeface="Canva Sans Bold"/>
                <a:cs typeface="Canva Sans Bold"/>
                <a:sym typeface="Canva Sans Bold"/>
              </a:rPr>
              <a:t>Administrative records and HMIS</a:t>
            </a:r>
          </a:p>
        </p:txBody>
      </p:sp>
      <p:sp>
        <p:nvSpPr>
          <p:cNvPr id="80" name="TextBox 46">
            <a:extLst>
              <a:ext uri="{FF2B5EF4-FFF2-40B4-BE49-F238E27FC236}">
                <a16:creationId xmlns:a16="http://schemas.microsoft.com/office/drawing/2014/main" id="{4D68CA80-CBC1-5247-4FC7-1CACDAD8289E}"/>
              </a:ext>
            </a:extLst>
          </p:cNvPr>
          <p:cNvSpPr txBox="1"/>
          <p:nvPr>
            <p:custDataLst>
              <p:tags r:id="rId47"/>
            </p:custDataLst>
          </p:nvPr>
        </p:nvSpPr>
        <p:spPr>
          <a:xfrm>
            <a:off x="805502" y="3679619"/>
            <a:ext cx="2052440" cy="272510"/>
          </a:xfrm>
          <a:prstGeom prst="rect">
            <a:avLst/>
          </a:prstGeom>
        </p:spPr>
        <p:txBody>
          <a:bodyPr wrap="square" lIns="0" tIns="0" rIns="0" bIns="0" rtlCol="0" anchor="t">
            <a:spAutoFit/>
          </a:bodyPr>
          <a:lstStyle/>
          <a:p>
            <a:pPr algn="ctr">
              <a:lnSpc>
                <a:spcPts val="2160"/>
              </a:lnSpc>
              <a:spcBef>
                <a:spcPct val="0"/>
              </a:spcBef>
            </a:pPr>
            <a:r>
              <a:rPr lang="en-US" b="1" dirty="0">
                <a:solidFill>
                  <a:srgbClr val="000000"/>
                </a:solidFill>
                <a:latin typeface="Canva Sans Bold"/>
                <a:ea typeface="Canva Sans Bold"/>
                <a:cs typeface="Canva Sans Bold"/>
                <a:sym typeface="Canva Sans Bold"/>
              </a:rPr>
              <a:t>National ownership</a:t>
            </a:r>
            <a:endParaRPr lang="en-US" sz="1800" b="1" dirty="0">
              <a:solidFill>
                <a:srgbClr val="000000"/>
              </a:solidFill>
              <a:latin typeface="Canva Sans Bold"/>
              <a:ea typeface="Canva Sans Bold"/>
              <a:cs typeface="Canva Sans Bold"/>
              <a:sym typeface="Canva Sans Bold"/>
            </a:endParaRPr>
          </a:p>
        </p:txBody>
      </p:sp>
      <p:sp>
        <p:nvSpPr>
          <p:cNvPr id="81" name="TextBox 46">
            <a:extLst>
              <a:ext uri="{FF2B5EF4-FFF2-40B4-BE49-F238E27FC236}">
                <a16:creationId xmlns:a16="http://schemas.microsoft.com/office/drawing/2014/main" id="{BDB91EF2-57C4-287D-AFEA-8DE9F1E38701}"/>
              </a:ext>
            </a:extLst>
          </p:cNvPr>
          <p:cNvSpPr txBox="1"/>
          <p:nvPr>
            <p:custDataLst>
              <p:tags r:id="rId48"/>
            </p:custDataLst>
          </p:nvPr>
        </p:nvSpPr>
        <p:spPr>
          <a:xfrm>
            <a:off x="3874527" y="3611299"/>
            <a:ext cx="2052440" cy="272510"/>
          </a:xfrm>
          <a:prstGeom prst="rect">
            <a:avLst/>
          </a:prstGeom>
        </p:spPr>
        <p:txBody>
          <a:bodyPr wrap="square" lIns="0" tIns="0" rIns="0" bIns="0" rtlCol="0" anchor="t">
            <a:spAutoFit/>
          </a:bodyPr>
          <a:lstStyle/>
          <a:p>
            <a:pPr algn="ctr">
              <a:lnSpc>
                <a:spcPts val="2160"/>
              </a:lnSpc>
              <a:spcBef>
                <a:spcPct val="0"/>
              </a:spcBef>
            </a:pPr>
            <a:r>
              <a:rPr lang="en-US" b="1" dirty="0">
                <a:solidFill>
                  <a:srgbClr val="000000"/>
                </a:solidFill>
                <a:latin typeface="Canva Sans Bold"/>
                <a:ea typeface="Canva Sans Bold"/>
                <a:cs typeface="Canva Sans Bold"/>
                <a:sym typeface="Canva Sans Bold"/>
              </a:rPr>
              <a:t>Coordination</a:t>
            </a:r>
            <a:endParaRPr lang="en-US" sz="1800" b="1" dirty="0">
              <a:solidFill>
                <a:srgbClr val="000000"/>
              </a:solidFill>
              <a:latin typeface="Canva Sans Bold"/>
              <a:ea typeface="Canva Sans Bold"/>
              <a:cs typeface="Canva Sans Bold"/>
              <a:sym typeface="Canva Sans Bold"/>
            </a:endParaRPr>
          </a:p>
        </p:txBody>
      </p:sp>
      <p:sp>
        <p:nvSpPr>
          <p:cNvPr id="82" name="TextBox 46">
            <a:extLst>
              <a:ext uri="{FF2B5EF4-FFF2-40B4-BE49-F238E27FC236}">
                <a16:creationId xmlns:a16="http://schemas.microsoft.com/office/drawing/2014/main" id="{BA8BAAC2-BB5A-A2B5-BE58-75AF13C71B1E}"/>
              </a:ext>
            </a:extLst>
          </p:cNvPr>
          <p:cNvSpPr txBox="1"/>
          <p:nvPr>
            <p:custDataLst>
              <p:tags r:id="rId49"/>
            </p:custDataLst>
          </p:nvPr>
        </p:nvSpPr>
        <p:spPr>
          <a:xfrm>
            <a:off x="6678687" y="3599107"/>
            <a:ext cx="2052440" cy="272510"/>
          </a:xfrm>
          <a:prstGeom prst="rect">
            <a:avLst/>
          </a:prstGeom>
        </p:spPr>
        <p:txBody>
          <a:bodyPr wrap="square" lIns="0" tIns="0" rIns="0" bIns="0" rtlCol="0" anchor="t">
            <a:spAutoFit/>
          </a:bodyPr>
          <a:lstStyle/>
          <a:p>
            <a:pPr algn="ctr">
              <a:lnSpc>
                <a:spcPts val="2160"/>
              </a:lnSpc>
              <a:spcBef>
                <a:spcPct val="0"/>
              </a:spcBef>
            </a:pPr>
            <a:r>
              <a:rPr lang="en-US" b="1" dirty="0">
                <a:solidFill>
                  <a:srgbClr val="000000"/>
                </a:solidFill>
                <a:latin typeface="Canva Sans Bold"/>
                <a:ea typeface="Canva Sans Bold"/>
                <a:cs typeface="Canva Sans Bold"/>
                <a:sym typeface="Canva Sans Bold"/>
              </a:rPr>
              <a:t>NSO reorientation</a:t>
            </a:r>
            <a:endParaRPr lang="en-US" sz="1800" b="1" dirty="0">
              <a:solidFill>
                <a:srgbClr val="000000"/>
              </a:solidFill>
              <a:latin typeface="Canva Sans Bold"/>
              <a:ea typeface="Canva Sans Bold"/>
              <a:cs typeface="Canva Sans Bold"/>
              <a:sym typeface="Canva Sans Bold"/>
            </a:endParaRPr>
          </a:p>
        </p:txBody>
      </p:sp>
      <p:sp>
        <p:nvSpPr>
          <p:cNvPr id="83" name="TextBox 46">
            <a:extLst>
              <a:ext uri="{FF2B5EF4-FFF2-40B4-BE49-F238E27FC236}">
                <a16:creationId xmlns:a16="http://schemas.microsoft.com/office/drawing/2014/main" id="{4F524055-925D-6EE5-CA87-DD9327C6FC96}"/>
              </a:ext>
            </a:extLst>
          </p:cNvPr>
          <p:cNvSpPr txBox="1"/>
          <p:nvPr>
            <p:custDataLst>
              <p:tags r:id="rId50"/>
            </p:custDataLst>
          </p:nvPr>
        </p:nvSpPr>
        <p:spPr>
          <a:xfrm>
            <a:off x="9606832" y="3304244"/>
            <a:ext cx="2052440" cy="836768"/>
          </a:xfrm>
          <a:prstGeom prst="rect">
            <a:avLst/>
          </a:prstGeom>
        </p:spPr>
        <p:txBody>
          <a:bodyPr wrap="square" lIns="0" tIns="0" rIns="0" bIns="0" rtlCol="0" anchor="t">
            <a:spAutoFit/>
          </a:bodyPr>
          <a:lstStyle/>
          <a:p>
            <a:pPr algn="ctr">
              <a:lnSpc>
                <a:spcPts val="2160"/>
              </a:lnSpc>
              <a:spcBef>
                <a:spcPct val="0"/>
              </a:spcBef>
            </a:pPr>
            <a:r>
              <a:rPr lang="en-US" b="1" dirty="0">
                <a:solidFill>
                  <a:srgbClr val="000000"/>
                </a:solidFill>
                <a:latin typeface="Canva Sans Bold"/>
                <a:ea typeface="Canva Sans Bold"/>
                <a:cs typeface="Canva Sans Bold"/>
                <a:sym typeface="Canva Sans Bold"/>
              </a:rPr>
              <a:t>Regular dissemination of child health statistics</a:t>
            </a:r>
            <a:endParaRPr lang="en-US" sz="1800" b="1" dirty="0">
              <a:solidFill>
                <a:srgbClr val="000000"/>
              </a:solidFill>
              <a:latin typeface="Canva Sans Bold"/>
              <a:ea typeface="Canva Sans Bold"/>
              <a:cs typeface="Canva Sans Bold"/>
              <a:sym typeface="Canva Sans Bold"/>
            </a:endParaRPr>
          </a:p>
        </p:txBody>
      </p:sp>
    </p:spTree>
    <p:extLst>
      <p:ext uri="{BB962C8B-B14F-4D97-AF65-F5344CB8AC3E}">
        <p14:creationId xmlns:p14="http://schemas.microsoft.com/office/powerpoint/2010/main" val="3946490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35DD3-179A-379B-6681-580FD8BDBC28}"/>
            </a:ext>
          </a:extLst>
        </p:cNvPr>
        <p:cNvGrpSpPr/>
        <p:nvPr/>
      </p:nvGrpSpPr>
      <p:grpSpPr>
        <a:xfrm>
          <a:off x="0" y="0"/>
          <a:ext cx="0" cy="0"/>
          <a:chOff x="0" y="0"/>
          <a:chExt cx="0" cy="0"/>
        </a:xfrm>
      </p:grpSpPr>
      <p:sp>
        <p:nvSpPr>
          <p:cNvPr id="56" name="TextBox 55">
            <a:extLst>
              <a:ext uri="{FF2B5EF4-FFF2-40B4-BE49-F238E27FC236}">
                <a16:creationId xmlns:a16="http://schemas.microsoft.com/office/drawing/2014/main" id="{F5B9F05F-1DED-2096-61BE-B7C3E8F2CA07}"/>
              </a:ext>
            </a:extLst>
          </p:cNvPr>
          <p:cNvSpPr txBox="1"/>
          <p:nvPr/>
        </p:nvSpPr>
        <p:spPr>
          <a:xfrm>
            <a:off x="157019" y="57648"/>
            <a:ext cx="11961090" cy="553998"/>
          </a:xfrm>
          <a:prstGeom prst="rect">
            <a:avLst/>
          </a:prstGeom>
          <a:noFill/>
        </p:spPr>
        <p:txBody>
          <a:bodyPr wrap="square">
            <a:spAutoFit/>
          </a:bodyPr>
          <a:lstStyle/>
          <a:p>
            <a:pPr algn="ctr"/>
            <a:r>
              <a:rPr lang="en-US" sz="3000" b="1" dirty="0">
                <a:solidFill>
                  <a:srgbClr val="002060"/>
                </a:solidFill>
                <a:latin typeface="Raleway" pitchFamily="2" charset="77"/>
              </a:rPr>
              <a:t>Data quality trade-offs and the </a:t>
            </a:r>
            <a:r>
              <a:rPr lang="en-US" sz="3000" b="1" dirty="0" err="1">
                <a:solidFill>
                  <a:srgbClr val="002060"/>
                </a:solidFill>
                <a:latin typeface="Raleway" pitchFamily="2" charset="77"/>
              </a:rPr>
              <a:t>ECAStats</a:t>
            </a:r>
            <a:r>
              <a:rPr lang="en-US" sz="3000" b="1" dirty="0">
                <a:solidFill>
                  <a:srgbClr val="002060"/>
                </a:solidFill>
                <a:latin typeface="Raleway" pitchFamily="2" charset="77"/>
              </a:rPr>
              <a:t> portal</a:t>
            </a:r>
            <a:endParaRPr lang="en-US" sz="3000" dirty="0"/>
          </a:p>
        </p:txBody>
      </p:sp>
      <p:sp>
        <p:nvSpPr>
          <p:cNvPr id="103" name="Freeform 2">
            <a:extLst>
              <a:ext uri="{FF2B5EF4-FFF2-40B4-BE49-F238E27FC236}">
                <a16:creationId xmlns:a16="http://schemas.microsoft.com/office/drawing/2014/main" id="{DB04A290-BA90-1F53-5D4F-DAAB4E77D3E0}"/>
              </a:ext>
            </a:extLst>
          </p:cNvPr>
          <p:cNvSpPr/>
          <p:nvPr/>
        </p:nvSpPr>
        <p:spPr>
          <a:xfrm>
            <a:off x="318389" y="3104561"/>
            <a:ext cx="10294488" cy="671985"/>
          </a:xfrm>
          <a:custGeom>
            <a:avLst/>
            <a:gdLst/>
            <a:ahLst/>
            <a:cxnLst/>
            <a:rect l="l" t="t" r="r" b="b"/>
            <a:pathLst>
              <a:path w="17332833" h="1007978">
                <a:moveTo>
                  <a:pt x="0" y="0"/>
                </a:moveTo>
                <a:lnTo>
                  <a:pt x="17332834" y="0"/>
                </a:lnTo>
                <a:lnTo>
                  <a:pt x="17332834" y="1007977"/>
                </a:lnTo>
                <a:lnTo>
                  <a:pt x="0" y="100797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04" name="Group 15">
            <a:extLst>
              <a:ext uri="{FF2B5EF4-FFF2-40B4-BE49-F238E27FC236}">
                <a16:creationId xmlns:a16="http://schemas.microsoft.com/office/drawing/2014/main" id="{0AA2305C-08CA-7634-32B2-353DED64FBE3}"/>
              </a:ext>
            </a:extLst>
          </p:cNvPr>
          <p:cNvGrpSpPr/>
          <p:nvPr/>
        </p:nvGrpSpPr>
        <p:grpSpPr>
          <a:xfrm>
            <a:off x="1292157" y="3669983"/>
            <a:ext cx="175294" cy="175294"/>
            <a:chOff x="0" y="0"/>
            <a:chExt cx="812800" cy="812800"/>
          </a:xfrm>
        </p:grpSpPr>
        <p:sp>
          <p:nvSpPr>
            <p:cNvPr id="105" name="Freeform 16">
              <a:extLst>
                <a:ext uri="{FF2B5EF4-FFF2-40B4-BE49-F238E27FC236}">
                  <a16:creationId xmlns:a16="http://schemas.microsoft.com/office/drawing/2014/main" id="{BF2828EC-3F34-E7EB-A6B9-B19A0A0F049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366E4"/>
            </a:solidFill>
            <a:ln cap="sq">
              <a:noFill/>
              <a:prstDash val="solid"/>
              <a:miter/>
            </a:ln>
          </p:spPr>
          <p:txBody>
            <a:bodyPr/>
            <a:lstStyle/>
            <a:p>
              <a:endParaRPr lang="en-US"/>
            </a:p>
          </p:txBody>
        </p:sp>
        <p:sp>
          <p:nvSpPr>
            <p:cNvPr id="106" name="TextBox 17">
              <a:extLst>
                <a:ext uri="{FF2B5EF4-FFF2-40B4-BE49-F238E27FC236}">
                  <a16:creationId xmlns:a16="http://schemas.microsoft.com/office/drawing/2014/main" id="{5BF39F22-6A5E-278B-71B4-EDE69E9ADB94}"/>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07" name="Group 18">
            <a:extLst>
              <a:ext uri="{FF2B5EF4-FFF2-40B4-BE49-F238E27FC236}">
                <a16:creationId xmlns:a16="http://schemas.microsoft.com/office/drawing/2014/main" id="{643365D9-27C7-F288-A8BF-6CFA1B5574E6}"/>
              </a:ext>
            </a:extLst>
          </p:cNvPr>
          <p:cNvGrpSpPr/>
          <p:nvPr/>
        </p:nvGrpSpPr>
        <p:grpSpPr>
          <a:xfrm>
            <a:off x="2344920" y="3032065"/>
            <a:ext cx="175294" cy="175294"/>
            <a:chOff x="0" y="0"/>
            <a:chExt cx="812800" cy="812800"/>
          </a:xfrm>
        </p:grpSpPr>
        <p:sp>
          <p:nvSpPr>
            <p:cNvPr id="108" name="Freeform 19">
              <a:extLst>
                <a:ext uri="{FF2B5EF4-FFF2-40B4-BE49-F238E27FC236}">
                  <a16:creationId xmlns:a16="http://schemas.microsoft.com/office/drawing/2014/main" id="{5F1F19DD-7005-7F8C-A521-FB69C7A1DC7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F66E4"/>
            </a:solidFill>
            <a:ln cap="sq">
              <a:noFill/>
              <a:prstDash val="solid"/>
              <a:miter/>
            </a:ln>
          </p:spPr>
          <p:txBody>
            <a:bodyPr/>
            <a:lstStyle/>
            <a:p>
              <a:endParaRPr lang="en-US"/>
            </a:p>
          </p:txBody>
        </p:sp>
        <p:sp>
          <p:nvSpPr>
            <p:cNvPr id="109" name="TextBox 20">
              <a:extLst>
                <a:ext uri="{FF2B5EF4-FFF2-40B4-BE49-F238E27FC236}">
                  <a16:creationId xmlns:a16="http://schemas.microsoft.com/office/drawing/2014/main" id="{6AE39DE1-A4CE-B246-DD69-E8404126D259}"/>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10" name="Group 21">
            <a:extLst>
              <a:ext uri="{FF2B5EF4-FFF2-40B4-BE49-F238E27FC236}">
                <a16:creationId xmlns:a16="http://schemas.microsoft.com/office/drawing/2014/main" id="{99382F8C-F6F0-9701-CD6D-37D02F38F11C}"/>
              </a:ext>
            </a:extLst>
          </p:cNvPr>
          <p:cNvGrpSpPr/>
          <p:nvPr/>
        </p:nvGrpSpPr>
        <p:grpSpPr>
          <a:xfrm>
            <a:off x="4409278" y="3042971"/>
            <a:ext cx="175294" cy="175294"/>
            <a:chOff x="0" y="0"/>
            <a:chExt cx="812800" cy="812800"/>
          </a:xfrm>
        </p:grpSpPr>
        <p:sp>
          <p:nvSpPr>
            <p:cNvPr id="111" name="Freeform 22">
              <a:extLst>
                <a:ext uri="{FF2B5EF4-FFF2-40B4-BE49-F238E27FC236}">
                  <a16:creationId xmlns:a16="http://schemas.microsoft.com/office/drawing/2014/main" id="{7259F337-DC97-F10B-8FC5-7466C37FD0F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6671"/>
            </a:solidFill>
            <a:ln cap="sq">
              <a:noFill/>
              <a:prstDash val="solid"/>
              <a:miter/>
            </a:ln>
          </p:spPr>
          <p:txBody>
            <a:bodyPr/>
            <a:lstStyle/>
            <a:p>
              <a:endParaRPr lang="en-US"/>
            </a:p>
          </p:txBody>
        </p:sp>
        <p:sp>
          <p:nvSpPr>
            <p:cNvPr id="112" name="TextBox 23">
              <a:extLst>
                <a:ext uri="{FF2B5EF4-FFF2-40B4-BE49-F238E27FC236}">
                  <a16:creationId xmlns:a16="http://schemas.microsoft.com/office/drawing/2014/main" id="{7EC19812-34FB-2E71-95D8-47D7C76A0BA9}"/>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13" name="Group 24">
            <a:extLst>
              <a:ext uri="{FF2B5EF4-FFF2-40B4-BE49-F238E27FC236}">
                <a16:creationId xmlns:a16="http://schemas.microsoft.com/office/drawing/2014/main" id="{4B6B07F7-4439-B016-89DA-4DB5B488224C}"/>
              </a:ext>
            </a:extLst>
          </p:cNvPr>
          <p:cNvGrpSpPr/>
          <p:nvPr/>
        </p:nvGrpSpPr>
        <p:grpSpPr>
          <a:xfrm>
            <a:off x="3289207" y="3658572"/>
            <a:ext cx="175294" cy="175294"/>
            <a:chOff x="0" y="0"/>
            <a:chExt cx="812800" cy="812800"/>
          </a:xfrm>
        </p:grpSpPr>
        <p:sp>
          <p:nvSpPr>
            <p:cNvPr id="114" name="Freeform 25">
              <a:extLst>
                <a:ext uri="{FF2B5EF4-FFF2-40B4-BE49-F238E27FC236}">
                  <a16:creationId xmlns:a16="http://schemas.microsoft.com/office/drawing/2014/main" id="{C94FB364-91F6-EADC-D2F6-1F8D4DF3509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66B5"/>
            </a:solidFill>
            <a:ln cap="sq">
              <a:noFill/>
              <a:prstDash val="solid"/>
              <a:miter/>
            </a:ln>
          </p:spPr>
          <p:txBody>
            <a:bodyPr/>
            <a:lstStyle/>
            <a:p>
              <a:endParaRPr lang="en-US"/>
            </a:p>
          </p:txBody>
        </p:sp>
        <p:sp>
          <p:nvSpPr>
            <p:cNvPr id="115" name="TextBox 26">
              <a:extLst>
                <a:ext uri="{FF2B5EF4-FFF2-40B4-BE49-F238E27FC236}">
                  <a16:creationId xmlns:a16="http://schemas.microsoft.com/office/drawing/2014/main" id="{4C38810D-D7D1-25F3-6DFB-79E8B6442170}"/>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16" name="Group 30">
            <a:extLst>
              <a:ext uri="{FF2B5EF4-FFF2-40B4-BE49-F238E27FC236}">
                <a16:creationId xmlns:a16="http://schemas.microsoft.com/office/drawing/2014/main" id="{1C939E79-A417-17EB-F736-604FF20114BA}"/>
              </a:ext>
            </a:extLst>
          </p:cNvPr>
          <p:cNvGrpSpPr/>
          <p:nvPr/>
        </p:nvGrpSpPr>
        <p:grpSpPr>
          <a:xfrm>
            <a:off x="5362631" y="3658572"/>
            <a:ext cx="175294" cy="175294"/>
            <a:chOff x="0" y="0"/>
            <a:chExt cx="812800" cy="812800"/>
          </a:xfrm>
        </p:grpSpPr>
        <p:sp>
          <p:nvSpPr>
            <p:cNvPr id="117" name="Freeform 31">
              <a:extLst>
                <a:ext uri="{FF2B5EF4-FFF2-40B4-BE49-F238E27FC236}">
                  <a16:creationId xmlns:a16="http://schemas.microsoft.com/office/drawing/2014/main" id="{318C84C6-B340-7FBB-634F-92E8867BB05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8C66"/>
            </a:solidFill>
            <a:ln cap="sq">
              <a:noFill/>
              <a:prstDash val="solid"/>
              <a:miter/>
            </a:ln>
          </p:spPr>
          <p:txBody>
            <a:bodyPr/>
            <a:lstStyle/>
            <a:p>
              <a:endParaRPr lang="en-US"/>
            </a:p>
          </p:txBody>
        </p:sp>
        <p:sp>
          <p:nvSpPr>
            <p:cNvPr id="118" name="TextBox 32">
              <a:extLst>
                <a:ext uri="{FF2B5EF4-FFF2-40B4-BE49-F238E27FC236}">
                  <a16:creationId xmlns:a16="http://schemas.microsoft.com/office/drawing/2014/main" id="{6EE9E913-9064-C276-3432-5774F63F6C59}"/>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19" name="Group 36">
            <a:extLst>
              <a:ext uri="{FF2B5EF4-FFF2-40B4-BE49-F238E27FC236}">
                <a16:creationId xmlns:a16="http://schemas.microsoft.com/office/drawing/2014/main" id="{7469F88F-5520-5041-56F2-D8CEEF9C993B}"/>
              </a:ext>
            </a:extLst>
          </p:cNvPr>
          <p:cNvGrpSpPr/>
          <p:nvPr/>
        </p:nvGrpSpPr>
        <p:grpSpPr>
          <a:xfrm>
            <a:off x="7484692" y="3658572"/>
            <a:ext cx="175294" cy="175294"/>
            <a:chOff x="0" y="0"/>
            <a:chExt cx="812800" cy="812800"/>
          </a:xfrm>
        </p:grpSpPr>
        <p:sp>
          <p:nvSpPr>
            <p:cNvPr id="120" name="Freeform 37">
              <a:extLst>
                <a:ext uri="{FF2B5EF4-FFF2-40B4-BE49-F238E27FC236}">
                  <a16:creationId xmlns:a16="http://schemas.microsoft.com/office/drawing/2014/main" id="{756F8EDC-6582-CA6B-EF28-74ED56A1CD1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5CD4D"/>
            </a:solidFill>
            <a:ln cap="sq">
              <a:noFill/>
              <a:prstDash val="solid"/>
              <a:miter/>
            </a:ln>
          </p:spPr>
          <p:txBody>
            <a:bodyPr/>
            <a:lstStyle/>
            <a:p>
              <a:endParaRPr lang="en-US"/>
            </a:p>
          </p:txBody>
        </p:sp>
        <p:sp>
          <p:nvSpPr>
            <p:cNvPr id="121" name="TextBox 38">
              <a:extLst>
                <a:ext uri="{FF2B5EF4-FFF2-40B4-BE49-F238E27FC236}">
                  <a16:creationId xmlns:a16="http://schemas.microsoft.com/office/drawing/2014/main" id="{6A60913F-8C1A-06C5-32F3-CDDFBCD98371}"/>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dirty="0"/>
            </a:p>
          </p:txBody>
        </p:sp>
      </p:grpSp>
      <p:grpSp>
        <p:nvGrpSpPr>
          <p:cNvPr id="122" name="Group 48">
            <a:extLst>
              <a:ext uri="{FF2B5EF4-FFF2-40B4-BE49-F238E27FC236}">
                <a16:creationId xmlns:a16="http://schemas.microsoft.com/office/drawing/2014/main" id="{4CFCD8B1-7713-F335-09DF-8247CA965255}"/>
              </a:ext>
            </a:extLst>
          </p:cNvPr>
          <p:cNvGrpSpPr/>
          <p:nvPr/>
        </p:nvGrpSpPr>
        <p:grpSpPr>
          <a:xfrm>
            <a:off x="6373460" y="3032065"/>
            <a:ext cx="175294" cy="175294"/>
            <a:chOff x="0" y="0"/>
            <a:chExt cx="812800" cy="812800"/>
          </a:xfrm>
        </p:grpSpPr>
        <p:sp>
          <p:nvSpPr>
            <p:cNvPr id="123" name="Freeform 49">
              <a:extLst>
                <a:ext uri="{FF2B5EF4-FFF2-40B4-BE49-F238E27FC236}">
                  <a16:creationId xmlns:a16="http://schemas.microsoft.com/office/drawing/2014/main" id="{7FF3C5B2-133A-4CEC-56E3-1E9D15E433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C657"/>
            </a:solidFill>
            <a:ln cap="sq">
              <a:noFill/>
              <a:prstDash val="solid"/>
              <a:miter/>
            </a:ln>
          </p:spPr>
          <p:txBody>
            <a:bodyPr/>
            <a:lstStyle/>
            <a:p>
              <a:endParaRPr lang="en-US"/>
            </a:p>
          </p:txBody>
        </p:sp>
        <p:sp>
          <p:nvSpPr>
            <p:cNvPr id="124" name="TextBox 50">
              <a:extLst>
                <a:ext uri="{FF2B5EF4-FFF2-40B4-BE49-F238E27FC236}">
                  <a16:creationId xmlns:a16="http://schemas.microsoft.com/office/drawing/2014/main" id="{EE280DBD-86B7-6224-38CB-A5399FDF29E1}"/>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25" name="Group 78">
            <a:extLst>
              <a:ext uri="{FF2B5EF4-FFF2-40B4-BE49-F238E27FC236}">
                <a16:creationId xmlns:a16="http://schemas.microsoft.com/office/drawing/2014/main" id="{9F437392-A85C-5AF3-A88E-2178116F8E27}"/>
              </a:ext>
            </a:extLst>
          </p:cNvPr>
          <p:cNvGrpSpPr/>
          <p:nvPr/>
        </p:nvGrpSpPr>
        <p:grpSpPr>
          <a:xfrm>
            <a:off x="6776987" y="4344505"/>
            <a:ext cx="1777933" cy="432491"/>
            <a:chOff x="0" y="0"/>
            <a:chExt cx="1670675" cy="406400"/>
          </a:xfrm>
        </p:grpSpPr>
        <p:sp>
          <p:nvSpPr>
            <p:cNvPr id="126" name="Freeform 79">
              <a:extLst>
                <a:ext uri="{FF2B5EF4-FFF2-40B4-BE49-F238E27FC236}">
                  <a16:creationId xmlns:a16="http://schemas.microsoft.com/office/drawing/2014/main" id="{AC0B3ECF-7492-AB1E-5BEB-1E34A2C8B658}"/>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95CD4D"/>
              </a:solidFill>
              <a:prstDash val="solid"/>
              <a:miter/>
            </a:ln>
          </p:spPr>
          <p:txBody>
            <a:bodyPr/>
            <a:lstStyle/>
            <a:p>
              <a:endParaRPr lang="en-US"/>
            </a:p>
          </p:txBody>
        </p:sp>
        <p:sp>
          <p:nvSpPr>
            <p:cNvPr id="127" name="TextBox 80">
              <a:extLst>
                <a:ext uri="{FF2B5EF4-FFF2-40B4-BE49-F238E27FC236}">
                  <a16:creationId xmlns:a16="http://schemas.microsoft.com/office/drawing/2014/main" id="{71AB8082-92AD-7686-E2F7-39365F038B2B}"/>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grpSp>
        <p:nvGrpSpPr>
          <p:cNvPr id="128" name="Group 127">
            <a:extLst>
              <a:ext uri="{FF2B5EF4-FFF2-40B4-BE49-F238E27FC236}">
                <a16:creationId xmlns:a16="http://schemas.microsoft.com/office/drawing/2014/main" id="{FB5FFB42-2781-E3A6-F09C-64C9AFFBB15E}"/>
              </a:ext>
            </a:extLst>
          </p:cNvPr>
          <p:cNvGrpSpPr/>
          <p:nvPr/>
        </p:nvGrpSpPr>
        <p:grpSpPr>
          <a:xfrm>
            <a:off x="210187" y="4340735"/>
            <a:ext cx="1909797" cy="447292"/>
            <a:chOff x="424904" y="4350120"/>
            <a:chExt cx="1909797" cy="447292"/>
          </a:xfrm>
        </p:grpSpPr>
        <p:grpSp>
          <p:nvGrpSpPr>
            <p:cNvPr id="129" name="Group 57">
              <a:extLst>
                <a:ext uri="{FF2B5EF4-FFF2-40B4-BE49-F238E27FC236}">
                  <a16:creationId xmlns:a16="http://schemas.microsoft.com/office/drawing/2014/main" id="{EF76E1A9-5D13-ED36-CD81-3D2779E33ADB}"/>
                </a:ext>
              </a:extLst>
            </p:cNvPr>
            <p:cNvGrpSpPr/>
            <p:nvPr/>
          </p:nvGrpSpPr>
          <p:grpSpPr>
            <a:xfrm>
              <a:off x="490837" y="4364921"/>
              <a:ext cx="1777933" cy="432491"/>
              <a:chOff x="0" y="0"/>
              <a:chExt cx="1670675" cy="406400"/>
            </a:xfrm>
          </p:grpSpPr>
          <p:sp>
            <p:nvSpPr>
              <p:cNvPr id="131" name="Freeform 58">
                <a:extLst>
                  <a:ext uri="{FF2B5EF4-FFF2-40B4-BE49-F238E27FC236}">
                    <a16:creationId xmlns:a16="http://schemas.microsoft.com/office/drawing/2014/main" id="{C9CF7EBD-F802-B91D-06DB-EA97B15AD6FC}"/>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9366E4"/>
                </a:solidFill>
                <a:prstDash val="solid"/>
                <a:miter/>
              </a:ln>
            </p:spPr>
            <p:txBody>
              <a:bodyPr/>
              <a:lstStyle/>
              <a:p>
                <a:endParaRPr lang="en-US"/>
              </a:p>
            </p:txBody>
          </p:sp>
          <p:sp>
            <p:nvSpPr>
              <p:cNvPr id="132" name="TextBox 59">
                <a:extLst>
                  <a:ext uri="{FF2B5EF4-FFF2-40B4-BE49-F238E27FC236}">
                    <a16:creationId xmlns:a16="http://schemas.microsoft.com/office/drawing/2014/main" id="{0BC8CBF5-DDF1-078D-8C2E-2D4147AA9119}"/>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130" name="TextBox 81">
              <a:extLst>
                <a:ext uri="{FF2B5EF4-FFF2-40B4-BE49-F238E27FC236}">
                  <a16:creationId xmlns:a16="http://schemas.microsoft.com/office/drawing/2014/main" id="{6B355681-4ACF-8462-71FC-68C263FCB80F}"/>
                </a:ext>
              </a:extLst>
            </p:cNvPr>
            <p:cNvSpPr txBox="1"/>
            <p:nvPr/>
          </p:nvSpPr>
          <p:spPr>
            <a:xfrm>
              <a:off x="424904" y="4350120"/>
              <a:ext cx="1909797" cy="428322"/>
            </a:xfrm>
            <a:prstGeom prst="rect">
              <a:avLst/>
            </a:prstGeom>
          </p:spPr>
          <p:txBody>
            <a:bodyPr lIns="0" tIns="0" rIns="0" bIns="0" rtlCol="0" anchor="t">
              <a:spAutoFit/>
            </a:bodyPr>
            <a:lstStyle/>
            <a:p>
              <a:pPr algn="ctr">
                <a:lnSpc>
                  <a:spcPts val="1862"/>
                </a:lnSpc>
              </a:pPr>
              <a:r>
                <a:rPr lang="en-US" sz="1200" b="1" dirty="0">
                  <a:solidFill>
                    <a:srgbClr val="000000"/>
                  </a:solidFill>
                  <a:latin typeface="Montserrat Bold"/>
                  <a:ea typeface="Montserrat Bold"/>
                  <a:cs typeface="Montserrat Bold"/>
                  <a:sym typeface="Montserrat Bold"/>
                </a:rPr>
                <a:t>Data lags and </a:t>
              </a:r>
            </a:p>
            <a:p>
              <a:pPr algn="ctr"/>
              <a:r>
                <a:rPr lang="en-US" sz="1200" b="1" dirty="0">
                  <a:solidFill>
                    <a:srgbClr val="000000"/>
                  </a:solidFill>
                  <a:latin typeface="Montserrat Bold"/>
                  <a:ea typeface="Montserrat Bold"/>
                  <a:cs typeface="Montserrat Bold"/>
                  <a:sym typeface="Montserrat Bold"/>
                </a:rPr>
                <a:t>recency</a:t>
              </a:r>
            </a:p>
          </p:txBody>
        </p:sp>
      </p:grpSp>
      <p:grpSp>
        <p:nvGrpSpPr>
          <p:cNvPr id="133" name="Group 132">
            <a:extLst>
              <a:ext uri="{FF2B5EF4-FFF2-40B4-BE49-F238E27FC236}">
                <a16:creationId xmlns:a16="http://schemas.microsoft.com/office/drawing/2014/main" id="{44A23B62-A9BE-469F-0F4C-1DAF3313111B}"/>
              </a:ext>
            </a:extLst>
          </p:cNvPr>
          <p:cNvGrpSpPr/>
          <p:nvPr/>
        </p:nvGrpSpPr>
        <p:grpSpPr>
          <a:xfrm>
            <a:off x="1082738" y="2801763"/>
            <a:ext cx="608936" cy="605596"/>
            <a:chOff x="1203254" y="2832791"/>
            <a:chExt cx="608936" cy="605596"/>
          </a:xfrm>
        </p:grpSpPr>
        <p:grpSp>
          <p:nvGrpSpPr>
            <p:cNvPr id="134" name="Group 3">
              <a:extLst>
                <a:ext uri="{FF2B5EF4-FFF2-40B4-BE49-F238E27FC236}">
                  <a16:creationId xmlns:a16="http://schemas.microsoft.com/office/drawing/2014/main" id="{402C118E-93A7-68B6-1CBA-EC059094F6B3}"/>
                </a:ext>
              </a:extLst>
            </p:cNvPr>
            <p:cNvGrpSpPr/>
            <p:nvPr/>
          </p:nvGrpSpPr>
          <p:grpSpPr>
            <a:xfrm>
              <a:off x="1203254" y="2832791"/>
              <a:ext cx="608936" cy="605596"/>
              <a:chOff x="0" y="0"/>
              <a:chExt cx="812800" cy="808341"/>
            </a:xfrm>
          </p:grpSpPr>
          <p:sp>
            <p:nvSpPr>
              <p:cNvPr id="136" name="Freeform 4">
                <a:extLst>
                  <a:ext uri="{FF2B5EF4-FFF2-40B4-BE49-F238E27FC236}">
                    <a16:creationId xmlns:a16="http://schemas.microsoft.com/office/drawing/2014/main" id="{2E2EC45E-F6D5-C119-F9C5-E0F3B569FF89}"/>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9366E4"/>
              </a:solidFill>
              <a:ln cap="sq">
                <a:noFill/>
                <a:prstDash val="solid"/>
                <a:miter/>
              </a:ln>
            </p:spPr>
            <p:txBody>
              <a:bodyPr/>
              <a:lstStyle/>
              <a:p>
                <a:endParaRPr lang="en-US"/>
              </a:p>
            </p:txBody>
          </p:sp>
          <p:sp>
            <p:nvSpPr>
              <p:cNvPr id="137" name="TextBox 5">
                <a:extLst>
                  <a:ext uri="{FF2B5EF4-FFF2-40B4-BE49-F238E27FC236}">
                    <a16:creationId xmlns:a16="http://schemas.microsoft.com/office/drawing/2014/main" id="{15655A62-07A8-3FC7-1C5D-C63E212C9468}"/>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35" name="TextBox 82">
              <a:extLst>
                <a:ext uri="{FF2B5EF4-FFF2-40B4-BE49-F238E27FC236}">
                  <a16:creationId xmlns:a16="http://schemas.microsoft.com/office/drawing/2014/main" id="{8DE8530E-5DED-2AD4-92EA-76BCB1EC1D99}"/>
                </a:ext>
              </a:extLst>
            </p:cNvPr>
            <p:cNvSpPr txBox="1"/>
            <p:nvPr/>
          </p:nvSpPr>
          <p:spPr>
            <a:xfrm>
              <a:off x="1302368" y="2915456"/>
              <a:ext cx="410709" cy="364010"/>
            </a:xfrm>
            <a:prstGeom prst="rect">
              <a:avLst/>
            </a:prstGeom>
          </p:spPr>
          <p:txBody>
            <a:bodyPr lIns="0" tIns="0" rIns="0" bIns="0" rtlCol="0" anchor="t">
              <a:spAutoFit/>
            </a:bodyPr>
            <a:lstStyle/>
            <a:p>
              <a:pPr algn="ctr">
                <a:lnSpc>
                  <a:spcPts val="3066"/>
                </a:lnSpc>
              </a:pPr>
              <a:r>
                <a:rPr lang="en-US" sz="2254" b="1" dirty="0">
                  <a:solidFill>
                    <a:srgbClr val="FFFFFF"/>
                  </a:solidFill>
                  <a:latin typeface="Montserrat Ultra-Bold"/>
                  <a:ea typeface="Montserrat Ultra-Bold"/>
                  <a:cs typeface="Montserrat Ultra-Bold"/>
                  <a:sym typeface="Montserrat Ultra-Bold"/>
                </a:rPr>
                <a:t>1</a:t>
              </a:r>
            </a:p>
          </p:txBody>
        </p:sp>
      </p:grpSp>
      <p:grpSp>
        <p:nvGrpSpPr>
          <p:cNvPr id="138" name="Group 137">
            <a:extLst>
              <a:ext uri="{FF2B5EF4-FFF2-40B4-BE49-F238E27FC236}">
                <a16:creationId xmlns:a16="http://schemas.microsoft.com/office/drawing/2014/main" id="{1E5AB563-0F90-3F3B-A439-454B408DC59B}"/>
              </a:ext>
            </a:extLst>
          </p:cNvPr>
          <p:cNvGrpSpPr/>
          <p:nvPr/>
        </p:nvGrpSpPr>
        <p:grpSpPr>
          <a:xfrm>
            <a:off x="2158153" y="3457494"/>
            <a:ext cx="608936" cy="605596"/>
            <a:chOff x="2342103" y="3466499"/>
            <a:chExt cx="608936" cy="605596"/>
          </a:xfrm>
        </p:grpSpPr>
        <p:grpSp>
          <p:nvGrpSpPr>
            <p:cNvPr id="139" name="Group 6">
              <a:extLst>
                <a:ext uri="{FF2B5EF4-FFF2-40B4-BE49-F238E27FC236}">
                  <a16:creationId xmlns:a16="http://schemas.microsoft.com/office/drawing/2014/main" id="{DD37FB59-0714-2C30-0278-FA1A80DD8C0B}"/>
                </a:ext>
              </a:extLst>
            </p:cNvPr>
            <p:cNvGrpSpPr/>
            <p:nvPr/>
          </p:nvGrpSpPr>
          <p:grpSpPr>
            <a:xfrm>
              <a:off x="2342103" y="3466499"/>
              <a:ext cx="608936" cy="605596"/>
              <a:chOff x="0" y="0"/>
              <a:chExt cx="812800" cy="808341"/>
            </a:xfrm>
          </p:grpSpPr>
          <p:sp>
            <p:nvSpPr>
              <p:cNvPr id="141" name="Freeform 7">
                <a:extLst>
                  <a:ext uri="{FF2B5EF4-FFF2-40B4-BE49-F238E27FC236}">
                    <a16:creationId xmlns:a16="http://schemas.microsoft.com/office/drawing/2014/main" id="{B56097A3-5CFE-71C9-B369-459F5F3A159E}"/>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BF66E4"/>
              </a:solidFill>
              <a:ln cap="sq">
                <a:noFill/>
                <a:prstDash val="solid"/>
                <a:miter/>
              </a:ln>
            </p:spPr>
            <p:txBody>
              <a:bodyPr/>
              <a:lstStyle/>
              <a:p>
                <a:endParaRPr lang="en-US"/>
              </a:p>
            </p:txBody>
          </p:sp>
          <p:sp>
            <p:nvSpPr>
              <p:cNvPr id="142" name="TextBox 8">
                <a:extLst>
                  <a:ext uri="{FF2B5EF4-FFF2-40B4-BE49-F238E27FC236}">
                    <a16:creationId xmlns:a16="http://schemas.microsoft.com/office/drawing/2014/main" id="{2457446F-03C8-6AA3-08D6-A959FD76508D}"/>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40" name="TextBox 83">
              <a:extLst>
                <a:ext uri="{FF2B5EF4-FFF2-40B4-BE49-F238E27FC236}">
                  <a16:creationId xmlns:a16="http://schemas.microsoft.com/office/drawing/2014/main" id="{9DBB3CAF-26E0-7DCC-6D20-9F2221E61F2F}"/>
                </a:ext>
              </a:extLst>
            </p:cNvPr>
            <p:cNvSpPr txBox="1"/>
            <p:nvPr/>
          </p:nvSpPr>
          <p:spPr>
            <a:xfrm>
              <a:off x="2441218" y="3549164"/>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2</a:t>
              </a:r>
            </a:p>
          </p:txBody>
        </p:sp>
      </p:grpSp>
      <p:grpSp>
        <p:nvGrpSpPr>
          <p:cNvPr id="143" name="Group 142">
            <a:extLst>
              <a:ext uri="{FF2B5EF4-FFF2-40B4-BE49-F238E27FC236}">
                <a16:creationId xmlns:a16="http://schemas.microsoft.com/office/drawing/2014/main" id="{FE0C65EB-9A62-F2BF-5C51-FB6589D311DF}"/>
              </a:ext>
            </a:extLst>
          </p:cNvPr>
          <p:cNvGrpSpPr/>
          <p:nvPr/>
        </p:nvGrpSpPr>
        <p:grpSpPr>
          <a:xfrm>
            <a:off x="4192457" y="3466499"/>
            <a:ext cx="608936" cy="605596"/>
            <a:chOff x="4619022" y="3466499"/>
            <a:chExt cx="608936" cy="605596"/>
          </a:xfrm>
        </p:grpSpPr>
        <p:grpSp>
          <p:nvGrpSpPr>
            <p:cNvPr id="144" name="Group 9">
              <a:extLst>
                <a:ext uri="{FF2B5EF4-FFF2-40B4-BE49-F238E27FC236}">
                  <a16:creationId xmlns:a16="http://schemas.microsoft.com/office/drawing/2014/main" id="{A1696113-A7B8-114D-E211-C4B0E0831F1A}"/>
                </a:ext>
              </a:extLst>
            </p:cNvPr>
            <p:cNvGrpSpPr/>
            <p:nvPr/>
          </p:nvGrpSpPr>
          <p:grpSpPr>
            <a:xfrm>
              <a:off x="4619022" y="3466499"/>
              <a:ext cx="608936" cy="605596"/>
              <a:chOff x="0" y="0"/>
              <a:chExt cx="812800" cy="808341"/>
            </a:xfrm>
          </p:grpSpPr>
          <p:sp>
            <p:nvSpPr>
              <p:cNvPr id="146" name="Freeform 10">
                <a:extLst>
                  <a:ext uri="{FF2B5EF4-FFF2-40B4-BE49-F238E27FC236}">
                    <a16:creationId xmlns:a16="http://schemas.microsoft.com/office/drawing/2014/main" id="{62395686-8C3C-9234-AA94-5F418A9E3B6A}"/>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E46671"/>
              </a:solidFill>
              <a:ln cap="sq">
                <a:noFill/>
                <a:prstDash val="solid"/>
                <a:miter/>
              </a:ln>
            </p:spPr>
            <p:txBody>
              <a:bodyPr/>
              <a:lstStyle/>
              <a:p>
                <a:endParaRPr lang="en-US"/>
              </a:p>
            </p:txBody>
          </p:sp>
          <p:sp>
            <p:nvSpPr>
              <p:cNvPr id="147" name="TextBox 11">
                <a:extLst>
                  <a:ext uri="{FF2B5EF4-FFF2-40B4-BE49-F238E27FC236}">
                    <a16:creationId xmlns:a16="http://schemas.microsoft.com/office/drawing/2014/main" id="{6151B33E-4A75-77A6-5C49-EDD417C75AA8}"/>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45" name="TextBox 84">
              <a:extLst>
                <a:ext uri="{FF2B5EF4-FFF2-40B4-BE49-F238E27FC236}">
                  <a16:creationId xmlns:a16="http://schemas.microsoft.com/office/drawing/2014/main" id="{B0946287-506D-A9FE-DC86-876D02CFC88F}"/>
                </a:ext>
              </a:extLst>
            </p:cNvPr>
            <p:cNvSpPr txBox="1"/>
            <p:nvPr/>
          </p:nvSpPr>
          <p:spPr>
            <a:xfrm>
              <a:off x="4718136" y="3549164"/>
              <a:ext cx="410709" cy="364843"/>
            </a:xfrm>
            <a:prstGeom prst="rect">
              <a:avLst/>
            </a:prstGeom>
          </p:spPr>
          <p:txBody>
            <a:bodyPr lIns="0" tIns="0" rIns="0" bIns="0" rtlCol="0" anchor="t">
              <a:spAutoFit/>
            </a:bodyPr>
            <a:lstStyle/>
            <a:p>
              <a:pPr algn="ctr">
                <a:lnSpc>
                  <a:spcPts val="3105"/>
                </a:lnSpc>
              </a:pPr>
              <a:r>
                <a:rPr lang="en-US" sz="2283" b="1">
                  <a:solidFill>
                    <a:srgbClr val="FFFFFF"/>
                  </a:solidFill>
                  <a:latin typeface="Montserrat Ultra-Bold"/>
                  <a:ea typeface="Montserrat Ultra-Bold"/>
                  <a:cs typeface="Montserrat Ultra-Bold"/>
                  <a:sym typeface="Montserrat Ultra-Bold"/>
                </a:rPr>
                <a:t>4</a:t>
              </a:r>
            </a:p>
          </p:txBody>
        </p:sp>
      </p:grpSp>
      <p:grpSp>
        <p:nvGrpSpPr>
          <p:cNvPr id="148" name="Group 147">
            <a:extLst>
              <a:ext uri="{FF2B5EF4-FFF2-40B4-BE49-F238E27FC236}">
                <a16:creationId xmlns:a16="http://schemas.microsoft.com/office/drawing/2014/main" id="{04B3E88A-C794-EAE0-E06D-E45D6392B065}"/>
              </a:ext>
            </a:extLst>
          </p:cNvPr>
          <p:cNvGrpSpPr/>
          <p:nvPr/>
        </p:nvGrpSpPr>
        <p:grpSpPr>
          <a:xfrm>
            <a:off x="3052936" y="2832791"/>
            <a:ext cx="608936" cy="605596"/>
            <a:chOff x="3480953" y="2832791"/>
            <a:chExt cx="608936" cy="605596"/>
          </a:xfrm>
        </p:grpSpPr>
        <p:grpSp>
          <p:nvGrpSpPr>
            <p:cNvPr id="149" name="Group 12">
              <a:extLst>
                <a:ext uri="{FF2B5EF4-FFF2-40B4-BE49-F238E27FC236}">
                  <a16:creationId xmlns:a16="http://schemas.microsoft.com/office/drawing/2014/main" id="{BEDD4309-4A04-6840-1892-B1EE0D8E6D3B}"/>
                </a:ext>
              </a:extLst>
            </p:cNvPr>
            <p:cNvGrpSpPr/>
            <p:nvPr/>
          </p:nvGrpSpPr>
          <p:grpSpPr>
            <a:xfrm>
              <a:off x="3480953" y="2832791"/>
              <a:ext cx="608936" cy="605596"/>
              <a:chOff x="0" y="0"/>
              <a:chExt cx="812800" cy="808341"/>
            </a:xfrm>
          </p:grpSpPr>
          <p:sp>
            <p:nvSpPr>
              <p:cNvPr id="151" name="Freeform 13">
                <a:extLst>
                  <a:ext uri="{FF2B5EF4-FFF2-40B4-BE49-F238E27FC236}">
                    <a16:creationId xmlns:a16="http://schemas.microsoft.com/office/drawing/2014/main" id="{CA6E1225-D9D4-8B9D-EE4D-A5D52C9290F5}"/>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E466B5"/>
              </a:solidFill>
              <a:ln cap="sq">
                <a:noFill/>
                <a:prstDash val="solid"/>
                <a:miter/>
              </a:ln>
            </p:spPr>
            <p:txBody>
              <a:bodyPr/>
              <a:lstStyle/>
              <a:p>
                <a:endParaRPr lang="en-US"/>
              </a:p>
            </p:txBody>
          </p:sp>
          <p:sp>
            <p:nvSpPr>
              <p:cNvPr id="152" name="TextBox 14">
                <a:extLst>
                  <a:ext uri="{FF2B5EF4-FFF2-40B4-BE49-F238E27FC236}">
                    <a16:creationId xmlns:a16="http://schemas.microsoft.com/office/drawing/2014/main" id="{539A88E5-BFEA-B144-6541-9AE7BEF4E502}"/>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50" name="TextBox 85">
              <a:extLst>
                <a:ext uri="{FF2B5EF4-FFF2-40B4-BE49-F238E27FC236}">
                  <a16:creationId xmlns:a16="http://schemas.microsoft.com/office/drawing/2014/main" id="{A11E540C-0A35-5D07-56A5-645152C5F0A4}"/>
                </a:ext>
              </a:extLst>
            </p:cNvPr>
            <p:cNvSpPr txBox="1"/>
            <p:nvPr/>
          </p:nvSpPr>
          <p:spPr>
            <a:xfrm>
              <a:off x="3580068" y="2915456"/>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3</a:t>
              </a:r>
            </a:p>
          </p:txBody>
        </p:sp>
      </p:grpSp>
      <p:grpSp>
        <p:nvGrpSpPr>
          <p:cNvPr id="153" name="Group 152">
            <a:extLst>
              <a:ext uri="{FF2B5EF4-FFF2-40B4-BE49-F238E27FC236}">
                <a16:creationId xmlns:a16="http://schemas.microsoft.com/office/drawing/2014/main" id="{0F8B58B2-4134-5D29-B5E7-BC9789098CC1}"/>
              </a:ext>
            </a:extLst>
          </p:cNvPr>
          <p:cNvGrpSpPr/>
          <p:nvPr/>
        </p:nvGrpSpPr>
        <p:grpSpPr>
          <a:xfrm>
            <a:off x="5136080" y="2832791"/>
            <a:ext cx="608936" cy="605596"/>
            <a:chOff x="5758653" y="2832791"/>
            <a:chExt cx="608936" cy="605596"/>
          </a:xfrm>
        </p:grpSpPr>
        <p:grpSp>
          <p:nvGrpSpPr>
            <p:cNvPr id="154" name="Group 27">
              <a:extLst>
                <a:ext uri="{FF2B5EF4-FFF2-40B4-BE49-F238E27FC236}">
                  <a16:creationId xmlns:a16="http://schemas.microsoft.com/office/drawing/2014/main" id="{EA820A21-EE55-2102-7B1F-028438DA3E48}"/>
                </a:ext>
              </a:extLst>
            </p:cNvPr>
            <p:cNvGrpSpPr/>
            <p:nvPr/>
          </p:nvGrpSpPr>
          <p:grpSpPr>
            <a:xfrm>
              <a:off x="5758653" y="2832791"/>
              <a:ext cx="608936" cy="605596"/>
              <a:chOff x="0" y="0"/>
              <a:chExt cx="812800" cy="808341"/>
            </a:xfrm>
          </p:grpSpPr>
          <p:sp>
            <p:nvSpPr>
              <p:cNvPr id="156" name="Freeform 28">
                <a:extLst>
                  <a:ext uri="{FF2B5EF4-FFF2-40B4-BE49-F238E27FC236}">
                    <a16:creationId xmlns:a16="http://schemas.microsoft.com/office/drawing/2014/main" id="{1A66F576-EE89-46DF-90F2-6529724F963E}"/>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E48C66"/>
              </a:solidFill>
              <a:ln cap="sq">
                <a:noFill/>
                <a:prstDash val="solid"/>
                <a:miter/>
              </a:ln>
            </p:spPr>
            <p:txBody>
              <a:bodyPr/>
              <a:lstStyle/>
              <a:p>
                <a:endParaRPr lang="en-US"/>
              </a:p>
            </p:txBody>
          </p:sp>
          <p:sp>
            <p:nvSpPr>
              <p:cNvPr id="157" name="TextBox 29">
                <a:extLst>
                  <a:ext uri="{FF2B5EF4-FFF2-40B4-BE49-F238E27FC236}">
                    <a16:creationId xmlns:a16="http://schemas.microsoft.com/office/drawing/2014/main" id="{DFE39E45-40EC-CA09-8408-1F633A278930}"/>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55" name="TextBox 86">
              <a:extLst>
                <a:ext uri="{FF2B5EF4-FFF2-40B4-BE49-F238E27FC236}">
                  <a16:creationId xmlns:a16="http://schemas.microsoft.com/office/drawing/2014/main" id="{3032D467-8607-0971-AF92-926A25148E77}"/>
                </a:ext>
              </a:extLst>
            </p:cNvPr>
            <p:cNvSpPr txBox="1"/>
            <p:nvPr/>
          </p:nvSpPr>
          <p:spPr>
            <a:xfrm>
              <a:off x="5857767" y="2915456"/>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5</a:t>
              </a:r>
            </a:p>
          </p:txBody>
        </p:sp>
      </p:grpSp>
      <p:grpSp>
        <p:nvGrpSpPr>
          <p:cNvPr id="158" name="Group 157">
            <a:extLst>
              <a:ext uri="{FF2B5EF4-FFF2-40B4-BE49-F238E27FC236}">
                <a16:creationId xmlns:a16="http://schemas.microsoft.com/office/drawing/2014/main" id="{0C5798B2-D0DF-7571-4EAE-E0E5337D230A}"/>
              </a:ext>
            </a:extLst>
          </p:cNvPr>
          <p:cNvGrpSpPr/>
          <p:nvPr/>
        </p:nvGrpSpPr>
        <p:grpSpPr>
          <a:xfrm>
            <a:off x="7258136" y="2832791"/>
            <a:ext cx="608936" cy="605596"/>
            <a:chOff x="8036352" y="2832791"/>
            <a:chExt cx="608936" cy="605596"/>
          </a:xfrm>
        </p:grpSpPr>
        <p:grpSp>
          <p:nvGrpSpPr>
            <p:cNvPr id="159" name="Group 33">
              <a:extLst>
                <a:ext uri="{FF2B5EF4-FFF2-40B4-BE49-F238E27FC236}">
                  <a16:creationId xmlns:a16="http://schemas.microsoft.com/office/drawing/2014/main" id="{7C61BBC1-FA3E-F7F2-EE63-CEB0EEE96F99}"/>
                </a:ext>
              </a:extLst>
            </p:cNvPr>
            <p:cNvGrpSpPr/>
            <p:nvPr/>
          </p:nvGrpSpPr>
          <p:grpSpPr>
            <a:xfrm>
              <a:off x="8036352" y="2832791"/>
              <a:ext cx="608936" cy="605596"/>
              <a:chOff x="0" y="0"/>
              <a:chExt cx="812800" cy="808341"/>
            </a:xfrm>
          </p:grpSpPr>
          <p:sp>
            <p:nvSpPr>
              <p:cNvPr id="161" name="Freeform 34">
                <a:extLst>
                  <a:ext uri="{FF2B5EF4-FFF2-40B4-BE49-F238E27FC236}">
                    <a16:creationId xmlns:a16="http://schemas.microsoft.com/office/drawing/2014/main" id="{AB1BFBDB-4030-AF71-3274-707C3829E5D9}"/>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95CD4D"/>
              </a:solidFill>
              <a:ln cap="sq">
                <a:noFill/>
                <a:prstDash val="solid"/>
                <a:miter/>
              </a:ln>
            </p:spPr>
            <p:txBody>
              <a:bodyPr/>
              <a:lstStyle/>
              <a:p>
                <a:endParaRPr lang="en-US"/>
              </a:p>
            </p:txBody>
          </p:sp>
          <p:sp>
            <p:nvSpPr>
              <p:cNvPr id="162" name="TextBox 35">
                <a:extLst>
                  <a:ext uri="{FF2B5EF4-FFF2-40B4-BE49-F238E27FC236}">
                    <a16:creationId xmlns:a16="http://schemas.microsoft.com/office/drawing/2014/main" id="{E147C3BE-F6AA-CFD9-4891-47D0A44BE8C1}"/>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60" name="TextBox 87">
              <a:extLst>
                <a:ext uri="{FF2B5EF4-FFF2-40B4-BE49-F238E27FC236}">
                  <a16:creationId xmlns:a16="http://schemas.microsoft.com/office/drawing/2014/main" id="{32157F8D-A41F-DBC7-A208-78D3593426FE}"/>
                </a:ext>
              </a:extLst>
            </p:cNvPr>
            <p:cNvSpPr txBox="1"/>
            <p:nvPr/>
          </p:nvSpPr>
          <p:spPr>
            <a:xfrm>
              <a:off x="8135466" y="2915456"/>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7</a:t>
              </a:r>
            </a:p>
          </p:txBody>
        </p:sp>
      </p:grpSp>
      <p:grpSp>
        <p:nvGrpSpPr>
          <p:cNvPr id="163" name="Group 162">
            <a:extLst>
              <a:ext uri="{FF2B5EF4-FFF2-40B4-BE49-F238E27FC236}">
                <a16:creationId xmlns:a16="http://schemas.microsoft.com/office/drawing/2014/main" id="{4F225BB7-B1BF-B3E6-22C8-A99D981C7DB0}"/>
              </a:ext>
            </a:extLst>
          </p:cNvPr>
          <p:cNvGrpSpPr/>
          <p:nvPr/>
        </p:nvGrpSpPr>
        <p:grpSpPr>
          <a:xfrm>
            <a:off x="9253735" y="2832791"/>
            <a:ext cx="608936" cy="1001075"/>
            <a:chOff x="10314051" y="2832791"/>
            <a:chExt cx="608936" cy="1001075"/>
          </a:xfrm>
        </p:grpSpPr>
        <p:grpSp>
          <p:nvGrpSpPr>
            <p:cNvPr id="164" name="Group 42">
              <a:extLst>
                <a:ext uri="{FF2B5EF4-FFF2-40B4-BE49-F238E27FC236}">
                  <a16:creationId xmlns:a16="http://schemas.microsoft.com/office/drawing/2014/main" id="{A62617EF-7557-6525-F6C3-86587505C379}"/>
                </a:ext>
              </a:extLst>
            </p:cNvPr>
            <p:cNvGrpSpPr/>
            <p:nvPr/>
          </p:nvGrpSpPr>
          <p:grpSpPr>
            <a:xfrm>
              <a:off x="10530873" y="3658572"/>
              <a:ext cx="175294" cy="175294"/>
              <a:chOff x="0" y="0"/>
              <a:chExt cx="812800" cy="812800"/>
            </a:xfrm>
          </p:grpSpPr>
          <p:sp>
            <p:nvSpPr>
              <p:cNvPr id="170" name="Freeform 43">
                <a:extLst>
                  <a:ext uri="{FF2B5EF4-FFF2-40B4-BE49-F238E27FC236}">
                    <a16:creationId xmlns:a16="http://schemas.microsoft.com/office/drawing/2014/main" id="{5FEF048D-BE14-43CC-87A8-AFD0007D61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686E4"/>
              </a:solidFill>
              <a:ln cap="sq">
                <a:noFill/>
                <a:prstDash val="solid"/>
                <a:miter/>
              </a:ln>
            </p:spPr>
            <p:txBody>
              <a:bodyPr/>
              <a:lstStyle/>
              <a:p>
                <a:endParaRPr lang="en-US"/>
              </a:p>
            </p:txBody>
          </p:sp>
          <p:sp>
            <p:nvSpPr>
              <p:cNvPr id="171" name="TextBox 44">
                <a:extLst>
                  <a:ext uri="{FF2B5EF4-FFF2-40B4-BE49-F238E27FC236}">
                    <a16:creationId xmlns:a16="http://schemas.microsoft.com/office/drawing/2014/main" id="{1339F6A8-9ECE-8BD1-447F-B1F7A3DE6BBB}"/>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65" name="Group 164">
              <a:extLst>
                <a:ext uri="{FF2B5EF4-FFF2-40B4-BE49-F238E27FC236}">
                  <a16:creationId xmlns:a16="http://schemas.microsoft.com/office/drawing/2014/main" id="{88EF670C-BF3F-615D-129D-5C9CD5C0B0C1}"/>
                </a:ext>
              </a:extLst>
            </p:cNvPr>
            <p:cNvGrpSpPr/>
            <p:nvPr/>
          </p:nvGrpSpPr>
          <p:grpSpPr>
            <a:xfrm>
              <a:off x="10314051" y="2832791"/>
              <a:ext cx="608936" cy="605596"/>
              <a:chOff x="10314051" y="2832791"/>
              <a:chExt cx="608936" cy="605596"/>
            </a:xfrm>
          </p:grpSpPr>
          <p:grpSp>
            <p:nvGrpSpPr>
              <p:cNvPr id="166" name="Group 39">
                <a:extLst>
                  <a:ext uri="{FF2B5EF4-FFF2-40B4-BE49-F238E27FC236}">
                    <a16:creationId xmlns:a16="http://schemas.microsoft.com/office/drawing/2014/main" id="{80C088FD-3EC7-C4B5-F1CB-9FDA86DCFDE8}"/>
                  </a:ext>
                </a:extLst>
              </p:cNvPr>
              <p:cNvGrpSpPr/>
              <p:nvPr/>
            </p:nvGrpSpPr>
            <p:grpSpPr>
              <a:xfrm>
                <a:off x="10314051" y="2832791"/>
                <a:ext cx="608936" cy="605596"/>
                <a:chOff x="0" y="0"/>
                <a:chExt cx="812800" cy="808341"/>
              </a:xfrm>
            </p:grpSpPr>
            <p:sp>
              <p:nvSpPr>
                <p:cNvPr id="168" name="Freeform 40">
                  <a:extLst>
                    <a:ext uri="{FF2B5EF4-FFF2-40B4-BE49-F238E27FC236}">
                      <a16:creationId xmlns:a16="http://schemas.microsoft.com/office/drawing/2014/main" id="{5801EEDF-3A3D-88BC-4360-19EB9B4B3282}"/>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6686E4"/>
                </a:solidFill>
                <a:ln cap="sq">
                  <a:noFill/>
                  <a:prstDash val="solid"/>
                  <a:miter/>
                </a:ln>
              </p:spPr>
              <p:txBody>
                <a:bodyPr/>
                <a:lstStyle/>
                <a:p>
                  <a:endParaRPr lang="en-US"/>
                </a:p>
              </p:txBody>
            </p:sp>
            <p:sp>
              <p:nvSpPr>
                <p:cNvPr id="169" name="TextBox 41">
                  <a:extLst>
                    <a:ext uri="{FF2B5EF4-FFF2-40B4-BE49-F238E27FC236}">
                      <a16:creationId xmlns:a16="http://schemas.microsoft.com/office/drawing/2014/main" id="{7B9C6E83-A0EA-F070-D8A1-327365FB2CD8}"/>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67" name="TextBox 88">
                <a:extLst>
                  <a:ext uri="{FF2B5EF4-FFF2-40B4-BE49-F238E27FC236}">
                    <a16:creationId xmlns:a16="http://schemas.microsoft.com/office/drawing/2014/main" id="{6D765EC7-1E85-931D-A9DF-1E0D47F83FB2}"/>
                  </a:ext>
                </a:extLst>
              </p:cNvPr>
              <p:cNvSpPr txBox="1"/>
              <p:nvPr/>
            </p:nvSpPr>
            <p:spPr>
              <a:xfrm>
                <a:off x="10413166" y="2915456"/>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9</a:t>
                </a:r>
              </a:p>
            </p:txBody>
          </p:sp>
        </p:grpSp>
      </p:grpSp>
      <p:grpSp>
        <p:nvGrpSpPr>
          <p:cNvPr id="172" name="Group 171">
            <a:extLst>
              <a:ext uri="{FF2B5EF4-FFF2-40B4-BE49-F238E27FC236}">
                <a16:creationId xmlns:a16="http://schemas.microsoft.com/office/drawing/2014/main" id="{8F286D28-0E90-7790-A393-7867623E1BAF}"/>
              </a:ext>
            </a:extLst>
          </p:cNvPr>
          <p:cNvGrpSpPr/>
          <p:nvPr/>
        </p:nvGrpSpPr>
        <p:grpSpPr>
          <a:xfrm>
            <a:off x="6195547" y="3466499"/>
            <a:ext cx="608936" cy="605596"/>
            <a:chOff x="6895940" y="3466499"/>
            <a:chExt cx="608936" cy="605596"/>
          </a:xfrm>
        </p:grpSpPr>
        <p:grpSp>
          <p:nvGrpSpPr>
            <p:cNvPr id="173" name="Group 45">
              <a:extLst>
                <a:ext uri="{FF2B5EF4-FFF2-40B4-BE49-F238E27FC236}">
                  <a16:creationId xmlns:a16="http://schemas.microsoft.com/office/drawing/2014/main" id="{2BEC3E58-641A-6C51-5AE7-1690962791C8}"/>
                </a:ext>
              </a:extLst>
            </p:cNvPr>
            <p:cNvGrpSpPr/>
            <p:nvPr/>
          </p:nvGrpSpPr>
          <p:grpSpPr>
            <a:xfrm>
              <a:off x="6895940" y="3466499"/>
              <a:ext cx="608936" cy="605596"/>
              <a:chOff x="0" y="0"/>
              <a:chExt cx="812800" cy="808341"/>
            </a:xfrm>
          </p:grpSpPr>
          <p:sp>
            <p:nvSpPr>
              <p:cNvPr id="175" name="Freeform 46">
                <a:extLst>
                  <a:ext uri="{FF2B5EF4-FFF2-40B4-BE49-F238E27FC236}">
                    <a16:creationId xmlns:a16="http://schemas.microsoft.com/office/drawing/2014/main" id="{A283C90B-CDF0-57EE-12ED-C0D36EB95DCA}"/>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EBC657"/>
              </a:solidFill>
              <a:ln cap="sq">
                <a:noFill/>
                <a:prstDash val="solid"/>
                <a:miter/>
              </a:ln>
            </p:spPr>
            <p:txBody>
              <a:bodyPr/>
              <a:lstStyle/>
              <a:p>
                <a:endParaRPr lang="en-US"/>
              </a:p>
            </p:txBody>
          </p:sp>
          <p:sp>
            <p:nvSpPr>
              <p:cNvPr id="176" name="TextBox 47">
                <a:extLst>
                  <a:ext uri="{FF2B5EF4-FFF2-40B4-BE49-F238E27FC236}">
                    <a16:creationId xmlns:a16="http://schemas.microsoft.com/office/drawing/2014/main" id="{1B3FE8A9-C773-F8C6-E8C9-886A26EA3729}"/>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74" name="TextBox 89">
              <a:extLst>
                <a:ext uri="{FF2B5EF4-FFF2-40B4-BE49-F238E27FC236}">
                  <a16:creationId xmlns:a16="http://schemas.microsoft.com/office/drawing/2014/main" id="{BBAE452E-C733-C8B3-A4B6-8DDEF26B5B41}"/>
                </a:ext>
              </a:extLst>
            </p:cNvPr>
            <p:cNvSpPr txBox="1"/>
            <p:nvPr/>
          </p:nvSpPr>
          <p:spPr>
            <a:xfrm>
              <a:off x="6995054" y="3549164"/>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6</a:t>
              </a:r>
            </a:p>
          </p:txBody>
        </p:sp>
      </p:grpSp>
      <p:grpSp>
        <p:nvGrpSpPr>
          <p:cNvPr id="177" name="Group 176">
            <a:extLst>
              <a:ext uri="{FF2B5EF4-FFF2-40B4-BE49-F238E27FC236}">
                <a16:creationId xmlns:a16="http://schemas.microsoft.com/office/drawing/2014/main" id="{5ACA8AA1-8B8A-546D-2564-E585FF6F9586}"/>
              </a:ext>
            </a:extLst>
          </p:cNvPr>
          <p:cNvGrpSpPr/>
          <p:nvPr/>
        </p:nvGrpSpPr>
        <p:grpSpPr>
          <a:xfrm>
            <a:off x="8219548" y="3032065"/>
            <a:ext cx="608936" cy="1040030"/>
            <a:chOff x="9172858" y="3032065"/>
            <a:chExt cx="608936" cy="1040030"/>
          </a:xfrm>
        </p:grpSpPr>
        <p:grpSp>
          <p:nvGrpSpPr>
            <p:cNvPr id="178" name="Group 54">
              <a:extLst>
                <a:ext uri="{FF2B5EF4-FFF2-40B4-BE49-F238E27FC236}">
                  <a16:creationId xmlns:a16="http://schemas.microsoft.com/office/drawing/2014/main" id="{CEE9FB0F-D068-21DC-4C4C-32240FDC946C}"/>
                </a:ext>
              </a:extLst>
            </p:cNvPr>
            <p:cNvGrpSpPr/>
            <p:nvPr/>
          </p:nvGrpSpPr>
          <p:grpSpPr>
            <a:xfrm>
              <a:off x="9389679" y="3032065"/>
              <a:ext cx="175294" cy="175294"/>
              <a:chOff x="0" y="0"/>
              <a:chExt cx="812800" cy="812800"/>
            </a:xfrm>
          </p:grpSpPr>
          <p:sp>
            <p:nvSpPr>
              <p:cNvPr id="184" name="Freeform 55">
                <a:extLst>
                  <a:ext uri="{FF2B5EF4-FFF2-40B4-BE49-F238E27FC236}">
                    <a16:creationId xmlns:a16="http://schemas.microsoft.com/office/drawing/2014/main" id="{1D15380E-28DD-0115-8A66-ECFF4B1384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1D4DD"/>
              </a:solidFill>
              <a:ln cap="sq">
                <a:noFill/>
                <a:prstDash val="solid"/>
                <a:miter/>
              </a:ln>
            </p:spPr>
            <p:txBody>
              <a:bodyPr/>
              <a:lstStyle/>
              <a:p>
                <a:endParaRPr lang="en-US"/>
              </a:p>
            </p:txBody>
          </p:sp>
          <p:sp>
            <p:nvSpPr>
              <p:cNvPr id="185" name="TextBox 56">
                <a:extLst>
                  <a:ext uri="{FF2B5EF4-FFF2-40B4-BE49-F238E27FC236}">
                    <a16:creationId xmlns:a16="http://schemas.microsoft.com/office/drawing/2014/main" id="{E550A281-EE5C-4365-1E22-29516B46FA32}"/>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179" name="Group 178">
              <a:extLst>
                <a:ext uri="{FF2B5EF4-FFF2-40B4-BE49-F238E27FC236}">
                  <a16:creationId xmlns:a16="http://schemas.microsoft.com/office/drawing/2014/main" id="{F33512CF-71EA-6046-CD6F-93EC113A6710}"/>
                </a:ext>
              </a:extLst>
            </p:cNvPr>
            <p:cNvGrpSpPr/>
            <p:nvPr/>
          </p:nvGrpSpPr>
          <p:grpSpPr>
            <a:xfrm>
              <a:off x="9172858" y="3466499"/>
              <a:ext cx="608936" cy="605596"/>
              <a:chOff x="9172858" y="3466499"/>
              <a:chExt cx="608936" cy="605596"/>
            </a:xfrm>
          </p:grpSpPr>
          <p:grpSp>
            <p:nvGrpSpPr>
              <p:cNvPr id="180" name="Group 51">
                <a:extLst>
                  <a:ext uri="{FF2B5EF4-FFF2-40B4-BE49-F238E27FC236}">
                    <a16:creationId xmlns:a16="http://schemas.microsoft.com/office/drawing/2014/main" id="{CA5F2CDE-2255-15A9-CBF2-A9C20C78C49E}"/>
                  </a:ext>
                </a:extLst>
              </p:cNvPr>
              <p:cNvGrpSpPr/>
              <p:nvPr/>
            </p:nvGrpSpPr>
            <p:grpSpPr>
              <a:xfrm>
                <a:off x="9172858" y="3466499"/>
                <a:ext cx="608936" cy="605596"/>
                <a:chOff x="0" y="0"/>
                <a:chExt cx="812800" cy="808341"/>
              </a:xfrm>
            </p:grpSpPr>
            <p:sp>
              <p:nvSpPr>
                <p:cNvPr id="182" name="Freeform 52">
                  <a:extLst>
                    <a:ext uri="{FF2B5EF4-FFF2-40B4-BE49-F238E27FC236}">
                      <a16:creationId xmlns:a16="http://schemas.microsoft.com/office/drawing/2014/main" id="{D830E3EB-7D3E-FB85-1C3B-1226149DC518}"/>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rgbClr val="51D4DD"/>
                </a:solidFill>
                <a:ln cap="sq">
                  <a:noFill/>
                  <a:prstDash val="solid"/>
                  <a:miter/>
                </a:ln>
              </p:spPr>
              <p:txBody>
                <a:bodyPr/>
                <a:lstStyle/>
                <a:p>
                  <a:endParaRPr lang="en-US"/>
                </a:p>
              </p:txBody>
            </p:sp>
            <p:sp>
              <p:nvSpPr>
                <p:cNvPr id="183" name="TextBox 53">
                  <a:extLst>
                    <a:ext uri="{FF2B5EF4-FFF2-40B4-BE49-F238E27FC236}">
                      <a16:creationId xmlns:a16="http://schemas.microsoft.com/office/drawing/2014/main" id="{5C7FDBBC-29D9-8303-BBFE-5C6010F41D66}"/>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181" name="TextBox 90">
                <a:extLst>
                  <a:ext uri="{FF2B5EF4-FFF2-40B4-BE49-F238E27FC236}">
                    <a16:creationId xmlns:a16="http://schemas.microsoft.com/office/drawing/2014/main" id="{18CB4AD5-0D34-4D1B-D5FF-80A39B9DF015}"/>
                  </a:ext>
                </a:extLst>
              </p:cNvPr>
              <p:cNvSpPr txBox="1"/>
              <p:nvPr/>
            </p:nvSpPr>
            <p:spPr>
              <a:xfrm>
                <a:off x="9271972" y="3549164"/>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8</a:t>
                </a:r>
              </a:p>
            </p:txBody>
          </p:sp>
        </p:grpSp>
      </p:grpSp>
      <p:grpSp>
        <p:nvGrpSpPr>
          <p:cNvPr id="186" name="Group 185">
            <a:extLst>
              <a:ext uri="{FF2B5EF4-FFF2-40B4-BE49-F238E27FC236}">
                <a16:creationId xmlns:a16="http://schemas.microsoft.com/office/drawing/2014/main" id="{CFC7EA54-A921-C394-C6CF-7C90E6FC5CDD}"/>
              </a:ext>
            </a:extLst>
          </p:cNvPr>
          <p:cNvGrpSpPr/>
          <p:nvPr/>
        </p:nvGrpSpPr>
        <p:grpSpPr>
          <a:xfrm>
            <a:off x="1403804" y="1926650"/>
            <a:ext cx="1777933" cy="432491"/>
            <a:chOff x="1713076" y="1993901"/>
            <a:chExt cx="1777933" cy="432491"/>
          </a:xfrm>
        </p:grpSpPr>
        <p:grpSp>
          <p:nvGrpSpPr>
            <p:cNvPr id="187" name="Group 60">
              <a:extLst>
                <a:ext uri="{FF2B5EF4-FFF2-40B4-BE49-F238E27FC236}">
                  <a16:creationId xmlns:a16="http://schemas.microsoft.com/office/drawing/2014/main" id="{C0EC1321-A9F1-C40A-22EF-5616245B654A}"/>
                </a:ext>
              </a:extLst>
            </p:cNvPr>
            <p:cNvGrpSpPr/>
            <p:nvPr/>
          </p:nvGrpSpPr>
          <p:grpSpPr>
            <a:xfrm>
              <a:off x="1713076" y="1993901"/>
              <a:ext cx="1777933" cy="432491"/>
              <a:chOff x="0" y="0"/>
              <a:chExt cx="1670675" cy="406400"/>
            </a:xfrm>
          </p:grpSpPr>
          <p:sp>
            <p:nvSpPr>
              <p:cNvPr id="189" name="Freeform 61">
                <a:extLst>
                  <a:ext uri="{FF2B5EF4-FFF2-40B4-BE49-F238E27FC236}">
                    <a16:creationId xmlns:a16="http://schemas.microsoft.com/office/drawing/2014/main" id="{2CCF7BA9-7C85-81CA-66D4-87CAA786DE66}"/>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BF66E4"/>
                </a:solidFill>
                <a:prstDash val="solid"/>
                <a:miter/>
              </a:ln>
            </p:spPr>
            <p:txBody>
              <a:bodyPr/>
              <a:lstStyle/>
              <a:p>
                <a:endParaRPr lang="en-US"/>
              </a:p>
            </p:txBody>
          </p:sp>
          <p:sp>
            <p:nvSpPr>
              <p:cNvPr id="190" name="TextBox 62">
                <a:extLst>
                  <a:ext uri="{FF2B5EF4-FFF2-40B4-BE49-F238E27FC236}">
                    <a16:creationId xmlns:a16="http://schemas.microsoft.com/office/drawing/2014/main" id="{758EFA0A-F842-5B09-93D8-7EE354C5891C}"/>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188" name="TextBox 95">
              <a:extLst>
                <a:ext uri="{FF2B5EF4-FFF2-40B4-BE49-F238E27FC236}">
                  <a16:creationId xmlns:a16="http://schemas.microsoft.com/office/drawing/2014/main" id="{D9D0927D-6FEB-E429-A92F-7D77BBEC2253}"/>
                </a:ext>
              </a:extLst>
            </p:cNvPr>
            <p:cNvSpPr txBox="1"/>
            <p:nvPr/>
          </p:nvSpPr>
          <p:spPr>
            <a:xfrm>
              <a:off x="1755197" y="2018117"/>
              <a:ext cx="1597533" cy="369332"/>
            </a:xfrm>
            <a:prstGeom prst="rect">
              <a:avLst/>
            </a:prstGeom>
          </p:spPr>
          <p:txBody>
            <a:bodyPr wrap="square"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Observed and modelled data</a:t>
              </a:r>
            </a:p>
          </p:txBody>
        </p:sp>
      </p:grpSp>
      <p:grpSp>
        <p:nvGrpSpPr>
          <p:cNvPr id="191" name="Group 190">
            <a:extLst>
              <a:ext uri="{FF2B5EF4-FFF2-40B4-BE49-F238E27FC236}">
                <a16:creationId xmlns:a16="http://schemas.microsoft.com/office/drawing/2014/main" id="{1C47828D-3ABD-D767-44F4-D7CD99A43CF0}"/>
              </a:ext>
            </a:extLst>
          </p:cNvPr>
          <p:cNvGrpSpPr/>
          <p:nvPr/>
        </p:nvGrpSpPr>
        <p:grpSpPr>
          <a:xfrm>
            <a:off x="3454379" y="1947594"/>
            <a:ext cx="1909797" cy="432491"/>
            <a:chOff x="3968592" y="1993901"/>
            <a:chExt cx="1909797" cy="432491"/>
          </a:xfrm>
        </p:grpSpPr>
        <p:grpSp>
          <p:nvGrpSpPr>
            <p:cNvPr id="192" name="Group 63">
              <a:extLst>
                <a:ext uri="{FF2B5EF4-FFF2-40B4-BE49-F238E27FC236}">
                  <a16:creationId xmlns:a16="http://schemas.microsoft.com/office/drawing/2014/main" id="{69833F58-CBCE-4E13-818E-7DB1E12D7453}"/>
                </a:ext>
              </a:extLst>
            </p:cNvPr>
            <p:cNvGrpSpPr/>
            <p:nvPr/>
          </p:nvGrpSpPr>
          <p:grpSpPr>
            <a:xfrm>
              <a:off x="4034524" y="1993901"/>
              <a:ext cx="1777933" cy="432491"/>
              <a:chOff x="0" y="0"/>
              <a:chExt cx="1670675" cy="406400"/>
            </a:xfrm>
          </p:grpSpPr>
          <p:sp>
            <p:nvSpPr>
              <p:cNvPr id="194" name="Freeform 64">
                <a:extLst>
                  <a:ext uri="{FF2B5EF4-FFF2-40B4-BE49-F238E27FC236}">
                    <a16:creationId xmlns:a16="http://schemas.microsoft.com/office/drawing/2014/main" id="{EFA231D5-60A3-7E09-3BBF-BFDBFD53F92C}"/>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E46671"/>
                </a:solidFill>
                <a:prstDash val="solid"/>
                <a:miter/>
              </a:ln>
            </p:spPr>
            <p:txBody>
              <a:bodyPr/>
              <a:lstStyle/>
              <a:p>
                <a:endParaRPr lang="en-US"/>
              </a:p>
            </p:txBody>
          </p:sp>
          <p:sp>
            <p:nvSpPr>
              <p:cNvPr id="195" name="TextBox 65">
                <a:extLst>
                  <a:ext uri="{FF2B5EF4-FFF2-40B4-BE49-F238E27FC236}">
                    <a16:creationId xmlns:a16="http://schemas.microsoft.com/office/drawing/2014/main" id="{186DA9D5-24C5-0E84-4485-55C434CD6FD8}"/>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193" name="TextBox 96">
              <a:extLst>
                <a:ext uri="{FF2B5EF4-FFF2-40B4-BE49-F238E27FC236}">
                  <a16:creationId xmlns:a16="http://schemas.microsoft.com/office/drawing/2014/main" id="{F9831347-3B6D-BB79-05B2-95FF0A57B3DF}"/>
                </a:ext>
              </a:extLst>
            </p:cNvPr>
            <p:cNvSpPr txBox="1"/>
            <p:nvPr/>
          </p:nvSpPr>
          <p:spPr>
            <a:xfrm>
              <a:off x="3968592" y="2044276"/>
              <a:ext cx="1909797" cy="369332"/>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Short and long time series</a:t>
              </a:r>
            </a:p>
          </p:txBody>
        </p:sp>
      </p:grpSp>
      <p:grpSp>
        <p:nvGrpSpPr>
          <p:cNvPr id="196" name="Group 195">
            <a:extLst>
              <a:ext uri="{FF2B5EF4-FFF2-40B4-BE49-F238E27FC236}">
                <a16:creationId xmlns:a16="http://schemas.microsoft.com/office/drawing/2014/main" id="{75432DA0-668C-0F9C-78B5-05B8D8F4FBA1}"/>
              </a:ext>
            </a:extLst>
          </p:cNvPr>
          <p:cNvGrpSpPr/>
          <p:nvPr/>
        </p:nvGrpSpPr>
        <p:grpSpPr>
          <a:xfrm>
            <a:off x="2421955" y="4344505"/>
            <a:ext cx="1909797" cy="432491"/>
            <a:chOff x="2421954" y="4364921"/>
            <a:chExt cx="1909797" cy="432491"/>
          </a:xfrm>
        </p:grpSpPr>
        <p:grpSp>
          <p:nvGrpSpPr>
            <p:cNvPr id="197" name="Group 72">
              <a:extLst>
                <a:ext uri="{FF2B5EF4-FFF2-40B4-BE49-F238E27FC236}">
                  <a16:creationId xmlns:a16="http://schemas.microsoft.com/office/drawing/2014/main" id="{24A54F39-7878-EA39-4DC8-1C8660DC0583}"/>
                </a:ext>
              </a:extLst>
            </p:cNvPr>
            <p:cNvGrpSpPr/>
            <p:nvPr/>
          </p:nvGrpSpPr>
          <p:grpSpPr>
            <a:xfrm>
              <a:off x="2487887" y="4364921"/>
              <a:ext cx="1777933" cy="432491"/>
              <a:chOff x="0" y="0"/>
              <a:chExt cx="1670675" cy="406400"/>
            </a:xfrm>
          </p:grpSpPr>
          <p:sp>
            <p:nvSpPr>
              <p:cNvPr id="199" name="Freeform 73">
                <a:extLst>
                  <a:ext uri="{FF2B5EF4-FFF2-40B4-BE49-F238E27FC236}">
                    <a16:creationId xmlns:a16="http://schemas.microsoft.com/office/drawing/2014/main" id="{6D42C340-6885-54DE-0E5D-37E1DEB02694}"/>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E466B5"/>
                </a:solidFill>
                <a:prstDash val="solid"/>
                <a:miter/>
              </a:ln>
            </p:spPr>
            <p:txBody>
              <a:bodyPr/>
              <a:lstStyle/>
              <a:p>
                <a:endParaRPr lang="en-US"/>
              </a:p>
            </p:txBody>
          </p:sp>
          <p:sp>
            <p:nvSpPr>
              <p:cNvPr id="200" name="TextBox 74">
                <a:extLst>
                  <a:ext uri="{FF2B5EF4-FFF2-40B4-BE49-F238E27FC236}">
                    <a16:creationId xmlns:a16="http://schemas.microsoft.com/office/drawing/2014/main" id="{4CC195C1-6EDF-801F-E19F-23FE5B456910}"/>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198" name="TextBox 97">
              <a:extLst>
                <a:ext uri="{FF2B5EF4-FFF2-40B4-BE49-F238E27FC236}">
                  <a16:creationId xmlns:a16="http://schemas.microsoft.com/office/drawing/2014/main" id="{F5EAA6DC-BF5F-BCF2-3DEE-03285B441462}"/>
                </a:ext>
              </a:extLst>
            </p:cNvPr>
            <p:cNvSpPr txBox="1"/>
            <p:nvPr/>
          </p:nvSpPr>
          <p:spPr>
            <a:xfrm>
              <a:off x="2421954" y="4364921"/>
              <a:ext cx="1909797" cy="369332"/>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Actual and </a:t>
              </a:r>
            </a:p>
            <a:p>
              <a:pPr algn="ctr"/>
              <a:r>
                <a:rPr lang="en-US" sz="1200" b="1" dirty="0">
                  <a:solidFill>
                    <a:srgbClr val="000000"/>
                  </a:solidFill>
                  <a:latin typeface="Montserrat Bold"/>
                  <a:ea typeface="Montserrat Bold"/>
                  <a:cs typeface="Montserrat Bold"/>
                  <a:sym typeface="Montserrat Bold"/>
                </a:rPr>
                <a:t>forecasted data</a:t>
              </a:r>
            </a:p>
          </p:txBody>
        </p:sp>
      </p:grpSp>
      <p:grpSp>
        <p:nvGrpSpPr>
          <p:cNvPr id="201" name="Group 200">
            <a:extLst>
              <a:ext uri="{FF2B5EF4-FFF2-40B4-BE49-F238E27FC236}">
                <a16:creationId xmlns:a16="http://schemas.microsoft.com/office/drawing/2014/main" id="{AFBE6668-D26B-2840-39B8-1AEE28C659B0}"/>
              </a:ext>
            </a:extLst>
          </p:cNvPr>
          <p:cNvGrpSpPr/>
          <p:nvPr/>
        </p:nvGrpSpPr>
        <p:grpSpPr>
          <a:xfrm>
            <a:off x="4566592" y="4364919"/>
            <a:ext cx="1909797" cy="671714"/>
            <a:chOff x="5108223" y="4334963"/>
            <a:chExt cx="1909797" cy="671714"/>
          </a:xfrm>
        </p:grpSpPr>
        <p:grpSp>
          <p:nvGrpSpPr>
            <p:cNvPr id="202" name="Group 75">
              <a:extLst>
                <a:ext uri="{FF2B5EF4-FFF2-40B4-BE49-F238E27FC236}">
                  <a16:creationId xmlns:a16="http://schemas.microsoft.com/office/drawing/2014/main" id="{0B19DB60-9AB1-8385-371E-6666BF9A44B3}"/>
                </a:ext>
              </a:extLst>
            </p:cNvPr>
            <p:cNvGrpSpPr/>
            <p:nvPr/>
          </p:nvGrpSpPr>
          <p:grpSpPr>
            <a:xfrm>
              <a:off x="5207034" y="4334963"/>
              <a:ext cx="1777933" cy="432491"/>
              <a:chOff x="0" y="0"/>
              <a:chExt cx="1670675" cy="406400"/>
            </a:xfrm>
          </p:grpSpPr>
          <p:sp>
            <p:nvSpPr>
              <p:cNvPr id="204" name="Freeform 76">
                <a:extLst>
                  <a:ext uri="{FF2B5EF4-FFF2-40B4-BE49-F238E27FC236}">
                    <a16:creationId xmlns:a16="http://schemas.microsoft.com/office/drawing/2014/main" id="{21FFD94C-F85E-BE8F-F4B0-F421AE7ED0DB}"/>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E48C66"/>
                </a:solidFill>
                <a:prstDash val="solid"/>
                <a:miter/>
              </a:ln>
            </p:spPr>
            <p:txBody>
              <a:bodyPr/>
              <a:lstStyle/>
              <a:p>
                <a:endParaRPr lang="en-US"/>
              </a:p>
            </p:txBody>
          </p:sp>
          <p:sp>
            <p:nvSpPr>
              <p:cNvPr id="205" name="TextBox 77">
                <a:extLst>
                  <a:ext uri="{FF2B5EF4-FFF2-40B4-BE49-F238E27FC236}">
                    <a16:creationId xmlns:a16="http://schemas.microsoft.com/office/drawing/2014/main" id="{FCB3FEC2-C637-1661-CE7A-5F4D8D2AE95D}"/>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203" name="TextBox 99">
              <a:extLst>
                <a:ext uri="{FF2B5EF4-FFF2-40B4-BE49-F238E27FC236}">
                  <a16:creationId xmlns:a16="http://schemas.microsoft.com/office/drawing/2014/main" id="{B61008A0-9312-F172-45CF-75ED971244B1}"/>
                </a:ext>
              </a:extLst>
            </p:cNvPr>
            <p:cNvSpPr txBox="1"/>
            <p:nvPr/>
          </p:nvSpPr>
          <p:spPr>
            <a:xfrm>
              <a:off x="5108223" y="4357589"/>
              <a:ext cx="1909797" cy="649088"/>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Data siloes and</a:t>
              </a:r>
            </a:p>
            <a:p>
              <a:pPr algn="ctr">
                <a:lnSpc>
                  <a:spcPts val="1862"/>
                </a:lnSpc>
              </a:pPr>
              <a:r>
                <a:rPr lang="en-US" sz="1200" b="1" dirty="0">
                  <a:solidFill>
                    <a:srgbClr val="000000"/>
                  </a:solidFill>
                  <a:latin typeface="Montserrat Bold"/>
                  <a:ea typeface="Montserrat Bold"/>
                  <a:cs typeface="Montserrat Bold"/>
                  <a:sym typeface="Montserrat Bold"/>
                </a:rPr>
                <a:t>blocks</a:t>
              </a:r>
            </a:p>
            <a:p>
              <a:pPr algn="ctr">
                <a:lnSpc>
                  <a:spcPts val="1862"/>
                </a:lnSpc>
              </a:pPr>
              <a:endParaRPr lang="en-US" sz="1200" b="1" dirty="0">
                <a:solidFill>
                  <a:srgbClr val="000000"/>
                </a:solidFill>
                <a:latin typeface="Montserrat Bold"/>
                <a:ea typeface="Montserrat Bold"/>
                <a:cs typeface="Montserrat Bold"/>
                <a:sym typeface="Montserrat Bold"/>
              </a:endParaRPr>
            </a:p>
          </p:txBody>
        </p:sp>
      </p:grpSp>
      <p:sp>
        <p:nvSpPr>
          <p:cNvPr id="206" name="TextBox 101">
            <a:extLst>
              <a:ext uri="{FF2B5EF4-FFF2-40B4-BE49-F238E27FC236}">
                <a16:creationId xmlns:a16="http://schemas.microsoft.com/office/drawing/2014/main" id="{56C13566-7638-44A9-F9CA-F5C268E7389B}"/>
              </a:ext>
            </a:extLst>
          </p:cNvPr>
          <p:cNvSpPr txBox="1"/>
          <p:nvPr/>
        </p:nvSpPr>
        <p:spPr>
          <a:xfrm>
            <a:off x="6746115" y="4364445"/>
            <a:ext cx="1909797" cy="405432"/>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Data and metadata</a:t>
            </a:r>
          </a:p>
          <a:p>
            <a:pPr algn="ctr">
              <a:lnSpc>
                <a:spcPts val="1862"/>
              </a:lnSpc>
            </a:pPr>
            <a:r>
              <a:rPr lang="en-US" sz="1200" b="1" dirty="0">
                <a:solidFill>
                  <a:srgbClr val="000000"/>
                </a:solidFill>
                <a:latin typeface="Montserrat Bold"/>
                <a:ea typeface="Montserrat Bold"/>
                <a:cs typeface="Montserrat Bold"/>
                <a:sym typeface="Montserrat Bold"/>
              </a:rPr>
              <a:t>guidance</a:t>
            </a:r>
            <a:endParaRPr lang="en-US" sz="1455" b="1" dirty="0">
              <a:solidFill>
                <a:srgbClr val="000000"/>
              </a:solidFill>
              <a:latin typeface="Montserrat Bold"/>
              <a:ea typeface="Montserrat Bold"/>
              <a:cs typeface="Montserrat Bold"/>
              <a:sym typeface="Montserrat Bold"/>
            </a:endParaRPr>
          </a:p>
        </p:txBody>
      </p:sp>
      <p:grpSp>
        <p:nvGrpSpPr>
          <p:cNvPr id="207" name="Group 206">
            <a:extLst>
              <a:ext uri="{FF2B5EF4-FFF2-40B4-BE49-F238E27FC236}">
                <a16:creationId xmlns:a16="http://schemas.microsoft.com/office/drawing/2014/main" id="{067B444F-6DB5-8110-0AE1-B785F05E2A45}"/>
              </a:ext>
            </a:extLst>
          </p:cNvPr>
          <p:cNvGrpSpPr/>
          <p:nvPr/>
        </p:nvGrpSpPr>
        <p:grpSpPr>
          <a:xfrm>
            <a:off x="8906314" y="4304099"/>
            <a:ext cx="1909797" cy="462901"/>
            <a:chOff x="8906314" y="4304099"/>
            <a:chExt cx="1909797" cy="462901"/>
          </a:xfrm>
        </p:grpSpPr>
        <p:grpSp>
          <p:nvGrpSpPr>
            <p:cNvPr id="208" name="Group 103">
              <a:extLst>
                <a:ext uri="{FF2B5EF4-FFF2-40B4-BE49-F238E27FC236}">
                  <a16:creationId xmlns:a16="http://schemas.microsoft.com/office/drawing/2014/main" id="{8EE1CFD9-338E-E70C-8E62-ABB312DE732E}"/>
                </a:ext>
              </a:extLst>
            </p:cNvPr>
            <p:cNvGrpSpPr/>
            <p:nvPr/>
          </p:nvGrpSpPr>
          <p:grpSpPr>
            <a:xfrm>
              <a:off x="8987555" y="4304099"/>
              <a:ext cx="1777933" cy="462901"/>
              <a:chOff x="0" y="-28575"/>
              <a:chExt cx="1670675" cy="434975"/>
            </a:xfrm>
          </p:grpSpPr>
          <p:sp>
            <p:nvSpPr>
              <p:cNvPr id="210" name="Freeform 104">
                <a:extLst>
                  <a:ext uri="{FF2B5EF4-FFF2-40B4-BE49-F238E27FC236}">
                    <a16:creationId xmlns:a16="http://schemas.microsoft.com/office/drawing/2014/main" id="{FB52D1D5-6BA2-F8BB-D166-29385D970C01}"/>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6686E4"/>
                </a:solidFill>
                <a:prstDash val="solid"/>
                <a:miter/>
              </a:ln>
            </p:spPr>
            <p:txBody>
              <a:bodyPr/>
              <a:lstStyle/>
              <a:p>
                <a:endParaRPr lang="en-US" dirty="0"/>
              </a:p>
            </p:txBody>
          </p:sp>
          <p:sp>
            <p:nvSpPr>
              <p:cNvPr id="211" name="TextBox 105">
                <a:extLst>
                  <a:ext uri="{FF2B5EF4-FFF2-40B4-BE49-F238E27FC236}">
                    <a16:creationId xmlns:a16="http://schemas.microsoft.com/office/drawing/2014/main" id="{A55A75E5-874E-E49A-09EC-92355FFFE990}"/>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209" name="TextBox 106">
              <a:extLst>
                <a:ext uri="{FF2B5EF4-FFF2-40B4-BE49-F238E27FC236}">
                  <a16:creationId xmlns:a16="http://schemas.microsoft.com/office/drawing/2014/main" id="{450D3678-1F52-CBBF-6A5A-A00941448984}"/>
                </a:ext>
              </a:extLst>
            </p:cNvPr>
            <p:cNvSpPr txBox="1"/>
            <p:nvPr/>
          </p:nvSpPr>
          <p:spPr>
            <a:xfrm>
              <a:off x="8906314" y="4457700"/>
              <a:ext cx="1909797" cy="184666"/>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Data frequency</a:t>
              </a:r>
            </a:p>
          </p:txBody>
        </p:sp>
      </p:grpSp>
      <p:grpSp>
        <p:nvGrpSpPr>
          <p:cNvPr id="212" name="Group 211">
            <a:extLst>
              <a:ext uri="{FF2B5EF4-FFF2-40B4-BE49-F238E27FC236}">
                <a16:creationId xmlns:a16="http://schemas.microsoft.com/office/drawing/2014/main" id="{561A0E3B-8796-2BF4-59F2-A70E5CBB2756}"/>
              </a:ext>
            </a:extLst>
          </p:cNvPr>
          <p:cNvGrpSpPr/>
          <p:nvPr/>
        </p:nvGrpSpPr>
        <p:grpSpPr>
          <a:xfrm>
            <a:off x="5504953" y="1945311"/>
            <a:ext cx="1909797" cy="432491"/>
            <a:chOff x="6244255" y="1993901"/>
            <a:chExt cx="1909797" cy="432491"/>
          </a:xfrm>
        </p:grpSpPr>
        <p:grpSp>
          <p:nvGrpSpPr>
            <p:cNvPr id="213" name="Group 66">
              <a:extLst>
                <a:ext uri="{FF2B5EF4-FFF2-40B4-BE49-F238E27FC236}">
                  <a16:creationId xmlns:a16="http://schemas.microsoft.com/office/drawing/2014/main" id="{5EA1846C-A512-61A8-AD27-E3A5D0AC553F}"/>
                </a:ext>
              </a:extLst>
            </p:cNvPr>
            <p:cNvGrpSpPr/>
            <p:nvPr/>
          </p:nvGrpSpPr>
          <p:grpSpPr>
            <a:xfrm>
              <a:off x="6310188" y="1993901"/>
              <a:ext cx="1777933" cy="432491"/>
              <a:chOff x="0" y="0"/>
              <a:chExt cx="1670675" cy="406400"/>
            </a:xfrm>
          </p:grpSpPr>
          <p:sp>
            <p:nvSpPr>
              <p:cNvPr id="215" name="Freeform 67">
                <a:extLst>
                  <a:ext uri="{FF2B5EF4-FFF2-40B4-BE49-F238E27FC236}">
                    <a16:creationId xmlns:a16="http://schemas.microsoft.com/office/drawing/2014/main" id="{D9916550-6461-FE6D-4AB6-3BC1C61E065D}"/>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EBC657"/>
                </a:solidFill>
                <a:prstDash val="solid"/>
                <a:miter/>
              </a:ln>
            </p:spPr>
            <p:txBody>
              <a:bodyPr/>
              <a:lstStyle/>
              <a:p>
                <a:pPr algn="ctr"/>
                <a:r>
                  <a:rPr lang="en-US" sz="1100" b="1" dirty="0">
                    <a:solidFill>
                      <a:srgbClr val="000000"/>
                    </a:solidFill>
                    <a:latin typeface="Montserrat Bold"/>
                    <a:ea typeface="Montserrat Bold"/>
                    <a:cs typeface="Montserrat Bold"/>
                    <a:sym typeface="Montserrat Bold"/>
                  </a:rPr>
                  <a:t>Harmonized and </a:t>
                </a:r>
              </a:p>
              <a:p>
                <a:pPr algn="ctr"/>
                <a:r>
                  <a:rPr lang="en-US" sz="1100" b="1" dirty="0">
                    <a:solidFill>
                      <a:srgbClr val="000000"/>
                    </a:solidFill>
                    <a:latin typeface="Montserrat Bold"/>
                    <a:sym typeface="Montserrat Bold"/>
                  </a:rPr>
                  <a:t>Country data</a:t>
                </a:r>
                <a:endParaRPr lang="en-US" sz="1100" dirty="0"/>
              </a:p>
            </p:txBody>
          </p:sp>
          <p:sp>
            <p:nvSpPr>
              <p:cNvPr id="216" name="TextBox 68">
                <a:extLst>
                  <a:ext uri="{FF2B5EF4-FFF2-40B4-BE49-F238E27FC236}">
                    <a16:creationId xmlns:a16="http://schemas.microsoft.com/office/drawing/2014/main" id="{6E381D56-DB4A-033F-2B88-4F6A1FB20937}"/>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214" name="TextBox 108">
              <a:extLst>
                <a:ext uri="{FF2B5EF4-FFF2-40B4-BE49-F238E27FC236}">
                  <a16:creationId xmlns:a16="http://schemas.microsoft.com/office/drawing/2014/main" id="{0D0AB5F4-1720-D804-B070-03ADB3806C6E}"/>
                </a:ext>
              </a:extLst>
            </p:cNvPr>
            <p:cNvSpPr txBox="1"/>
            <p:nvPr/>
          </p:nvSpPr>
          <p:spPr>
            <a:xfrm>
              <a:off x="6244255" y="2011413"/>
              <a:ext cx="1909797" cy="184666"/>
            </a:xfrm>
            <a:prstGeom prst="rect">
              <a:avLst/>
            </a:prstGeom>
          </p:spPr>
          <p:txBody>
            <a:bodyPr lIns="0" tIns="0" rIns="0" bIns="0" rtlCol="0" anchor="t">
              <a:spAutoFit/>
            </a:bodyPr>
            <a:lstStyle/>
            <a:p>
              <a:pPr algn="ctr"/>
              <a:endParaRPr lang="en-US" sz="1200" b="1" dirty="0">
                <a:solidFill>
                  <a:srgbClr val="000000"/>
                </a:solidFill>
                <a:latin typeface="Montserrat Bold"/>
                <a:ea typeface="Montserrat Bold"/>
                <a:cs typeface="Montserrat Bold"/>
                <a:sym typeface="Montserrat Bold"/>
              </a:endParaRPr>
            </a:p>
          </p:txBody>
        </p:sp>
      </p:grpSp>
      <p:grpSp>
        <p:nvGrpSpPr>
          <p:cNvPr id="217" name="Group 216">
            <a:extLst>
              <a:ext uri="{FF2B5EF4-FFF2-40B4-BE49-F238E27FC236}">
                <a16:creationId xmlns:a16="http://schemas.microsoft.com/office/drawing/2014/main" id="{FDB8536B-9D07-CFD0-3500-A138B0249534}"/>
              </a:ext>
            </a:extLst>
          </p:cNvPr>
          <p:cNvGrpSpPr/>
          <p:nvPr/>
        </p:nvGrpSpPr>
        <p:grpSpPr>
          <a:xfrm>
            <a:off x="7611733" y="1926649"/>
            <a:ext cx="1909797" cy="432491"/>
            <a:chOff x="8512700" y="1993901"/>
            <a:chExt cx="1909797" cy="432491"/>
          </a:xfrm>
        </p:grpSpPr>
        <p:grpSp>
          <p:nvGrpSpPr>
            <p:cNvPr id="218" name="Group 69">
              <a:extLst>
                <a:ext uri="{FF2B5EF4-FFF2-40B4-BE49-F238E27FC236}">
                  <a16:creationId xmlns:a16="http://schemas.microsoft.com/office/drawing/2014/main" id="{7AA816FF-768F-9BC6-7416-74411BC259E1}"/>
                </a:ext>
              </a:extLst>
            </p:cNvPr>
            <p:cNvGrpSpPr/>
            <p:nvPr/>
          </p:nvGrpSpPr>
          <p:grpSpPr>
            <a:xfrm>
              <a:off x="8546175" y="1993901"/>
              <a:ext cx="1777933" cy="432491"/>
              <a:chOff x="0" y="0"/>
              <a:chExt cx="1670675" cy="406400"/>
            </a:xfrm>
          </p:grpSpPr>
          <p:sp>
            <p:nvSpPr>
              <p:cNvPr id="220" name="Freeform 70">
                <a:extLst>
                  <a:ext uri="{FF2B5EF4-FFF2-40B4-BE49-F238E27FC236}">
                    <a16:creationId xmlns:a16="http://schemas.microsoft.com/office/drawing/2014/main" id="{6CD312D2-557C-C423-FA2D-A4FE9CDDB1EB}"/>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rgbClr val="51D4DD"/>
                </a:solidFill>
                <a:prstDash val="solid"/>
                <a:miter/>
              </a:ln>
            </p:spPr>
            <p:txBody>
              <a:bodyPr/>
              <a:lstStyle/>
              <a:p>
                <a:endParaRPr lang="en-US"/>
              </a:p>
            </p:txBody>
          </p:sp>
          <p:sp>
            <p:nvSpPr>
              <p:cNvPr id="221" name="TextBox 71">
                <a:extLst>
                  <a:ext uri="{FF2B5EF4-FFF2-40B4-BE49-F238E27FC236}">
                    <a16:creationId xmlns:a16="http://schemas.microsoft.com/office/drawing/2014/main" id="{D72A21CF-C18A-0D6C-4497-EB8CE0B9E421}"/>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219" name="TextBox 110">
              <a:extLst>
                <a:ext uri="{FF2B5EF4-FFF2-40B4-BE49-F238E27FC236}">
                  <a16:creationId xmlns:a16="http://schemas.microsoft.com/office/drawing/2014/main" id="{944B79EE-6DB0-95B9-0066-9AE54C5CCB90}"/>
                </a:ext>
              </a:extLst>
            </p:cNvPr>
            <p:cNvSpPr txBox="1"/>
            <p:nvPr/>
          </p:nvSpPr>
          <p:spPr>
            <a:xfrm>
              <a:off x="8512700" y="2005365"/>
              <a:ext cx="1909797" cy="405432"/>
            </a:xfrm>
            <a:prstGeom prst="rect">
              <a:avLst/>
            </a:prstGeom>
          </p:spPr>
          <p:txBody>
            <a:bodyPr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Variations in </a:t>
              </a:r>
            </a:p>
            <a:p>
              <a:pPr algn="ctr">
                <a:lnSpc>
                  <a:spcPts val="1862"/>
                </a:lnSpc>
              </a:pPr>
              <a:r>
                <a:rPr lang="en-US" sz="1200" b="1" dirty="0">
                  <a:solidFill>
                    <a:srgbClr val="000000"/>
                  </a:solidFill>
                  <a:latin typeface="Montserrat Bold"/>
                  <a:ea typeface="Montserrat Bold"/>
                  <a:cs typeface="Montserrat Bold"/>
                  <a:sym typeface="Montserrat Bold"/>
                </a:rPr>
                <a:t>reference points</a:t>
              </a:r>
            </a:p>
          </p:txBody>
        </p:sp>
      </p:grpSp>
      <p:grpSp>
        <p:nvGrpSpPr>
          <p:cNvPr id="222" name="Group 221">
            <a:extLst>
              <a:ext uri="{FF2B5EF4-FFF2-40B4-BE49-F238E27FC236}">
                <a16:creationId xmlns:a16="http://schemas.microsoft.com/office/drawing/2014/main" id="{394926E9-C680-9EC9-5FA7-7D9B878C47A9}"/>
              </a:ext>
            </a:extLst>
          </p:cNvPr>
          <p:cNvGrpSpPr/>
          <p:nvPr/>
        </p:nvGrpSpPr>
        <p:grpSpPr>
          <a:xfrm flipV="1">
            <a:off x="10344045" y="3045300"/>
            <a:ext cx="608936" cy="1001075"/>
            <a:chOff x="10314051" y="2832791"/>
            <a:chExt cx="608936" cy="1001075"/>
          </a:xfrm>
        </p:grpSpPr>
        <p:grpSp>
          <p:nvGrpSpPr>
            <p:cNvPr id="223" name="Group 42">
              <a:extLst>
                <a:ext uri="{FF2B5EF4-FFF2-40B4-BE49-F238E27FC236}">
                  <a16:creationId xmlns:a16="http://schemas.microsoft.com/office/drawing/2014/main" id="{0C143F5D-CCA8-7844-3E5A-16D88232031A}"/>
                </a:ext>
              </a:extLst>
            </p:cNvPr>
            <p:cNvGrpSpPr/>
            <p:nvPr/>
          </p:nvGrpSpPr>
          <p:grpSpPr>
            <a:xfrm>
              <a:off x="10530873" y="3658572"/>
              <a:ext cx="175294" cy="175294"/>
              <a:chOff x="0" y="0"/>
              <a:chExt cx="812800" cy="812800"/>
            </a:xfrm>
          </p:grpSpPr>
          <p:sp>
            <p:nvSpPr>
              <p:cNvPr id="229" name="Freeform 43">
                <a:extLst>
                  <a:ext uri="{FF2B5EF4-FFF2-40B4-BE49-F238E27FC236}">
                    <a16:creationId xmlns:a16="http://schemas.microsoft.com/office/drawing/2014/main" id="{39805431-0284-F95B-E81D-AB4881CC20A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accent1">
                  <a:lumMod val="50000"/>
                </a:schemeClr>
              </a:solidFill>
              <a:ln cap="sq">
                <a:noFill/>
                <a:prstDash val="solid"/>
                <a:miter/>
              </a:ln>
            </p:spPr>
            <p:txBody>
              <a:bodyPr/>
              <a:lstStyle/>
              <a:p>
                <a:endParaRPr lang="en-US" dirty="0"/>
              </a:p>
            </p:txBody>
          </p:sp>
          <p:sp>
            <p:nvSpPr>
              <p:cNvPr id="230" name="TextBox 44">
                <a:extLst>
                  <a:ext uri="{FF2B5EF4-FFF2-40B4-BE49-F238E27FC236}">
                    <a16:creationId xmlns:a16="http://schemas.microsoft.com/office/drawing/2014/main" id="{08E90930-682A-F29F-BE84-D788AD6463AE}"/>
                  </a:ext>
                </a:extLst>
              </p:cNvPr>
              <p:cNvSpPr txBox="1"/>
              <p:nvPr/>
            </p:nvSpPr>
            <p:spPr>
              <a:xfrm>
                <a:off x="76200" y="47625"/>
                <a:ext cx="660400" cy="688975"/>
              </a:xfrm>
              <a:prstGeom prst="rect">
                <a:avLst/>
              </a:prstGeom>
            </p:spPr>
            <p:txBody>
              <a:bodyPr lIns="33867" tIns="33867" rIns="33867" bIns="33867" rtlCol="0" anchor="ctr"/>
              <a:lstStyle/>
              <a:p>
                <a:pPr algn="ctr">
                  <a:lnSpc>
                    <a:spcPts val="1307"/>
                  </a:lnSpc>
                </a:pPr>
                <a:endParaRPr sz="1200"/>
              </a:p>
            </p:txBody>
          </p:sp>
        </p:grpSp>
        <p:grpSp>
          <p:nvGrpSpPr>
            <p:cNvPr id="224" name="Group 223">
              <a:extLst>
                <a:ext uri="{FF2B5EF4-FFF2-40B4-BE49-F238E27FC236}">
                  <a16:creationId xmlns:a16="http://schemas.microsoft.com/office/drawing/2014/main" id="{8E45195F-FD49-A5E4-9344-F2BEF71C90DE}"/>
                </a:ext>
              </a:extLst>
            </p:cNvPr>
            <p:cNvGrpSpPr/>
            <p:nvPr/>
          </p:nvGrpSpPr>
          <p:grpSpPr>
            <a:xfrm>
              <a:off x="10314051" y="2832791"/>
              <a:ext cx="608936" cy="605596"/>
              <a:chOff x="10314051" y="2832791"/>
              <a:chExt cx="608936" cy="605596"/>
            </a:xfrm>
          </p:grpSpPr>
          <p:grpSp>
            <p:nvGrpSpPr>
              <p:cNvPr id="225" name="Group 39">
                <a:extLst>
                  <a:ext uri="{FF2B5EF4-FFF2-40B4-BE49-F238E27FC236}">
                    <a16:creationId xmlns:a16="http://schemas.microsoft.com/office/drawing/2014/main" id="{7605FFED-F681-EDCC-2A08-D9C807E60A09}"/>
                  </a:ext>
                </a:extLst>
              </p:cNvPr>
              <p:cNvGrpSpPr/>
              <p:nvPr/>
            </p:nvGrpSpPr>
            <p:grpSpPr>
              <a:xfrm>
                <a:off x="10314051" y="2832791"/>
                <a:ext cx="608936" cy="605596"/>
                <a:chOff x="0" y="0"/>
                <a:chExt cx="812800" cy="808341"/>
              </a:xfrm>
            </p:grpSpPr>
            <p:sp>
              <p:nvSpPr>
                <p:cNvPr id="227" name="Freeform 40">
                  <a:extLst>
                    <a:ext uri="{FF2B5EF4-FFF2-40B4-BE49-F238E27FC236}">
                      <a16:creationId xmlns:a16="http://schemas.microsoft.com/office/drawing/2014/main" id="{117A1C98-230B-326E-5C0F-FC1E2D4D1513}"/>
                    </a:ext>
                  </a:extLst>
                </p:cNvPr>
                <p:cNvSpPr/>
                <p:nvPr/>
              </p:nvSpPr>
              <p:spPr>
                <a:xfrm>
                  <a:off x="0" y="0"/>
                  <a:ext cx="812800" cy="808341"/>
                </a:xfrm>
                <a:custGeom>
                  <a:avLst/>
                  <a:gdLst/>
                  <a:ahLst/>
                  <a:cxnLst/>
                  <a:rect l="l" t="t" r="r" b="b"/>
                  <a:pathLst>
                    <a:path w="812800" h="808341">
                      <a:moveTo>
                        <a:pt x="406400" y="0"/>
                      </a:moveTo>
                      <a:cubicBezTo>
                        <a:pt x="181951" y="0"/>
                        <a:pt x="0" y="180953"/>
                        <a:pt x="0" y="404171"/>
                      </a:cubicBezTo>
                      <a:cubicBezTo>
                        <a:pt x="0" y="627388"/>
                        <a:pt x="181951" y="808341"/>
                        <a:pt x="406400" y="808341"/>
                      </a:cubicBezTo>
                      <a:cubicBezTo>
                        <a:pt x="630849" y="808341"/>
                        <a:pt x="812800" y="627388"/>
                        <a:pt x="812800" y="404171"/>
                      </a:cubicBezTo>
                      <a:cubicBezTo>
                        <a:pt x="812800" y="180953"/>
                        <a:pt x="630849" y="0"/>
                        <a:pt x="406400" y="0"/>
                      </a:cubicBezTo>
                      <a:close/>
                    </a:path>
                  </a:pathLst>
                </a:custGeom>
                <a:solidFill>
                  <a:schemeClr val="accent1">
                    <a:lumMod val="50000"/>
                  </a:schemeClr>
                </a:solidFill>
                <a:ln cap="sq">
                  <a:noFill/>
                  <a:prstDash val="solid"/>
                  <a:miter/>
                </a:ln>
              </p:spPr>
              <p:txBody>
                <a:bodyPr/>
                <a:lstStyle/>
                <a:p>
                  <a:endParaRPr lang="en-US" dirty="0"/>
                </a:p>
              </p:txBody>
            </p:sp>
            <p:sp>
              <p:nvSpPr>
                <p:cNvPr id="228" name="TextBox 41">
                  <a:extLst>
                    <a:ext uri="{FF2B5EF4-FFF2-40B4-BE49-F238E27FC236}">
                      <a16:creationId xmlns:a16="http://schemas.microsoft.com/office/drawing/2014/main" id="{67A81CF8-7AFC-AC86-5741-131EFD2681CF}"/>
                    </a:ext>
                  </a:extLst>
                </p:cNvPr>
                <p:cNvSpPr txBox="1"/>
                <p:nvPr/>
              </p:nvSpPr>
              <p:spPr>
                <a:xfrm>
                  <a:off x="76200" y="47207"/>
                  <a:ext cx="660400" cy="685352"/>
                </a:xfrm>
                <a:prstGeom prst="rect">
                  <a:avLst/>
                </a:prstGeom>
              </p:spPr>
              <p:txBody>
                <a:bodyPr lIns="43645" tIns="43645" rIns="43645" bIns="43645" rtlCol="0" anchor="ctr"/>
                <a:lstStyle/>
                <a:p>
                  <a:pPr algn="ctr">
                    <a:lnSpc>
                      <a:spcPts val="1307"/>
                    </a:lnSpc>
                  </a:pPr>
                  <a:endParaRPr sz="1200"/>
                </a:p>
              </p:txBody>
            </p:sp>
          </p:grpSp>
          <p:sp>
            <p:nvSpPr>
              <p:cNvPr id="226" name="TextBox 88">
                <a:extLst>
                  <a:ext uri="{FF2B5EF4-FFF2-40B4-BE49-F238E27FC236}">
                    <a16:creationId xmlns:a16="http://schemas.microsoft.com/office/drawing/2014/main" id="{6F99C49D-1EB7-7917-4D30-C7610E0ECE18}"/>
                  </a:ext>
                </a:extLst>
              </p:cNvPr>
              <p:cNvSpPr txBox="1"/>
              <p:nvPr/>
            </p:nvSpPr>
            <p:spPr>
              <a:xfrm rot="10800000">
                <a:off x="10406072" y="2952611"/>
                <a:ext cx="410709" cy="364843"/>
              </a:xfrm>
              <a:prstGeom prst="rect">
                <a:avLst/>
              </a:prstGeom>
            </p:spPr>
            <p:txBody>
              <a:bodyPr lIns="0" tIns="0" rIns="0" bIns="0" rtlCol="0" anchor="t">
                <a:spAutoFit/>
              </a:bodyPr>
              <a:lstStyle/>
              <a:p>
                <a:pPr algn="ctr">
                  <a:lnSpc>
                    <a:spcPts val="3105"/>
                  </a:lnSpc>
                </a:pPr>
                <a:r>
                  <a:rPr lang="en-US" sz="2283" b="1" dirty="0">
                    <a:solidFill>
                      <a:srgbClr val="FFFFFF"/>
                    </a:solidFill>
                    <a:latin typeface="Montserrat Ultra-Bold"/>
                    <a:ea typeface="Montserrat Ultra-Bold"/>
                    <a:cs typeface="Montserrat Ultra-Bold"/>
                    <a:sym typeface="Montserrat Ultra-Bold"/>
                  </a:rPr>
                  <a:t>10</a:t>
                </a:r>
              </a:p>
            </p:txBody>
          </p:sp>
        </p:grpSp>
      </p:grpSp>
      <p:grpSp>
        <p:nvGrpSpPr>
          <p:cNvPr id="231" name="Group 230">
            <a:extLst>
              <a:ext uri="{FF2B5EF4-FFF2-40B4-BE49-F238E27FC236}">
                <a16:creationId xmlns:a16="http://schemas.microsoft.com/office/drawing/2014/main" id="{C7B1EA3B-F529-5B34-1904-789140D777FA}"/>
              </a:ext>
            </a:extLst>
          </p:cNvPr>
          <p:cNvGrpSpPr/>
          <p:nvPr/>
        </p:nvGrpSpPr>
        <p:grpSpPr>
          <a:xfrm>
            <a:off x="9774856" y="1848394"/>
            <a:ext cx="1777933" cy="462901"/>
            <a:chOff x="8987555" y="4304099"/>
            <a:chExt cx="1777933" cy="462901"/>
          </a:xfrm>
        </p:grpSpPr>
        <p:grpSp>
          <p:nvGrpSpPr>
            <p:cNvPr id="232" name="Group 103">
              <a:extLst>
                <a:ext uri="{FF2B5EF4-FFF2-40B4-BE49-F238E27FC236}">
                  <a16:creationId xmlns:a16="http://schemas.microsoft.com/office/drawing/2014/main" id="{0E162BF2-754A-1F9D-41BD-FA0EA4A7890C}"/>
                </a:ext>
              </a:extLst>
            </p:cNvPr>
            <p:cNvGrpSpPr/>
            <p:nvPr/>
          </p:nvGrpSpPr>
          <p:grpSpPr>
            <a:xfrm>
              <a:off x="8987555" y="4304099"/>
              <a:ext cx="1777933" cy="462901"/>
              <a:chOff x="0" y="-28575"/>
              <a:chExt cx="1670675" cy="434975"/>
            </a:xfrm>
          </p:grpSpPr>
          <p:sp>
            <p:nvSpPr>
              <p:cNvPr id="234" name="Freeform 104">
                <a:extLst>
                  <a:ext uri="{FF2B5EF4-FFF2-40B4-BE49-F238E27FC236}">
                    <a16:creationId xmlns:a16="http://schemas.microsoft.com/office/drawing/2014/main" id="{9BE16729-4AC0-30D5-6D1A-0C157BBADE7D}"/>
                  </a:ext>
                </a:extLst>
              </p:cNvPr>
              <p:cNvSpPr/>
              <p:nvPr/>
            </p:nvSpPr>
            <p:spPr>
              <a:xfrm>
                <a:off x="0" y="0"/>
                <a:ext cx="1670675" cy="406400"/>
              </a:xfrm>
              <a:custGeom>
                <a:avLst/>
                <a:gdLst/>
                <a:ahLst/>
                <a:cxnLst/>
                <a:rect l="l" t="t" r="r" b="b"/>
                <a:pathLst>
                  <a:path w="1670675" h="406400">
                    <a:moveTo>
                      <a:pt x="1467475" y="0"/>
                    </a:moveTo>
                    <a:cubicBezTo>
                      <a:pt x="1579700" y="0"/>
                      <a:pt x="1670675" y="90976"/>
                      <a:pt x="1670675" y="203200"/>
                    </a:cubicBezTo>
                    <a:cubicBezTo>
                      <a:pt x="1670675" y="315424"/>
                      <a:pt x="1579700" y="406400"/>
                      <a:pt x="1467475" y="406400"/>
                    </a:cubicBezTo>
                    <a:lnTo>
                      <a:pt x="203200" y="406400"/>
                    </a:lnTo>
                    <a:cubicBezTo>
                      <a:pt x="90976" y="406400"/>
                      <a:pt x="0" y="315424"/>
                      <a:pt x="0" y="203200"/>
                    </a:cubicBezTo>
                    <a:cubicBezTo>
                      <a:pt x="0" y="90976"/>
                      <a:pt x="90976" y="0"/>
                      <a:pt x="203200" y="0"/>
                    </a:cubicBezTo>
                    <a:close/>
                  </a:path>
                </a:pathLst>
              </a:custGeom>
              <a:solidFill>
                <a:srgbClr val="000000">
                  <a:alpha val="0"/>
                </a:srgbClr>
              </a:solidFill>
              <a:ln w="38100" cap="sq">
                <a:solidFill>
                  <a:schemeClr val="accent1">
                    <a:lumMod val="50000"/>
                  </a:schemeClr>
                </a:solidFill>
                <a:prstDash val="solid"/>
                <a:miter/>
              </a:ln>
            </p:spPr>
            <p:txBody>
              <a:bodyPr/>
              <a:lstStyle/>
              <a:p>
                <a:endParaRPr lang="en-US" dirty="0"/>
              </a:p>
            </p:txBody>
          </p:sp>
          <p:sp>
            <p:nvSpPr>
              <p:cNvPr id="235" name="TextBox 105">
                <a:extLst>
                  <a:ext uri="{FF2B5EF4-FFF2-40B4-BE49-F238E27FC236}">
                    <a16:creationId xmlns:a16="http://schemas.microsoft.com/office/drawing/2014/main" id="{4F80EF48-2E02-290C-A193-381CC98C3840}"/>
                  </a:ext>
                </a:extLst>
              </p:cNvPr>
              <p:cNvSpPr txBox="1"/>
              <p:nvPr/>
            </p:nvSpPr>
            <p:spPr>
              <a:xfrm>
                <a:off x="0" y="-28575"/>
                <a:ext cx="1670675" cy="434975"/>
              </a:xfrm>
              <a:prstGeom prst="rect">
                <a:avLst/>
              </a:prstGeom>
            </p:spPr>
            <p:txBody>
              <a:bodyPr lIns="33867" tIns="33867" rIns="33867" bIns="33867" rtlCol="0" anchor="ctr"/>
              <a:lstStyle/>
              <a:p>
                <a:pPr algn="ctr">
                  <a:lnSpc>
                    <a:spcPts val="1307"/>
                  </a:lnSpc>
                </a:pPr>
                <a:endParaRPr sz="1200"/>
              </a:p>
            </p:txBody>
          </p:sp>
        </p:grpSp>
        <p:sp>
          <p:nvSpPr>
            <p:cNvPr id="233" name="TextBox 106">
              <a:extLst>
                <a:ext uri="{FF2B5EF4-FFF2-40B4-BE49-F238E27FC236}">
                  <a16:creationId xmlns:a16="http://schemas.microsoft.com/office/drawing/2014/main" id="{6E706FC5-D45F-9044-436B-099C30C8ADB4}"/>
                </a:ext>
              </a:extLst>
            </p:cNvPr>
            <p:cNvSpPr txBox="1"/>
            <p:nvPr/>
          </p:nvSpPr>
          <p:spPr>
            <a:xfrm>
              <a:off x="9095672" y="4360421"/>
              <a:ext cx="1537299" cy="405432"/>
            </a:xfrm>
            <a:prstGeom prst="rect">
              <a:avLst/>
            </a:prstGeom>
            <a:ln>
              <a:noFill/>
            </a:ln>
          </p:spPr>
          <p:txBody>
            <a:bodyPr wrap="square" lIns="0" tIns="0" rIns="0" bIns="0" rtlCol="0" anchor="t">
              <a:spAutoFit/>
            </a:bodyPr>
            <a:lstStyle/>
            <a:p>
              <a:pPr algn="ctr"/>
              <a:r>
                <a:rPr lang="en-US" sz="1200" b="1" dirty="0">
                  <a:solidFill>
                    <a:srgbClr val="000000"/>
                  </a:solidFill>
                  <a:latin typeface="Montserrat Bold"/>
                  <a:ea typeface="Montserrat Bold"/>
                  <a:cs typeface="Montserrat Bold"/>
                  <a:sym typeface="Montserrat Bold"/>
                </a:rPr>
                <a:t>Variations in data</a:t>
              </a:r>
            </a:p>
            <a:p>
              <a:pPr algn="ctr">
                <a:lnSpc>
                  <a:spcPts val="1862"/>
                </a:lnSpc>
              </a:pPr>
              <a:r>
                <a:rPr lang="en-US" sz="1200" b="1" dirty="0">
                  <a:solidFill>
                    <a:srgbClr val="000000"/>
                  </a:solidFill>
                  <a:latin typeface="Montserrat Bold"/>
                  <a:ea typeface="Montserrat Bold"/>
                  <a:cs typeface="Montserrat Bold"/>
                  <a:sym typeface="Montserrat Bold"/>
                </a:rPr>
                <a:t>designations</a:t>
              </a:r>
            </a:p>
          </p:txBody>
        </p:sp>
      </p:grpSp>
    </p:spTree>
    <p:extLst>
      <p:ext uri="{BB962C8B-B14F-4D97-AF65-F5344CB8AC3E}">
        <p14:creationId xmlns:p14="http://schemas.microsoft.com/office/powerpoint/2010/main" val="334923977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3268F7-4E00-FBC1-921A-22A77E9C2114}"/>
            </a:ext>
          </a:extLst>
        </p:cNvPr>
        <p:cNvGrpSpPr/>
        <p:nvPr/>
      </p:nvGrpSpPr>
      <p:grpSpPr>
        <a:xfrm>
          <a:off x="0" y="0"/>
          <a:ext cx="0" cy="0"/>
          <a:chOff x="0" y="0"/>
          <a:chExt cx="0" cy="0"/>
        </a:xfrm>
      </p:grpSpPr>
      <p:sp>
        <p:nvSpPr>
          <p:cNvPr id="56" name="TextBox 55">
            <a:extLst>
              <a:ext uri="{FF2B5EF4-FFF2-40B4-BE49-F238E27FC236}">
                <a16:creationId xmlns:a16="http://schemas.microsoft.com/office/drawing/2014/main" id="{A0978131-564E-BE88-A081-3397B81DD409}"/>
              </a:ext>
            </a:extLst>
          </p:cNvPr>
          <p:cNvSpPr txBox="1"/>
          <p:nvPr/>
        </p:nvSpPr>
        <p:spPr>
          <a:xfrm>
            <a:off x="157019" y="57648"/>
            <a:ext cx="11961090" cy="553998"/>
          </a:xfrm>
          <a:prstGeom prst="rect">
            <a:avLst/>
          </a:prstGeom>
          <a:noFill/>
        </p:spPr>
        <p:txBody>
          <a:bodyPr wrap="square">
            <a:spAutoFit/>
          </a:bodyPr>
          <a:lstStyle/>
          <a:p>
            <a:pPr algn="ctr"/>
            <a:r>
              <a:rPr lang="en-US" sz="3000" b="1" dirty="0">
                <a:solidFill>
                  <a:srgbClr val="002060"/>
                </a:solidFill>
                <a:latin typeface="Raleway" pitchFamily="2" charset="77"/>
              </a:rPr>
              <a:t>Interaction</a:t>
            </a:r>
            <a:endParaRPr lang="en-US" sz="3000" dirty="0"/>
          </a:p>
        </p:txBody>
      </p:sp>
    </p:spTree>
    <p:extLst>
      <p:ext uri="{BB962C8B-B14F-4D97-AF65-F5344CB8AC3E}">
        <p14:creationId xmlns:p14="http://schemas.microsoft.com/office/powerpoint/2010/main" val="180770186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188E837-8BA1-EA96-BDE1-2A70F14C5223}"/>
              </a:ext>
            </a:extLst>
          </p:cNvPr>
          <p:cNvSpPr>
            <a:spLocks noGrp="1"/>
          </p:cNvSpPr>
          <p:nvPr>
            <p:custDataLst>
              <p:tags r:id="rId1"/>
            </p:custDataLst>
          </p:nvPr>
        </p:nvSpPr>
        <p:spPr>
          <a:xfrm>
            <a:off x="114300" y="3228998"/>
            <a:ext cx="11329004" cy="57970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a:solidFill>
                  <a:schemeClr val="tx2">
                    <a:lumMod val="76000"/>
                    <a:lumOff val="24000"/>
                  </a:schemeClr>
                </a:solidFill>
                <a:latin typeface="Trebuchet MS"/>
              </a:rPr>
              <a:t>Thank You!</a:t>
            </a:r>
          </a:p>
        </p:txBody>
      </p:sp>
    </p:spTree>
    <p:extLst>
      <p:ext uri="{BB962C8B-B14F-4D97-AF65-F5344CB8AC3E}">
        <p14:creationId xmlns:p14="http://schemas.microsoft.com/office/powerpoint/2010/main" val="5645027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LREADY-CHECKED" val="TRUE"/>
</p:tagLst>
</file>

<file path=ppt/tags/tag2.xml><?xml version="1.0" encoding="utf-8"?>
<p:tagLst xmlns:a="http://schemas.openxmlformats.org/drawingml/2006/main" xmlns:r="http://schemas.openxmlformats.org/officeDocument/2006/relationships" xmlns:p="http://schemas.openxmlformats.org/presentationml/2006/main">
  <p:tag name="ALREADY-CHECKED" val="TRUE"/>
</p:tagLst>
</file>

<file path=ppt/tags/tag3.xml><?xml version="1.0" encoding="utf-8"?>
<p:tagLst xmlns:a="http://schemas.openxmlformats.org/drawingml/2006/main" xmlns:r="http://schemas.openxmlformats.org/officeDocument/2006/relationships" xmlns:p="http://schemas.openxmlformats.org/presentationml/2006/main">
  <p:tag name="ALREADY-CHECKED" val="TRUE"/>
</p:tagLst>
</file>

<file path=ppt/tags/tag4.xml><?xml version="1.0" encoding="utf-8"?>
<p:tagLst xmlns:a="http://schemas.openxmlformats.org/drawingml/2006/main" xmlns:r="http://schemas.openxmlformats.org/officeDocument/2006/relationships" xmlns:p="http://schemas.openxmlformats.org/presentationml/2006/main">
  <p:tag name="ALREADY-CHECKED" val="TRUE"/>
</p:tagLst>
</file>

<file path=ppt/tags/tag5.xml><?xml version="1.0" encoding="utf-8"?>
<p:tagLst xmlns:a="http://schemas.openxmlformats.org/drawingml/2006/main" xmlns:r="http://schemas.openxmlformats.org/officeDocument/2006/relationships" xmlns:p="http://schemas.openxmlformats.org/presentationml/2006/main">
  <p:tag name="ALREADY-CHECKED" val="TRUE"/>
</p:tagLst>
</file>

<file path=ppt/tags/tag6.xml><?xml version="1.0" encoding="utf-8"?>
<p:tagLst xmlns:a="http://schemas.openxmlformats.org/drawingml/2006/main" xmlns:r="http://schemas.openxmlformats.org/officeDocument/2006/relationships" xmlns:p="http://schemas.openxmlformats.org/presentationml/2006/main">
  <p:tag name="ALREADY-CHECKED" val="TRUE"/>
</p:tagLst>
</file>

<file path=ppt/tags/tag7.xml><?xml version="1.0" encoding="utf-8"?>
<p:tagLst xmlns:a="http://schemas.openxmlformats.org/drawingml/2006/main" xmlns:r="http://schemas.openxmlformats.org/officeDocument/2006/relationships" xmlns:p="http://schemas.openxmlformats.org/presentationml/2006/main">
  <p:tag name="ALREADY-CHECKED" val="TRUE"/>
</p:tagLst>
</file>

<file path=ppt/tags/tag8.xml><?xml version="1.0" encoding="utf-8"?>
<p:tagLst xmlns:a="http://schemas.openxmlformats.org/drawingml/2006/main" xmlns:r="http://schemas.openxmlformats.org/officeDocument/2006/relationships" xmlns:p="http://schemas.openxmlformats.org/presentationml/2006/main">
  <p:tag name="ALREADY-CHECKED" val="TRUE"/>
</p:tagLst>
</file>

<file path=ppt/tags/tag9.xml><?xml version="1.0" encoding="utf-8"?>
<p:tagLst xmlns:a="http://schemas.openxmlformats.org/drawingml/2006/main" xmlns:r="http://schemas.openxmlformats.org/officeDocument/2006/relationships" xmlns:p="http://schemas.openxmlformats.org/presentationml/2006/main">
  <p:tag name="ALREADY-CHECKED" val="TRUE"/>
</p:tagLst>
</file>

<file path=ppt/tags/tag10.xml><?xml version="1.0" encoding="utf-8"?>
<p:tagLst xmlns:a="http://schemas.openxmlformats.org/drawingml/2006/main" xmlns:r="http://schemas.openxmlformats.org/officeDocument/2006/relationships" xmlns:p="http://schemas.openxmlformats.org/presentationml/2006/main">
  <p:tag name="ALREADY-CHECKED" val="TRUE"/>
</p:tagLst>
</file>

<file path=ppt/tags/tag11.xml><?xml version="1.0" encoding="utf-8"?>
<p:tagLst xmlns:a="http://schemas.openxmlformats.org/drawingml/2006/main" xmlns:r="http://schemas.openxmlformats.org/officeDocument/2006/relationships" xmlns:p="http://schemas.openxmlformats.org/presentationml/2006/main">
  <p:tag name="ALREADY-CHECKED" val="TRUE"/>
</p:tagLst>
</file>

<file path=ppt/tags/tag12.xml><?xml version="1.0" encoding="utf-8"?>
<p:tagLst xmlns:a="http://schemas.openxmlformats.org/drawingml/2006/main" xmlns:r="http://schemas.openxmlformats.org/officeDocument/2006/relationships" xmlns:p="http://schemas.openxmlformats.org/presentationml/2006/main">
  <p:tag name="ALREADY-CHECKED" val="TRUE"/>
</p:tagLst>
</file>

<file path=ppt/tags/tag13.xml><?xml version="1.0" encoding="utf-8"?>
<p:tagLst xmlns:a="http://schemas.openxmlformats.org/drawingml/2006/main" xmlns:r="http://schemas.openxmlformats.org/officeDocument/2006/relationships" xmlns:p="http://schemas.openxmlformats.org/presentationml/2006/main">
  <p:tag name="ALREADY-CHECKED" val="TRUE"/>
</p:tagLst>
</file>

<file path=ppt/tags/tag14.xml><?xml version="1.0" encoding="utf-8"?>
<p:tagLst xmlns:a="http://schemas.openxmlformats.org/drawingml/2006/main" xmlns:r="http://schemas.openxmlformats.org/officeDocument/2006/relationships" xmlns:p="http://schemas.openxmlformats.org/presentationml/2006/main">
  <p:tag name="ALREADY-CHECKED" val="TRUE"/>
</p:tagLst>
</file>

<file path=ppt/tags/tag15.xml><?xml version="1.0" encoding="utf-8"?>
<p:tagLst xmlns:a="http://schemas.openxmlformats.org/drawingml/2006/main" xmlns:r="http://schemas.openxmlformats.org/officeDocument/2006/relationships" xmlns:p="http://schemas.openxmlformats.org/presentationml/2006/main">
  <p:tag name="ALREADY-CHECKED" val="TRUE"/>
</p:tagLst>
</file>

<file path=ppt/tags/tag16.xml><?xml version="1.0" encoding="utf-8"?>
<p:tagLst xmlns:a="http://schemas.openxmlformats.org/drawingml/2006/main" xmlns:r="http://schemas.openxmlformats.org/officeDocument/2006/relationships" xmlns:p="http://schemas.openxmlformats.org/presentationml/2006/main">
  <p:tag name="ALREADY-CHECKED" val="TRUE"/>
</p:tagLst>
</file>

<file path=ppt/tags/tag17.xml><?xml version="1.0" encoding="utf-8"?>
<p:tagLst xmlns:a="http://schemas.openxmlformats.org/drawingml/2006/main" xmlns:r="http://schemas.openxmlformats.org/officeDocument/2006/relationships" xmlns:p="http://schemas.openxmlformats.org/presentationml/2006/main">
  <p:tag name="ALREADY-CHECKED" val="TRUE"/>
</p:tagLst>
</file>

<file path=ppt/tags/tag18.xml><?xml version="1.0" encoding="utf-8"?>
<p:tagLst xmlns:a="http://schemas.openxmlformats.org/drawingml/2006/main" xmlns:r="http://schemas.openxmlformats.org/officeDocument/2006/relationships" xmlns:p="http://schemas.openxmlformats.org/presentationml/2006/main">
  <p:tag name="ALREADY-CHECKED" val="TRUE"/>
</p:tagLst>
</file>

<file path=ppt/tags/tag19.xml><?xml version="1.0" encoding="utf-8"?>
<p:tagLst xmlns:a="http://schemas.openxmlformats.org/drawingml/2006/main" xmlns:r="http://schemas.openxmlformats.org/officeDocument/2006/relationships" xmlns:p="http://schemas.openxmlformats.org/presentationml/2006/main">
  <p:tag name="ALREADY-CHECKED" val="TRUE"/>
</p:tagLst>
</file>

<file path=ppt/tags/tag20.xml><?xml version="1.0" encoding="utf-8"?>
<p:tagLst xmlns:a="http://schemas.openxmlformats.org/drawingml/2006/main" xmlns:r="http://schemas.openxmlformats.org/officeDocument/2006/relationships" xmlns:p="http://schemas.openxmlformats.org/presentationml/2006/main">
  <p:tag name="ALREADY-CHECKED" val="TRUE"/>
</p:tagLst>
</file>

<file path=ppt/tags/tag21.xml><?xml version="1.0" encoding="utf-8"?>
<p:tagLst xmlns:a="http://schemas.openxmlformats.org/drawingml/2006/main" xmlns:r="http://schemas.openxmlformats.org/officeDocument/2006/relationships" xmlns:p="http://schemas.openxmlformats.org/presentationml/2006/main">
  <p:tag name="ALREADY-CHECKED" val="TRUE"/>
</p:tagLst>
</file>

<file path=ppt/tags/tag22.xml><?xml version="1.0" encoding="utf-8"?>
<p:tagLst xmlns:a="http://schemas.openxmlformats.org/drawingml/2006/main" xmlns:r="http://schemas.openxmlformats.org/officeDocument/2006/relationships" xmlns:p="http://schemas.openxmlformats.org/presentationml/2006/main">
  <p:tag name="ALREADY-CHECKED" val="TRUE"/>
</p:tagLst>
</file>

<file path=ppt/tags/tag23.xml><?xml version="1.0" encoding="utf-8"?>
<p:tagLst xmlns:a="http://schemas.openxmlformats.org/drawingml/2006/main" xmlns:r="http://schemas.openxmlformats.org/officeDocument/2006/relationships" xmlns:p="http://schemas.openxmlformats.org/presentationml/2006/main">
  <p:tag name="ALREADY-CHECKED" val="TRUE"/>
</p:tagLst>
</file>

<file path=ppt/tags/tag24.xml><?xml version="1.0" encoding="utf-8"?>
<p:tagLst xmlns:a="http://schemas.openxmlformats.org/drawingml/2006/main" xmlns:r="http://schemas.openxmlformats.org/officeDocument/2006/relationships" xmlns:p="http://schemas.openxmlformats.org/presentationml/2006/main">
  <p:tag name="ALREADY-CHECKED" val="TRUE"/>
</p:tagLst>
</file>

<file path=ppt/tags/tag25.xml><?xml version="1.0" encoding="utf-8"?>
<p:tagLst xmlns:a="http://schemas.openxmlformats.org/drawingml/2006/main" xmlns:r="http://schemas.openxmlformats.org/officeDocument/2006/relationships" xmlns:p="http://schemas.openxmlformats.org/presentationml/2006/main">
  <p:tag name="ALREADY-CHECKED" val="TRUE"/>
</p:tagLst>
</file>

<file path=ppt/tags/tag26.xml><?xml version="1.0" encoding="utf-8"?>
<p:tagLst xmlns:a="http://schemas.openxmlformats.org/drawingml/2006/main" xmlns:r="http://schemas.openxmlformats.org/officeDocument/2006/relationships" xmlns:p="http://schemas.openxmlformats.org/presentationml/2006/main">
  <p:tag name="ALREADY-CHECKED" val="TRUE"/>
</p:tagLst>
</file>

<file path=ppt/tags/tag27.xml><?xml version="1.0" encoding="utf-8"?>
<p:tagLst xmlns:a="http://schemas.openxmlformats.org/drawingml/2006/main" xmlns:r="http://schemas.openxmlformats.org/officeDocument/2006/relationships" xmlns:p="http://schemas.openxmlformats.org/presentationml/2006/main">
  <p:tag name="ALREADY-CHECKED" val="TRUE"/>
</p:tagLst>
</file>

<file path=ppt/tags/tag28.xml><?xml version="1.0" encoding="utf-8"?>
<p:tagLst xmlns:a="http://schemas.openxmlformats.org/drawingml/2006/main" xmlns:r="http://schemas.openxmlformats.org/officeDocument/2006/relationships" xmlns:p="http://schemas.openxmlformats.org/presentationml/2006/main">
  <p:tag name="ALREADY-CHECKED" val="TRUE"/>
</p:tagLst>
</file>

<file path=ppt/tags/tag29.xml><?xml version="1.0" encoding="utf-8"?>
<p:tagLst xmlns:a="http://schemas.openxmlformats.org/drawingml/2006/main" xmlns:r="http://schemas.openxmlformats.org/officeDocument/2006/relationships" xmlns:p="http://schemas.openxmlformats.org/presentationml/2006/main">
  <p:tag name="ALREADY-CHECKED" val="TRUE"/>
</p:tagLst>
</file>

<file path=ppt/tags/tag30.xml><?xml version="1.0" encoding="utf-8"?>
<p:tagLst xmlns:a="http://schemas.openxmlformats.org/drawingml/2006/main" xmlns:r="http://schemas.openxmlformats.org/officeDocument/2006/relationships" xmlns:p="http://schemas.openxmlformats.org/presentationml/2006/main">
  <p:tag name="ALREADY-CHECKED" val="TRUE"/>
</p:tagLst>
</file>

<file path=ppt/tags/tag31.xml><?xml version="1.0" encoding="utf-8"?>
<p:tagLst xmlns:a="http://schemas.openxmlformats.org/drawingml/2006/main" xmlns:r="http://schemas.openxmlformats.org/officeDocument/2006/relationships" xmlns:p="http://schemas.openxmlformats.org/presentationml/2006/main">
  <p:tag name="ALREADY-CHECKED" val="TRUE"/>
</p:tagLst>
</file>

<file path=ppt/tags/tag32.xml><?xml version="1.0" encoding="utf-8"?>
<p:tagLst xmlns:a="http://schemas.openxmlformats.org/drawingml/2006/main" xmlns:r="http://schemas.openxmlformats.org/officeDocument/2006/relationships" xmlns:p="http://schemas.openxmlformats.org/presentationml/2006/main">
  <p:tag name="ALREADY-CHECKED" val="TRUE"/>
</p:tagLst>
</file>

<file path=ppt/tags/tag33.xml><?xml version="1.0" encoding="utf-8"?>
<p:tagLst xmlns:a="http://schemas.openxmlformats.org/drawingml/2006/main" xmlns:r="http://schemas.openxmlformats.org/officeDocument/2006/relationships" xmlns:p="http://schemas.openxmlformats.org/presentationml/2006/main">
  <p:tag name="ALREADY-CHECKED" val="TRUE"/>
</p:tagLst>
</file>

<file path=ppt/tags/tag34.xml><?xml version="1.0" encoding="utf-8"?>
<p:tagLst xmlns:a="http://schemas.openxmlformats.org/drawingml/2006/main" xmlns:r="http://schemas.openxmlformats.org/officeDocument/2006/relationships" xmlns:p="http://schemas.openxmlformats.org/presentationml/2006/main">
  <p:tag name="ALREADY-CHECKED" val="TRUE"/>
</p:tagLst>
</file>

<file path=ppt/tags/tag35.xml><?xml version="1.0" encoding="utf-8"?>
<p:tagLst xmlns:a="http://schemas.openxmlformats.org/drawingml/2006/main" xmlns:r="http://schemas.openxmlformats.org/officeDocument/2006/relationships" xmlns:p="http://schemas.openxmlformats.org/presentationml/2006/main">
  <p:tag name="ALREADY-CHECKED" val="TRUE"/>
</p:tagLst>
</file>

<file path=ppt/tags/tag36.xml><?xml version="1.0" encoding="utf-8"?>
<p:tagLst xmlns:a="http://schemas.openxmlformats.org/drawingml/2006/main" xmlns:r="http://schemas.openxmlformats.org/officeDocument/2006/relationships" xmlns:p="http://schemas.openxmlformats.org/presentationml/2006/main">
  <p:tag name="ALREADY-CHECKED" val="TRUE"/>
</p:tagLst>
</file>

<file path=ppt/tags/tag37.xml><?xml version="1.0" encoding="utf-8"?>
<p:tagLst xmlns:a="http://schemas.openxmlformats.org/drawingml/2006/main" xmlns:r="http://schemas.openxmlformats.org/officeDocument/2006/relationships" xmlns:p="http://schemas.openxmlformats.org/presentationml/2006/main">
  <p:tag name="ALREADY-CHECKED" val="TRUE"/>
</p:tagLst>
</file>

<file path=ppt/tags/tag38.xml><?xml version="1.0" encoding="utf-8"?>
<p:tagLst xmlns:a="http://schemas.openxmlformats.org/drawingml/2006/main" xmlns:r="http://schemas.openxmlformats.org/officeDocument/2006/relationships" xmlns:p="http://schemas.openxmlformats.org/presentationml/2006/main">
  <p:tag name="ALREADY-CHECKED" val="TRUE"/>
</p:tagLst>
</file>

<file path=ppt/tags/tag39.xml><?xml version="1.0" encoding="utf-8"?>
<p:tagLst xmlns:a="http://schemas.openxmlformats.org/drawingml/2006/main" xmlns:r="http://schemas.openxmlformats.org/officeDocument/2006/relationships" xmlns:p="http://schemas.openxmlformats.org/presentationml/2006/main">
  <p:tag name="ALREADY-CHECKED" val="TRUE"/>
</p:tagLst>
</file>

<file path=ppt/tags/tag40.xml><?xml version="1.0" encoding="utf-8"?>
<p:tagLst xmlns:a="http://schemas.openxmlformats.org/drawingml/2006/main" xmlns:r="http://schemas.openxmlformats.org/officeDocument/2006/relationships" xmlns:p="http://schemas.openxmlformats.org/presentationml/2006/main">
  <p:tag name="ALREADY-CHECKED" val="TRUE"/>
</p:tagLst>
</file>

<file path=ppt/tags/tag41.xml><?xml version="1.0" encoding="utf-8"?>
<p:tagLst xmlns:a="http://schemas.openxmlformats.org/drawingml/2006/main" xmlns:r="http://schemas.openxmlformats.org/officeDocument/2006/relationships" xmlns:p="http://schemas.openxmlformats.org/presentationml/2006/main">
  <p:tag name="ALREADY-CHECKED" val="TRUE"/>
</p:tagLst>
</file>

<file path=ppt/tags/tag42.xml><?xml version="1.0" encoding="utf-8"?>
<p:tagLst xmlns:a="http://schemas.openxmlformats.org/drawingml/2006/main" xmlns:r="http://schemas.openxmlformats.org/officeDocument/2006/relationships" xmlns:p="http://schemas.openxmlformats.org/presentationml/2006/main">
  <p:tag name="ALREADY-CHECKED" val="TRUE"/>
</p:tagLst>
</file>

<file path=ppt/tags/tag43.xml><?xml version="1.0" encoding="utf-8"?>
<p:tagLst xmlns:a="http://schemas.openxmlformats.org/drawingml/2006/main" xmlns:r="http://schemas.openxmlformats.org/officeDocument/2006/relationships" xmlns:p="http://schemas.openxmlformats.org/presentationml/2006/main">
  <p:tag name="ALREADY-CHECKED" val="TRUE"/>
</p:tagLst>
</file>

<file path=ppt/tags/tag44.xml><?xml version="1.0" encoding="utf-8"?>
<p:tagLst xmlns:a="http://schemas.openxmlformats.org/drawingml/2006/main" xmlns:r="http://schemas.openxmlformats.org/officeDocument/2006/relationships" xmlns:p="http://schemas.openxmlformats.org/presentationml/2006/main">
  <p:tag name="ALREADY-CHECKED" val="TRUE"/>
</p:tagLst>
</file>

<file path=ppt/tags/tag45.xml><?xml version="1.0" encoding="utf-8"?>
<p:tagLst xmlns:a="http://schemas.openxmlformats.org/drawingml/2006/main" xmlns:r="http://schemas.openxmlformats.org/officeDocument/2006/relationships" xmlns:p="http://schemas.openxmlformats.org/presentationml/2006/main">
  <p:tag name="ALREADY-CHECKED" val="TRUE"/>
</p:tagLst>
</file>

<file path=ppt/tags/tag46.xml><?xml version="1.0" encoding="utf-8"?>
<p:tagLst xmlns:a="http://schemas.openxmlformats.org/drawingml/2006/main" xmlns:r="http://schemas.openxmlformats.org/officeDocument/2006/relationships" xmlns:p="http://schemas.openxmlformats.org/presentationml/2006/main">
  <p:tag name="ALREADY-CHECKED" val="TRUE"/>
</p:tagLst>
</file>

<file path=ppt/tags/tag47.xml><?xml version="1.0" encoding="utf-8"?>
<p:tagLst xmlns:a="http://schemas.openxmlformats.org/drawingml/2006/main" xmlns:r="http://schemas.openxmlformats.org/officeDocument/2006/relationships" xmlns:p="http://schemas.openxmlformats.org/presentationml/2006/main">
  <p:tag name="ALREADY-CHECKED" val="TRUE"/>
</p:tagLst>
</file>

<file path=ppt/tags/tag48.xml><?xml version="1.0" encoding="utf-8"?>
<p:tagLst xmlns:a="http://schemas.openxmlformats.org/drawingml/2006/main" xmlns:r="http://schemas.openxmlformats.org/officeDocument/2006/relationships" xmlns:p="http://schemas.openxmlformats.org/presentationml/2006/main">
  <p:tag name="ALREADY-CHECKED" val="TRUE"/>
</p:tagLst>
</file>

<file path=ppt/tags/tag49.xml><?xml version="1.0" encoding="utf-8"?>
<p:tagLst xmlns:a="http://schemas.openxmlformats.org/drawingml/2006/main" xmlns:r="http://schemas.openxmlformats.org/officeDocument/2006/relationships" xmlns:p="http://schemas.openxmlformats.org/presentationml/2006/main">
  <p:tag name="ALREADY-CHECKED" val="TRUE"/>
</p:tagLst>
</file>

<file path=ppt/tags/tag50.xml><?xml version="1.0" encoding="utf-8"?>
<p:tagLst xmlns:a="http://schemas.openxmlformats.org/drawingml/2006/main" xmlns:r="http://schemas.openxmlformats.org/officeDocument/2006/relationships" xmlns:p="http://schemas.openxmlformats.org/presentationml/2006/main">
  <p:tag name="ALREADY-CHECKED" val="TRUE"/>
</p:tagLst>
</file>

<file path=ppt/tags/tag51.xml><?xml version="1.0" encoding="utf-8"?>
<p:tagLst xmlns:a="http://schemas.openxmlformats.org/drawingml/2006/main" xmlns:r="http://schemas.openxmlformats.org/officeDocument/2006/relationships" xmlns:p="http://schemas.openxmlformats.org/presentationml/2006/main">
  <p:tag name="ALREADY-CHECKED" val="TRUE"/>
</p:tagLst>
</file>

<file path=ppt/tags/tag52.xml><?xml version="1.0" encoding="utf-8"?>
<p:tagLst xmlns:a="http://schemas.openxmlformats.org/drawingml/2006/main" xmlns:r="http://schemas.openxmlformats.org/officeDocument/2006/relationships" xmlns:p="http://schemas.openxmlformats.org/presentationml/2006/main">
  <p:tag name="ALREADY-CHECKED" val="TRUE"/>
</p:tagLst>
</file>

<file path=ppt/tags/tag53.xml><?xml version="1.0" encoding="utf-8"?>
<p:tagLst xmlns:a="http://schemas.openxmlformats.org/drawingml/2006/main" xmlns:r="http://schemas.openxmlformats.org/officeDocument/2006/relationships" xmlns:p="http://schemas.openxmlformats.org/presentationml/2006/main">
  <p:tag name="ALREADY-CHECKED" val="TRUE"/>
</p:tagLst>
</file>

<file path=ppt/tags/tag54.xml><?xml version="1.0" encoding="utf-8"?>
<p:tagLst xmlns:a="http://schemas.openxmlformats.org/drawingml/2006/main" xmlns:r="http://schemas.openxmlformats.org/officeDocument/2006/relationships" xmlns:p="http://schemas.openxmlformats.org/presentationml/2006/main">
  <p:tag name="ALREADY-CHECKED" val="TRUE"/>
</p:tagLst>
</file>

<file path=ppt/tags/tag55.xml><?xml version="1.0" encoding="utf-8"?>
<p:tagLst xmlns:a="http://schemas.openxmlformats.org/drawingml/2006/main" xmlns:r="http://schemas.openxmlformats.org/officeDocument/2006/relationships" xmlns:p="http://schemas.openxmlformats.org/presentationml/2006/main">
  <p:tag name="ALREADY-CHECKED" val="TRUE"/>
</p:tagLst>
</file>

<file path=ppt/tags/tag56.xml><?xml version="1.0" encoding="utf-8"?>
<p:tagLst xmlns:a="http://schemas.openxmlformats.org/drawingml/2006/main" xmlns:r="http://schemas.openxmlformats.org/officeDocument/2006/relationships" xmlns:p="http://schemas.openxmlformats.org/presentationml/2006/main">
  <p:tag name="ALREADY-CHECKED" val="TRUE"/>
</p:tagLst>
</file>

<file path=ppt/tags/tag57.xml><?xml version="1.0" encoding="utf-8"?>
<p:tagLst xmlns:a="http://schemas.openxmlformats.org/drawingml/2006/main" xmlns:r="http://schemas.openxmlformats.org/officeDocument/2006/relationships" xmlns:p="http://schemas.openxmlformats.org/presentationml/2006/main">
  <p:tag name="ALREADY-CHECKED" val="TRUE"/>
</p:tagLst>
</file>

<file path=ppt/tags/tag58.xml><?xml version="1.0" encoding="utf-8"?>
<p:tagLst xmlns:a="http://schemas.openxmlformats.org/drawingml/2006/main" xmlns:r="http://schemas.openxmlformats.org/officeDocument/2006/relationships" xmlns:p="http://schemas.openxmlformats.org/presentationml/2006/main">
  <p:tag name="ALREADY-CHECKED" val="TRUE"/>
</p:tagLst>
</file>

<file path=ppt/tags/tag59.xml><?xml version="1.0" encoding="utf-8"?>
<p:tagLst xmlns:a="http://schemas.openxmlformats.org/drawingml/2006/main" xmlns:r="http://schemas.openxmlformats.org/officeDocument/2006/relationships" xmlns:p="http://schemas.openxmlformats.org/presentationml/2006/main">
  <p:tag name="ALREADY-CHECKED" val="TRUE"/>
</p:tagLst>
</file>

<file path=ppt/tags/tag60.xml><?xml version="1.0" encoding="utf-8"?>
<p:tagLst xmlns:a="http://schemas.openxmlformats.org/drawingml/2006/main" xmlns:r="http://schemas.openxmlformats.org/officeDocument/2006/relationships" xmlns:p="http://schemas.openxmlformats.org/presentationml/2006/main">
  <p:tag name="ALREADY-CHECKED" val="TRUE"/>
</p:tagLst>
</file>

<file path=ppt/tags/tag61.xml><?xml version="1.0" encoding="utf-8"?>
<p:tagLst xmlns:a="http://schemas.openxmlformats.org/drawingml/2006/main" xmlns:r="http://schemas.openxmlformats.org/officeDocument/2006/relationships" xmlns:p="http://schemas.openxmlformats.org/presentationml/2006/main">
  <p:tag name="ALREADY-CHECKED" val="TRUE"/>
</p:tagLst>
</file>

<file path=ppt/tags/tag62.xml><?xml version="1.0" encoding="utf-8"?>
<p:tagLst xmlns:a="http://schemas.openxmlformats.org/drawingml/2006/main" xmlns:r="http://schemas.openxmlformats.org/officeDocument/2006/relationships" xmlns:p="http://schemas.openxmlformats.org/presentationml/2006/main">
  <p:tag name="ALREADY-CHECKED" val="TRUE"/>
</p:tagLst>
</file>

<file path=ppt/tags/tag63.xml><?xml version="1.0" encoding="utf-8"?>
<p:tagLst xmlns:a="http://schemas.openxmlformats.org/drawingml/2006/main" xmlns:r="http://schemas.openxmlformats.org/officeDocument/2006/relationships" xmlns:p="http://schemas.openxmlformats.org/presentationml/2006/main">
  <p:tag name="ALREADY-CHECKED" val="TRUE"/>
</p:tagLst>
</file>

<file path=ppt/tags/tag64.xml><?xml version="1.0" encoding="utf-8"?>
<p:tagLst xmlns:a="http://schemas.openxmlformats.org/drawingml/2006/main" xmlns:r="http://schemas.openxmlformats.org/officeDocument/2006/relationships" xmlns:p="http://schemas.openxmlformats.org/presentationml/2006/main">
  <p:tag name="ALREADY-CHECKED" val="TRUE"/>
</p:tagLst>
</file>

<file path=ppt/tags/tag65.xml><?xml version="1.0" encoding="utf-8"?>
<p:tagLst xmlns:a="http://schemas.openxmlformats.org/drawingml/2006/main" xmlns:r="http://schemas.openxmlformats.org/officeDocument/2006/relationships" xmlns:p="http://schemas.openxmlformats.org/presentationml/2006/main">
  <p:tag name="ALREADY-CHECKED" val="TRUE"/>
</p:tagLst>
</file>

<file path=ppt/tags/tag66.xml><?xml version="1.0" encoding="utf-8"?>
<p:tagLst xmlns:a="http://schemas.openxmlformats.org/drawingml/2006/main" xmlns:r="http://schemas.openxmlformats.org/officeDocument/2006/relationships" xmlns:p="http://schemas.openxmlformats.org/presentationml/2006/main">
  <p:tag name="ALREADY-CHECKED" val="TRUE"/>
</p:tagLst>
</file>

<file path=ppt/tags/tag67.xml><?xml version="1.0" encoding="utf-8"?>
<p:tagLst xmlns:a="http://schemas.openxmlformats.org/drawingml/2006/main" xmlns:r="http://schemas.openxmlformats.org/officeDocument/2006/relationships" xmlns:p="http://schemas.openxmlformats.org/presentationml/2006/main">
  <p:tag name="ALREADY-CHECKED" val="TRUE"/>
</p:tagLst>
</file>

<file path=ppt/tags/tag68.xml><?xml version="1.0" encoding="utf-8"?>
<p:tagLst xmlns:a="http://schemas.openxmlformats.org/drawingml/2006/main" xmlns:r="http://schemas.openxmlformats.org/officeDocument/2006/relationships" xmlns:p="http://schemas.openxmlformats.org/presentationml/2006/main">
  <p:tag name="ALREADY-CHECKED" val="TRUE"/>
</p:tagLst>
</file>

<file path=ppt/tags/tag69.xml><?xml version="1.0" encoding="utf-8"?>
<p:tagLst xmlns:a="http://schemas.openxmlformats.org/drawingml/2006/main" xmlns:r="http://schemas.openxmlformats.org/officeDocument/2006/relationships" xmlns:p="http://schemas.openxmlformats.org/presentationml/2006/main">
  <p:tag name="ALREADY-CHECKED" val="TRUE"/>
</p:tagLst>
</file>

<file path=ppt/tags/tag70.xml><?xml version="1.0" encoding="utf-8"?>
<p:tagLst xmlns:a="http://schemas.openxmlformats.org/drawingml/2006/main" xmlns:r="http://schemas.openxmlformats.org/officeDocument/2006/relationships" xmlns:p="http://schemas.openxmlformats.org/presentationml/2006/main">
  <p:tag name="ALREADY-CHECKED" val="TRUE"/>
</p:tagLst>
</file>

<file path=ppt/tags/tag71.xml><?xml version="1.0" encoding="utf-8"?>
<p:tagLst xmlns:a="http://schemas.openxmlformats.org/drawingml/2006/main" xmlns:r="http://schemas.openxmlformats.org/officeDocument/2006/relationships" xmlns:p="http://schemas.openxmlformats.org/presentationml/2006/main">
  <p:tag name="ALREADY-CHECKED" val="TRUE"/>
</p:tagLst>
</file>

<file path=ppt/tags/tag72.xml><?xml version="1.0" encoding="utf-8"?>
<p:tagLst xmlns:a="http://schemas.openxmlformats.org/drawingml/2006/main" xmlns:r="http://schemas.openxmlformats.org/officeDocument/2006/relationships" xmlns:p="http://schemas.openxmlformats.org/presentationml/2006/main">
  <p:tag name="ALREADY-CHECKED" val="TRUE"/>
</p:tagLst>
</file>

<file path=ppt/tags/tag73.xml><?xml version="1.0" encoding="utf-8"?>
<p:tagLst xmlns:a="http://schemas.openxmlformats.org/drawingml/2006/main" xmlns:r="http://schemas.openxmlformats.org/officeDocument/2006/relationships" xmlns:p="http://schemas.openxmlformats.org/presentationml/2006/main">
  <p:tag name="ALREADY-CHECKED" val="TRUE"/>
</p:tagLst>
</file>

<file path=ppt/tags/tag74.xml><?xml version="1.0" encoding="utf-8"?>
<p:tagLst xmlns:a="http://schemas.openxmlformats.org/drawingml/2006/main" xmlns:r="http://schemas.openxmlformats.org/officeDocument/2006/relationships" xmlns:p="http://schemas.openxmlformats.org/presentationml/2006/main">
  <p:tag name="ALREADY-CHECKED" val="TRUE"/>
</p:tagLst>
</file>

<file path=ppt/tags/tag75.xml><?xml version="1.0" encoding="utf-8"?>
<p:tagLst xmlns:a="http://schemas.openxmlformats.org/drawingml/2006/main" xmlns:r="http://schemas.openxmlformats.org/officeDocument/2006/relationships" xmlns:p="http://schemas.openxmlformats.org/presentationml/2006/main">
  <p:tag name="ALREADY-CHECKED" val="TRUE"/>
</p:tagLst>
</file>

<file path=ppt/tags/tag76.xml><?xml version="1.0" encoding="utf-8"?>
<p:tagLst xmlns:a="http://schemas.openxmlformats.org/drawingml/2006/main" xmlns:r="http://schemas.openxmlformats.org/officeDocument/2006/relationships" xmlns:p="http://schemas.openxmlformats.org/presentationml/2006/main">
  <p:tag name="ALREADY-CHECKED" val="TRUE"/>
</p:tagLst>
</file>

<file path=ppt/tags/tag77.xml><?xml version="1.0" encoding="utf-8"?>
<p:tagLst xmlns:a="http://schemas.openxmlformats.org/drawingml/2006/main" xmlns:r="http://schemas.openxmlformats.org/officeDocument/2006/relationships" xmlns:p="http://schemas.openxmlformats.org/presentationml/2006/main">
  <p:tag name="ALREADY-CHECKED" val="TRUE"/>
</p:tagLst>
</file>

<file path=ppt/tags/tag78.xml><?xml version="1.0" encoding="utf-8"?>
<p:tagLst xmlns:a="http://schemas.openxmlformats.org/drawingml/2006/main" xmlns:r="http://schemas.openxmlformats.org/officeDocument/2006/relationships" xmlns:p="http://schemas.openxmlformats.org/presentationml/2006/main">
  <p:tag name="ALREADY-CHECKED" val="TRUE"/>
</p:tagLst>
</file>

<file path=ppt/tags/tag79.xml><?xml version="1.0" encoding="utf-8"?>
<p:tagLst xmlns:a="http://schemas.openxmlformats.org/drawingml/2006/main" xmlns:r="http://schemas.openxmlformats.org/officeDocument/2006/relationships" xmlns:p="http://schemas.openxmlformats.org/presentationml/2006/main">
  <p:tag name="ALREADY-CHECKED" val="TRUE"/>
</p:tagLst>
</file>

<file path=ppt/tags/tag80.xml><?xml version="1.0" encoding="utf-8"?>
<p:tagLst xmlns:a="http://schemas.openxmlformats.org/drawingml/2006/main" xmlns:r="http://schemas.openxmlformats.org/officeDocument/2006/relationships" xmlns:p="http://schemas.openxmlformats.org/presentationml/2006/main">
  <p:tag name="ALREADY-CHECKED" val="TRUE"/>
</p:tagLst>
</file>

<file path=ppt/tags/tag81.xml><?xml version="1.0" encoding="utf-8"?>
<p:tagLst xmlns:a="http://schemas.openxmlformats.org/drawingml/2006/main" xmlns:r="http://schemas.openxmlformats.org/officeDocument/2006/relationships" xmlns:p="http://schemas.openxmlformats.org/presentationml/2006/main">
  <p:tag name="ALREADY-CHECKED" val="TRUE"/>
</p:tagLst>
</file>

<file path=ppt/tags/tag82.xml><?xml version="1.0" encoding="utf-8"?>
<p:tagLst xmlns:a="http://schemas.openxmlformats.org/drawingml/2006/main" xmlns:r="http://schemas.openxmlformats.org/officeDocument/2006/relationships" xmlns:p="http://schemas.openxmlformats.org/presentationml/2006/main">
  <p:tag name="ALREADY-CHECKED" val="TRUE"/>
</p:tagLst>
</file>

<file path=ppt/tags/tag83.xml><?xml version="1.0" encoding="utf-8"?>
<p:tagLst xmlns:a="http://schemas.openxmlformats.org/drawingml/2006/main" xmlns:r="http://schemas.openxmlformats.org/officeDocument/2006/relationships" xmlns:p="http://schemas.openxmlformats.org/presentationml/2006/main">
  <p:tag name="ALREADY-CHECKED" val="TRUE"/>
</p:tagLst>
</file>

<file path=ppt/tags/tag84.xml><?xml version="1.0" encoding="utf-8"?>
<p:tagLst xmlns:a="http://schemas.openxmlformats.org/drawingml/2006/main" xmlns:r="http://schemas.openxmlformats.org/officeDocument/2006/relationships" xmlns:p="http://schemas.openxmlformats.org/presentationml/2006/main">
  <p:tag name="ALREADY-CHECKED" val="TRUE"/>
</p:tagLst>
</file>

<file path=ppt/tags/tag85.xml><?xml version="1.0" encoding="utf-8"?>
<p:tagLst xmlns:a="http://schemas.openxmlformats.org/drawingml/2006/main" xmlns:r="http://schemas.openxmlformats.org/officeDocument/2006/relationships" xmlns:p="http://schemas.openxmlformats.org/presentationml/2006/main">
  <p:tag name="ALREADY-CHECKED" val="TRUE"/>
</p:tagLst>
</file>

<file path=ppt/tags/tag86.xml><?xml version="1.0" encoding="utf-8"?>
<p:tagLst xmlns:a="http://schemas.openxmlformats.org/drawingml/2006/main" xmlns:r="http://schemas.openxmlformats.org/officeDocument/2006/relationships" xmlns:p="http://schemas.openxmlformats.org/presentationml/2006/main">
  <p:tag name="ALREADY-CHECKED" val="TRUE"/>
</p:tagLst>
</file>

<file path=ppt/tags/tag87.xml><?xml version="1.0" encoding="utf-8"?>
<p:tagLst xmlns:a="http://schemas.openxmlformats.org/drawingml/2006/main" xmlns:r="http://schemas.openxmlformats.org/officeDocument/2006/relationships" xmlns:p="http://schemas.openxmlformats.org/presentationml/2006/main">
  <p:tag name="ALREADY-CHECKED" val="TRUE"/>
</p:tagLst>
</file>

<file path=ppt/tags/tag88.xml><?xml version="1.0" encoding="utf-8"?>
<p:tagLst xmlns:a="http://schemas.openxmlformats.org/drawingml/2006/main" xmlns:r="http://schemas.openxmlformats.org/officeDocument/2006/relationships" xmlns:p="http://schemas.openxmlformats.org/presentationml/2006/main">
  <p:tag name="ALREADY-CHECKED" val="TRUE"/>
</p:tagLst>
</file>

<file path=ppt/tags/tag89.xml><?xml version="1.0" encoding="utf-8"?>
<p:tagLst xmlns:a="http://schemas.openxmlformats.org/drawingml/2006/main" xmlns:r="http://schemas.openxmlformats.org/officeDocument/2006/relationships" xmlns:p="http://schemas.openxmlformats.org/presentationml/2006/main">
  <p:tag name="ALREADY-CHECKED" val="TRUE"/>
</p:tagLst>
</file>

<file path=ppt/tags/tag90.xml><?xml version="1.0" encoding="utf-8"?>
<p:tagLst xmlns:a="http://schemas.openxmlformats.org/drawingml/2006/main" xmlns:r="http://schemas.openxmlformats.org/officeDocument/2006/relationships" xmlns:p="http://schemas.openxmlformats.org/presentationml/2006/main">
  <p:tag name="ALREADY-CHECKED" val="TRUE"/>
</p:tagLst>
</file>

<file path=ppt/tags/tag91.xml><?xml version="1.0" encoding="utf-8"?>
<p:tagLst xmlns:a="http://schemas.openxmlformats.org/drawingml/2006/main" xmlns:r="http://schemas.openxmlformats.org/officeDocument/2006/relationships" xmlns:p="http://schemas.openxmlformats.org/presentationml/2006/main">
  <p:tag name="ALREADY-CHECKED" val="TRUE"/>
</p:tagLst>
</file>

<file path=ppt/tags/tag92.xml><?xml version="1.0" encoding="utf-8"?>
<p:tagLst xmlns:a="http://schemas.openxmlformats.org/drawingml/2006/main" xmlns:r="http://schemas.openxmlformats.org/officeDocument/2006/relationships" xmlns:p="http://schemas.openxmlformats.org/presentationml/2006/main">
  <p:tag name="ALREADY-CHECKED" val="TRUE"/>
</p:tagLst>
</file>

<file path=ppt/tags/tag93.xml><?xml version="1.0" encoding="utf-8"?>
<p:tagLst xmlns:a="http://schemas.openxmlformats.org/drawingml/2006/main" xmlns:r="http://schemas.openxmlformats.org/officeDocument/2006/relationships" xmlns:p="http://schemas.openxmlformats.org/presentationml/2006/main">
  <p:tag name="ALREADY-CHECKED" val="TRUE"/>
</p:tagLst>
</file>

<file path=ppt/tags/tag94.xml><?xml version="1.0" encoding="utf-8"?>
<p:tagLst xmlns:a="http://schemas.openxmlformats.org/drawingml/2006/main" xmlns:r="http://schemas.openxmlformats.org/officeDocument/2006/relationships" xmlns:p="http://schemas.openxmlformats.org/presentationml/2006/main">
  <p:tag name="ALREADY-CHECKED" val="TRUE"/>
</p:tagLst>
</file>

<file path=ppt/tags/tag95.xml><?xml version="1.0" encoding="utf-8"?>
<p:tagLst xmlns:a="http://schemas.openxmlformats.org/drawingml/2006/main" xmlns:r="http://schemas.openxmlformats.org/officeDocument/2006/relationships" xmlns:p="http://schemas.openxmlformats.org/presentationml/2006/main">
  <p:tag name="ALREADY-CHECKED" val="TRUE"/>
</p:tagLst>
</file>

<file path=ppt/tags/tag96.xml><?xml version="1.0" encoding="utf-8"?>
<p:tagLst xmlns:a="http://schemas.openxmlformats.org/drawingml/2006/main" xmlns:r="http://schemas.openxmlformats.org/officeDocument/2006/relationships" xmlns:p="http://schemas.openxmlformats.org/presentationml/2006/main">
  <p:tag name="ALREADY-CHECKED" val="TRUE"/>
</p:tagLst>
</file>

<file path=ppt/tags/tag97.xml><?xml version="1.0" encoding="utf-8"?>
<p:tagLst xmlns:a="http://schemas.openxmlformats.org/drawingml/2006/main" xmlns:r="http://schemas.openxmlformats.org/officeDocument/2006/relationships" xmlns:p="http://schemas.openxmlformats.org/presentationml/2006/main">
  <p:tag name="ALREADY-CHECKED" val="TRUE"/>
</p:tagLst>
</file>

<file path=ppt/tags/tag98.xml><?xml version="1.0" encoding="utf-8"?>
<p:tagLst xmlns:a="http://schemas.openxmlformats.org/drawingml/2006/main" xmlns:r="http://schemas.openxmlformats.org/officeDocument/2006/relationships" xmlns:p="http://schemas.openxmlformats.org/presentationml/2006/main">
  <p:tag name="ALREADY-CHECKED" val="TRUE"/>
</p:tagLst>
</file>

<file path=ppt/tags/tag99.xml><?xml version="1.0" encoding="utf-8"?>
<p:tagLst xmlns:a="http://schemas.openxmlformats.org/drawingml/2006/main" xmlns:r="http://schemas.openxmlformats.org/officeDocument/2006/relationships" xmlns:p="http://schemas.openxmlformats.org/presentationml/2006/main">
  <p:tag name="ALREADY-CHECKED" val="TRUE"/>
</p:tagLst>
</file>

<file path=ppt/tags/tag100.xml><?xml version="1.0" encoding="utf-8"?>
<p:tagLst xmlns:a="http://schemas.openxmlformats.org/drawingml/2006/main" xmlns:r="http://schemas.openxmlformats.org/officeDocument/2006/relationships" xmlns:p="http://schemas.openxmlformats.org/presentationml/2006/main">
  <p:tag name="ALREADY-CHECKED" val="TRUE"/>
</p:tagLst>
</file>

<file path=ppt/tags/tag101.xml><?xml version="1.0" encoding="utf-8"?>
<p:tagLst xmlns:a="http://schemas.openxmlformats.org/drawingml/2006/main" xmlns:r="http://schemas.openxmlformats.org/officeDocument/2006/relationships" xmlns:p="http://schemas.openxmlformats.org/presentationml/2006/main">
  <p:tag name="ALREADY-CHECKED" val="TRUE"/>
</p:tagLst>
</file>

<file path=ppt/tags/tag102.xml><?xml version="1.0" encoding="utf-8"?>
<p:tagLst xmlns:a="http://schemas.openxmlformats.org/drawingml/2006/main" xmlns:r="http://schemas.openxmlformats.org/officeDocument/2006/relationships" xmlns:p="http://schemas.openxmlformats.org/presentationml/2006/main">
  <p:tag name="ALREADY-CHECKED" val="TRUE"/>
</p:tagLst>
</file>

<file path=ppt/tags/tag103.xml><?xml version="1.0" encoding="utf-8"?>
<p:tagLst xmlns:a="http://schemas.openxmlformats.org/drawingml/2006/main" xmlns:r="http://schemas.openxmlformats.org/officeDocument/2006/relationships" xmlns:p="http://schemas.openxmlformats.org/presentationml/2006/main">
  <p:tag name="ALREADY-CHECKED" val="TRUE"/>
</p:tagLst>
</file>

<file path=ppt/theme/theme1.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LIA_UNSC_Side Event-OJ" id="{0D83F194-725C-4962-BEB3-9D465DA36372}" vid="{1AE8999A-FFC9-48B9-A978-BB89A3577A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
  <TotalTime>1357</TotalTime>
  <Words>1371</Words>
  <Application>Microsoft Office PowerPoint</Application>
  <PresentationFormat>Widescreen</PresentationFormat>
  <Paragraphs>449</Paragraphs>
  <Slides>17</Slides>
  <Notes>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Aptos</vt:lpstr>
      <vt:lpstr>Aptos Display</vt:lpstr>
      <vt:lpstr>Arial</vt:lpstr>
      <vt:lpstr>Calibri</vt:lpstr>
      <vt:lpstr>Calibri Light</vt:lpstr>
      <vt:lpstr>Canva Sans Bold</vt:lpstr>
      <vt:lpstr>Lucida Sans</vt:lpstr>
      <vt:lpstr>Montserrat Bold</vt:lpstr>
      <vt:lpstr>Montserrat Ultra-Bold</vt:lpstr>
      <vt:lpstr>Open Sauce</vt:lpstr>
      <vt:lpstr>Raleway</vt:lpstr>
      <vt:lpstr>Trebuchet MS</vt:lpstr>
      <vt:lpstr>3_Office Theme</vt:lpstr>
      <vt:lpstr>Repackaging the Production and Dissemination of Development Indicators to Enhance Policy Uptake</vt:lpstr>
      <vt:lpstr> OUTLINE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Samuel Kobina Annim</dc:creator>
  <cp:lastModifiedBy>Samuel Kobina Annim</cp:lastModifiedBy>
  <cp:revision>96</cp:revision>
  <dcterms:created xsi:type="dcterms:W3CDTF">2025-09-23T09:57:08Z</dcterms:created>
  <dcterms:modified xsi:type="dcterms:W3CDTF">2026-01-15T07:45:51Z</dcterms:modified>
</cp:coreProperties>
</file>