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9" r:id="rId2"/>
    <p:sldId id="2082813094" r:id="rId3"/>
    <p:sldId id="2082813103" r:id="rId4"/>
    <p:sldId id="2082813102" r:id="rId5"/>
    <p:sldId id="2082813100" r:id="rId6"/>
    <p:sldId id="2082813098" r:id="rId7"/>
    <p:sldId id="2082813101" r:id="rId8"/>
    <p:sldId id="2082813095" r:id="rId9"/>
    <p:sldId id="319" r:id="rId10"/>
    <p:sldId id="329" r:id="rId11"/>
    <p:sldId id="280" r:id="rId12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AD2DFBB-4AF4-6664-A248-4280EC4333E5}" name="Haile Mulualem" initials="HM" userId="S::mulualem@un.org::69aefb36-6b19-4cc7-bffd-ff17bdec76a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8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7B7983-AB80-41EB-879C-E8872C456DB5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6B5EEA-D076-457B-8AEB-002F883598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368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6B5EEA-D076-457B-8AEB-002F8835981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0601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4B475-53B7-B3C3-4B92-410313BF7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94ACE6-7DC3-01A3-41DE-F682A50CC2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654841-89C1-125C-107A-F59BDB4F48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9F9287-2A25-52AB-9F8F-33E6274B55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B04F98-C31D-7243-9F2D-45F91CCE4BC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759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B04F98-C31D-7243-9F2D-45F91CCE4BC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0076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B04F98-C31D-7243-9F2D-45F91CCE4BC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230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727ED-588E-4FB9-800C-DEB5A5A93A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E689BD-5B2D-40B2-994D-B4C1907EAE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80C2C-79F7-4FBC-97F9-151E8B75B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CB5A2-389E-4075-BAAA-5312AA550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CAA16-9F29-4A04-AEBF-3DB6B564C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50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77FE0-6774-43D0-AAB0-579E78B5D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7D4E2-02DD-454B-8295-41CA43A9DB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4E1487-3403-4230-B651-81D283CB0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175612-BD3A-47A9-B6A8-DDF98C7BA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F93C2A-777C-4771-9F97-DBB1E4613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8070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5E169-2ACD-4384-B90C-F264BB185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812A51-56FD-4110-9048-5553805B13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4E37E6-D903-4AD6-985A-004E050A4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DA12BC-468F-43FF-BB42-B5D7EA12E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2C0784-E9FD-45D0-B4AA-2AF53046A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166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375DC-DDBD-4FC3-9F36-DF87C043C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FD4C2-1028-42FC-BC27-FF35F0416B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2FE158-7F38-4D75-AE68-E7B7FB477E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F54D68-475D-4DF1-85F7-15BDF4230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BB5F6B-86AF-400D-882C-CFFFF84AB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E1DBE4-B970-487F-8A83-F9F9C90C7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57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00B77-417A-4548-93A8-C912F4E3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9EF15-E972-4EDC-8FF9-B005F448F0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59AFCE-6258-4698-AE6F-FA6DB29848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7D556D-F682-4312-96EA-F3A54D7E1A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DBB4CF-3DD0-48E0-A321-B6CE0EF319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175E40-6358-4F54-9C8F-4B5EF64F5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166BCE-269E-4BF4-954D-80A443592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B38172-1270-4CEA-866F-F8EB6CED3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9497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E37B0-8331-47B9-82C0-0101CA66C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3B4BB5-FE73-4177-9D8F-ECA2E35E3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C1C033-F48E-4F88-8223-E73CC543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D3BAB4-E8F0-4B1C-BA52-6AF4970E4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212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B35083-061A-4A17-8425-2C6849AB0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37F195-9885-45AF-9C82-EDC998B94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44472B-3779-4A26-89DB-FDD56DC50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56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68924-18ED-491E-9B73-00EF57E45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07577-78AC-437B-B554-01342EBD2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30E3A4-C84F-484D-A799-A81935E387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C26E12-545E-417F-A517-912EC6E42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ED15A8-43C8-4CB7-8067-F2F476FC5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293D20-C04F-4633-9EE0-01BE2D78A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293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0B548-0B9A-4D88-AA31-FE63BAB81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2C5BBD-7559-464B-A35F-E350AC7624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6E92D7-4145-4EEE-B996-4FE73F8153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E17678-20B6-4FB9-91F1-3618254FB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86D895-8C8A-4691-B17B-609EB2F75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62AB56-3BBC-4412-BB64-F1A382223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687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E6629-EA3F-408F-9B9D-D565FF4ED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DCC5B9-5AD7-4376-B113-DE32E2C45A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C2AC7-EB1A-439D-B2C1-B675FD635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C8D5F-E797-4133-9E21-70E262887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2FBEEE-1C63-4306-B5E4-EEB2818BE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103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FF785B-8683-444B-B48C-3520B84FBB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A0E59C-8565-4F8D-BE3F-C35EBEF3F8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ABA75-8936-4214-95C7-D61CD9990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592FF-0D50-4169-9908-D4EE77230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39A0B-96EC-40C8-928E-62C020214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06710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380E99E-EAB3-441E-802E-A65016F184D1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451202" y="1825627"/>
            <a:ext cx="11289596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75B20518-8021-4F36-BD2D-AD4BFC9501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4676"/>
          <a:stretch>
            <a:fillRect/>
          </a:stretch>
        </p:blipFill>
        <p:spPr>
          <a:xfrm>
            <a:off x="0" y="6492871"/>
            <a:ext cx="12192000" cy="365129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09756866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7779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tionFr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A26F30FD-BC7D-85C8-637C-0497F2F6E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5A2DDD-2812-9742-BE95-02C91D568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300" y="2433610"/>
            <a:ext cx="11171400" cy="1366582"/>
          </a:xfrm>
        </p:spPr>
        <p:txBody>
          <a:bodyPr>
            <a:normAutofit/>
          </a:bodyPr>
          <a:lstStyle>
            <a:lvl1pPr algn="ctr">
              <a:defRPr sz="3200" b="1" i="0" baseline="0">
                <a:latin typeface="Lucida Sans" panose="020B0602030504020204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74417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2F9AB6-181B-4FA0-BBAB-95F2ABBD4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99E846-1B09-4624-BC04-BBBB179BAB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2BDC5C-53B0-437F-90B4-4FA2C0F7A8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018B-828D-439C-8E60-2F14CB122BE1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65EC73-26E4-4903-9606-E9F2F48209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4D7F6A-F599-453E-9586-52B4EDCF21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8325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3" r:id="rId13"/>
    <p:sldLayoutId id="214748366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7BF7CC6-AA9A-F447-93B5-4F8BDBD51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0611" y="4834894"/>
            <a:ext cx="5954190" cy="369332"/>
          </a:xfrm>
        </p:spPr>
        <p:txBody>
          <a:bodyPr anchor="t" anchorCtr="0">
            <a:normAutofit fontScale="90000"/>
          </a:bodyPr>
          <a:lstStyle/>
          <a:p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Subprogramme 4: Data and Statistics</a:t>
            </a:r>
            <a:br>
              <a:rPr lang="en-US" sz="1600"/>
            </a:br>
            <a:br>
              <a:rPr lang="en-ET" sz="1600"/>
            </a:br>
            <a:endParaRPr lang="en-US" sz="1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48F988-4AC8-4FA1-8AF8-9BFAAB2C8C52}"/>
              </a:ext>
            </a:extLst>
          </p:cNvPr>
          <p:cNvSpPr txBox="1"/>
          <p:nvPr/>
        </p:nvSpPr>
        <p:spPr>
          <a:xfrm>
            <a:off x="8405622" y="5740646"/>
            <a:ext cx="359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2-6 December 2024</a:t>
            </a:r>
            <a:endParaRPr lang="en-GB" sz="180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44AC6E-53B7-86CF-9433-5CF9207CBCEB}"/>
              </a:ext>
            </a:extLst>
          </p:cNvPr>
          <p:cNvSpPr txBox="1">
            <a:spLocks/>
          </p:cNvSpPr>
          <p:nvPr/>
        </p:nvSpPr>
        <p:spPr>
          <a:xfrm>
            <a:off x="680506" y="1983188"/>
            <a:ext cx="11074400" cy="289162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r>
              <a:rPr lang="en-GB" sz="240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Accountability and Programme Performance Review Meeting </a:t>
            </a:r>
          </a:p>
          <a:p>
            <a:endParaRPr lang="en-GB" sz="100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Planning for 2025</a:t>
            </a:r>
          </a:p>
          <a:p>
            <a:endParaRPr lang="en-GB" sz="2000" i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i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Theme: </a:t>
            </a:r>
            <a:r>
              <a:rPr lang="en-US" sz="2000" i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GB" sz="2000" i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Enhancing Performance for Results: Lessons from Annual Reporting for better Planning</a:t>
            </a:r>
            <a:r>
              <a:rPr lang="en-US" sz="2000" i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endParaRPr lang="en-US" sz="2000" b="0" i="1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136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C6F35-92C5-18A7-6DAD-1D578412D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3104E926-F7B2-D18A-622D-BB041E6A036C}"/>
              </a:ext>
            </a:extLst>
          </p:cNvPr>
          <p:cNvSpPr txBox="1">
            <a:spLocks/>
          </p:cNvSpPr>
          <p:nvPr/>
        </p:nvSpPr>
        <p:spPr>
          <a:xfrm>
            <a:off x="8456772" y="3732835"/>
            <a:ext cx="3749402" cy="1545038"/>
          </a:xfrm>
          <a:prstGeom prst="rect">
            <a:avLst/>
          </a:prstGeom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lang="en-US" sz="1800" b="1" dirty="0">
                <a:solidFill>
                  <a:srgbClr val="006A98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Target    audience /beneficiaries</a:t>
            </a:r>
          </a:p>
          <a:p>
            <a:pPr marL="342900" indent="-342900" algn="l">
              <a:lnSpc>
                <a:spcPts val="1750"/>
              </a:lnSpc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ea typeface="Open Sans ExtraBold" panose="020F0502020204030204" pitchFamily="34" charset="0"/>
                <a:cs typeface="Arial" panose="020B0604020202020204" pitchFamily="34" charset="0"/>
              </a:rPr>
              <a:t>Data and Statistics Experts</a:t>
            </a:r>
          </a:p>
          <a:p>
            <a:pPr marL="342900" indent="-342900" algn="l">
              <a:lnSpc>
                <a:spcPts val="1750"/>
              </a:lnSpc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ea typeface="Open Sans ExtraBold" panose="020F0502020204030204" pitchFamily="34" charset="0"/>
                <a:cs typeface="Arial" panose="020B0604020202020204" pitchFamily="34" charset="0"/>
              </a:rPr>
              <a:t>National Statistical Office</a:t>
            </a:r>
          </a:p>
          <a:p>
            <a:pPr marL="342900" indent="-342900" algn="l">
              <a:lnSpc>
                <a:spcPts val="1750"/>
              </a:lnSpc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ea typeface="Open Sans ExtraBold" panose="020F0502020204030204" pitchFamily="34" charset="0"/>
                <a:cs typeface="Arial" panose="020B0604020202020204" pitchFamily="34" charset="0"/>
              </a:rPr>
              <a:t>National Mapping Agencies</a:t>
            </a:r>
          </a:p>
          <a:p>
            <a:pPr marL="342900" indent="-342900" algn="l">
              <a:lnSpc>
                <a:spcPts val="1750"/>
              </a:lnSpc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ea typeface="Open Sans ExtraBold" panose="020F0502020204030204" pitchFamily="34" charset="0"/>
                <a:cs typeface="Arial" panose="020B0604020202020204" pitchFamily="34" charset="0"/>
              </a:rPr>
              <a:t>Parliamentarians</a:t>
            </a:r>
          </a:p>
        </p:txBody>
      </p:sp>
      <p:sp>
        <p:nvSpPr>
          <p:cNvPr id="65" name="Freeform 920">
            <a:extLst>
              <a:ext uri="{FF2B5EF4-FFF2-40B4-BE49-F238E27FC236}">
                <a16:creationId xmlns:a16="http://schemas.microsoft.com/office/drawing/2014/main" id="{92F1B2B3-1526-EB75-C40E-9FABD5126A6C}"/>
              </a:ext>
            </a:extLst>
          </p:cNvPr>
          <p:cNvSpPr>
            <a:spLocks noChangeAspect="1"/>
          </p:cNvSpPr>
          <p:nvPr/>
        </p:nvSpPr>
        <p:spPr bwMode="auto">
          <a:xfrm>
            <a:off x="3324569" y="1931735"/>
            <a:ext cx="323290" cy="337345"/>
          </a:xfrm>
          <a:custGeom>
            <a:avLst/>
            <a:gdLst>
              <a:gd name="T0" fmla="*/ 5608351 w 282215"/>
              <a:gd name="T1" fmla="*/ 9516699 h 293328"/>
              <a:gd name="T2" fmla="*/ 5608351 w 282215"/>
              <a:gd name="T3" fmla="*/ 9849457 h 293328"/>
              <a:gd name="T4" fmla="*/ 5147826 w 282215"/>
              <a:gd name="T5" fmla="*/ 9689725 h 293328"/>
              <a:gd name="T6" fmla="*/ 3606135 w 282215"/>
              <a:gd name="T7" fmla="*/ 9516699 h 293328"/>
              <a:gd name="T8" fmla="*/ 4512644 w 282215"/>
              <a:gd name="T9" fmla="*/ 9689725 h 293328"/>
              <a:gd name="T10" fmla="*/ 3606135 w 282215"/>
              <a:gd name="T11" fmla="*/ 9849457 h 293328"/>
              <a:gd name="T12" fmla="*/ 3606135 w 282215"/>
              <a:gd name="T13" fmla="*/ 9516699 h 293328"/>
              <a:gd name="T14" fmla="*/ 2553584 w 282215"/>
              <a:gd name="T15" fmla="*/ 9516699 h 293328"/>
              <a:gd name="T16" fmla="*/ 2553584 w 282215"/>
              <a:gd name="T17" fmla="*/ 9849457 h 293328"/>
              <a:gd name="T18" fmla="*/ 2093042 w 282215"/>
              <a:gd name="T19" fmla="*/ 9689725 h 293328"/>
              <a:gd name="T20" fmla="*/ 321157 w 282215"/>
              <a:gd name="T21" fmla="*/ 8933235 h 293328"/>
              <a:gd name="T22" fmla="*/ 1001804 w 282215"/>
              <a:gd name="T23" fmla="*/ 10330664 h 293328"/>
              <a:gd name="T24" fmla="*/ 7629077 w 282215"/>
              <a:gd name="T25" fmla="*/ 9638465 h 293328"/>
              <a:gd name="T26" fmla="*/ 321157 w 282215"/>
              <a:gd name="T27" fmla="*/ 8933235 h 293328"/>
              <a:gd name="T28" fmla="*/ 6173126 w 282215"/>
              <a:gd name="T29" fmla="*/ 5948748 h 293328"/>
              <a:gd name="T30" fmla="*/ 8366124 w 282215"/>
              <a:gd name="T31" fmla="*/ 4557722 h 293328"/>
              <a:gd name="T32" fmla="*/ 6211547 w 282215"/>
              <a:gd name="T33" fmla="*/ 3166537 h 293328"/>
              <a:gd name="T34" fmla="*/ 5737060 w 282215"/>
              <a:gd name="T35" fmla="*/ 4232682 h 293328"/>
              <a:gd name="T36" fmla="*/ 7596637 w 282215"/>
              <a:gd name="T37" fmla="*/ 3387565 h 293328"/>
              <a:gd name="T38" fmla="*/ 7865993 w 282215"/>
              <a:gd name="T39" fmla="*/ 3218572 h 293328"/>
              <a:gd name="T40" fmla="*/ 8827807 w 282215"/>
              <a:gd name="T41" fmla="*/ 4232682 h 293328"/>
              <a:gd name="T42" fmla="*/ 8827807 w 282215"/>
              <a:gd name="T43" fmla="*/ 4557722 h 293328"/>
              <a:gd name="T44" fmla="*/ 7917305 w 282215"/>
              <a:gd name="T45" fmla="*/ 6182778 h 293328"/>
              <a:gd name="T46" fmla="*/ 6083347 w 282215"/>
              <a:gd name="T47" fmla="*/ 6273785 h 293328"/>
              <a:gd name="T48" fmla="*/ 5134295 w 282215"/>
              <a:gd name="T49" fmla="*/ 4557722 h 293328"/>
              <a:gd name="T50" fmla="*/ 4864983 w 282215"/>
              <a:gd name="T51" fmla="*/ 4401621 h 293328"/>
              <a:gd name="T52" fmla="*/ 5352337 w 282215"/>
              <a:gd name="T53" fmla="*/ 4232682 h 293328"/>
              <a:gd name="T54" fmla="*/ 6211547 w 282215"/>
              <a:gd name="T55" fmla="*/ 3166537 h 293328"/>
              <a:gd name="T56" fmla="*/ 4135648 w 282215"/>
              <a:gd name="T57" fmla="*/ 4675613 h 293328"/>
              <a:gd name="T58" fmla="*/ 4546624 w 282215"/>
              <a:gd name="T59" fmla="*/ 6268952 h 293328"/>
              <a:gd name="T60" fmla="*/ 5368621 w 282215"/>
              <a:gd name="T61" fmla="*/ 7104784 h 293328"/>
              <a:gd name="T62" fmla="*/ 5497096 w 282215"/>
              <a:gd name="T63" fmla="*/ 7130941 h 293328"/>
              <a:gd name="T64" fmla="*/ 9735452 w 282215"/>
              <a:gd name="T65" fmla="*/ 4675613 h 293328"/>
              <a:gd name="T66" fmla="*/ 5423873 w 282215"/>
              <a:gd name="T67" fmla="*/ 865104 h 293328"/>
              <a:gd name="T68" fmla="*/ 5423873 w 282215"/>
              <a:gd name="T69" fmla="*/ 1197335 h 293328"/>
              <a:gd name="T70" fmla="*/ 5423873 w 282215"/>
              <a:gd name="T71" fmla="*/ 865104 h 293328"/>
              <a:gd name="T72" fmla="*/ 4698068 w 282215"/>
              <a:gd name="T73" fmla="*/ 865104 h 293328"/>
              <a:gd name="T74" fmla="*/ 4698068 w 282215"/>
              <a:gd name="T75" fmla="*/ 1197335 h 293328"/>
              <a:gd name="T76" fmla="*/ 3054744 w 282215"/>
              <a:gd name="T77" fmla="*/ 1031277 h 293328"/>
              <a:gd name="T78" fmla="*/ 1001804 w 282215"/>
              <a:gd name="T79" fmla="*/ 313505 h 293328"/>
              <a:gd name="T80" fmla="*/ 321157 w 282215"/>
              <a:gd name="T81" fmla="*/ 8619743 h 293328"/>
              <a:gd name="T82" fmla="*/ 7629077 w 282215"/>
              <a:gd name="T83" fmla="*/ 7770840 h 293328"/>
              <a:gd name="T84" fmla="*/ 5394338 w 282215"/>
              <a:gd name="T85" fmla="*/ 7444346 h 293328"/>
              <a:gd name="T86" fmla="*/ 3968663 w 282215"/>
              <a:gd name="T87" fmla="*/ 7849196 h 293328"/>
              <a:gd name="T88" fmla="*/ 3814567 w 282215"/>
              <a:gd name="T89" fmla="*/ 7640234 h 293328"/>
              <a:gd name="T90" fmla="*/ 3814567 w 282215"/>
              <a:gd name="T91" fmla="*/ 4675613 h 293328"/>
              <a:gd name="T92" fmla="*/ 7629077 w 282215"/>
              <a:gd name="T93" fmla="*/ 1593363 h 293328"/>
              <a:gd name="T94" fmla="*/ 6935577 w 282215"/>
              <a:gd name="T95" fmla="*/ 313505 h 293328"/>
              <a:gd name="T96" fmla="*/ 1001804 w 282215"/>
              <a:gd name="T97" fmla="*/ 0 h 293328"/>
              <a:gd name="T98" fmla="*/ 7937325 w 282215"/>
              <a:gd name="T99" fmla="*/ 1018699 h 293328"/>
              <a:gd name="T100" fmla="*/ 10056531 w 282215"/>
              <a:gd name="T101" fmla="*/ 4675613 h 293328"/>
              <a:gd name="T102" fmla="*/ 7937325 w 282215"/>
              <a:gd name="T103" fmla="*/ 9638465 h 293328"/>
              <a:gd name="T104" fmla="*/ 1001804 w 282215"/>
              <a:gd name="T105" fmla="*/ 10657173 h 293328"/>
              <a:gd name="T106" fmla="*/ 0 w 282215"/>
              <a:gd name="T107" fmla="*/ 1018699 h 29332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82215" h="293328">
                <a:moveTo>
                  <a:pt x="148653" y="261937"/>
                </a:moveTo>
                <a:lnTo>
                  <a:pt x="157385" y="261937"/>
                </a:lnTo>
                <a:cubicBezTo>
                  <a:pt x="159830" y="261937"/>
                  <a:pt x="161576" y="264135"/>
                  <a:pt x="161576" y="266700"/>
                </a:cubicBezTo>
                <a:cubicBezTo>
                  <a:pt x="161576" y="269264"/>
                  <a:pt x="159830" y="271096"/>
                  <a:pt x="157385" y="271096"/>
                </a:cubicBezTo>
                <a:lnTo>
                  <a:pt x="148653" y="271096"/>
                </a:lnTo>
                <a:cubicBezTo>
                  <a:pt x="146208" y="271096"/>
                  <a:pt x="144462" y="269264"/>
                  <a:pt x="144462" y="266700"/>
                </a:cubicBezTo>
                <a:cubicBezTo>
                  <a:pt x="144462" y="264135"/>
                  <a:pt x="146208" y="261937"/>
                  <a:pt x="148653" y="261937"/>
                </a:cubicBezTo>
                <a:close/>
                <a:moveTo>
                  <a:pt x="101198" y="261937"/>
                </a:moveTo>
                <a:lnTo>
                  <a:pt x="122276" y="261937"/>
                </a:lnTo>
                <a:cubicBezTo>
                  <a:pt x="124819" y="261937"/>
                  <a:pt x="126637" y="264135"/>
                  <a:pt x="126637" y="266700"/>
                </a:cubicBezTo>
                <a:cubicBezTo>
                  <a:pt x="126637" y="269264"/>
                  <a:pt x="124819" y="271096"/>
                  <a:pt x="122276" y="271096"/>
                </a:cubicBezTo>
                <a:lnTo>
                  <a:pt x="101198" y="271096"/>
                </a:lnTo>
                <a:cubicBezTo>
                  <a:pt x="98654" y="271096"/>
                  <a:pt x="96837" y="269264"/>
                  <a:pt x="96837" y="266700"/>
                </a:cubicBezTo>
                <a:cubicBezTo>
                  <a:pt x="96837" y="264135"/>
                  <a:pt x="98654" y="261937"/>
                  <a:pt x="101198" y="261937"/>
                </a:cubicBezTo>
                <a:close/>
                <a:moveTo>
                  <a:pt x="62928" y="261937"/>
                </a:moveTo>
                <a:lnTo>
                  <a:pt x="71660" y="261937"/>
                </a:lnTo>
                <a:cubicBezTo>
                  <a:pt x="74104" y="261937"/>
                  <a:pt x="75851" y="264135"/>
                  <a:pt x="75851" y="266700"/>
                </a:cubicBezTo>
                <a:cubicBezTo>
                  <a:pt x="75851" y="269264"/>
                  <a:pt x="74104" y="271096"/>
                  <a:pt x="71660" y="271096"/>
                </a:cubicBezTo>
                <a:lnTo>
                  <a:pt x="62928" y="271096"/>
                </a:lnTo>
                <a:cubicBezTo>
                  <a:pt x="60483" y="271096"/>
                  <a:pt x="58737" y="269264"/>
                  <a:pt x="58737" y="266700"/>
                </a:cubicBezTo>
                <a:cubicBezTo>
                  <a:pt x="58737" y="264135"/>
                  <a:pt x="60483" y="261937"/>
                  <a:pt x="62928" y="261937"/>
                </a:cubicBezTo>
                <a:close/>
                <a:moveTo>
                  <a:pt x="9011" y="245878"/>
                </a:moveTo>
                <a:lnTo>
                  <a:pt x="9011" y="265289"/>
                </a:lnTo>
                <a:cubicBezTo>
                  <a:pt x="9011" y="275714"/>
                  <a:pt x="17300" y="284341"/>
                  <a:pt x="28113" y="284341"/>
                </a:cubicBezTo>
                <a:lnTo>
                  <a:pt x="194631" y="284341"/>
                </a:lnTo>
                <a:cubicBezTo>
                  <a:pt x="205083" y="284341"/>
                  <a:pt x="214094" y="275714"/>
                  <a:pt x="214094" y="265289"/>
                </a:cubicBezTo>
                <a:lnTo>
                  <a:pt x="214094" y="245878"/>
                </a:lnTo>
                <a:lnTo>
                  <a:pt x="9011" y="245878"/>
                </a:lnTo>
                <a:close/>
                <a:moveTo>
                  <a:pt x="154160" y="125445"/>
                </a:moveTo>
                <a:lnTo>
                  <a:pt x="173235" y="163733"/>
                </a:lnTo>
                <a:lnTo>
                  <a:pt x="215343" y="163733"/>
                </a:lnTo>
                <a:lnTo>
                  <a:pt x="234777" y="125445"/>
                </a:lnTo>
                <a:lnTo>
                  <a:pt x="154160" y="125445"/>
                </a:lnTo>
                <a:close/>
                <a:moveTo>
                  <a:pt x="174314" y="87156"/>
                </a:moveTo>
                <a:cubicBezTo>
                  <a:pt x="176474" y="88588"/>
                  <a:pt x="176834" y="91093"/>
                  <a:pt x="175754" y="93240"/>
                </a:cubicBezTo>
                <a:lnTo>
                  <a:pt x="160998" y="116499"/>
                </a:lnTo>
                <a:lnTo>
                  <a:pt x="227939" y="116499"/>
                </a:lnTo>
                <a:lnTo>
                  <a:pt x="213183" y="93240"/>
                </a:lnTo>
                <a:cubicBezTo>
                  <a:pt x="211744" y="91093"/>
                  <a:pt x="212463" y="88588"/>
                  <a:pt x="214263" y="87156"/>
                </a:cubicBezTo>
                <a:cubicBezTo>
                  <a:pt x="216422" y="85725"/>
                  <a:pt x="219301" y="86441"/>
                  <a:pt x="220741" y="88588"/>
                </a:cubicBezTo>
                <a:lnTo>
                  <a:pt x="238376" y="116499"/>
                </a:lnTo>
                <a:lnTo>
                  <a:pt x="247733" y="116499"/>
                </a:lnTo>
                <a:cubicBezTo>
                  <a:pt x="250253" y="116499"/>
                  <a:pt x="252052" y="118646"/>
                  <a:pt x="252052" y="121151"/>
                </a:cubicBezTo>
                <a:cubicBezTo>
                  <a:pt x="252052" y="123298"/>
                  <a:pt x="250253" y="125445"/>
                  <a:pt x="247733" y="125445"/>
                </a:cubicBezTo>
                <a:lnTo>
                  <a:pt x="244494" y="125445"/>
                </a:lnTo>
                <a:lnTo>
                  <a:pt x="222181" y="170174"/>
                </a:lnTo>
                <a:cubicBezTo>
                  <a:pt x="221461" y="171606"/>
                  <a:pt x="220021" y="172679"/>
                  <a:pt x="218222" y="172679"/>
                </a:cubicBezTo>
                <a:lnTo>
                  <a:pt x="170715" y="172679"/>
                </a:lnTo>
                <a:cubicBezTo>
                  <a:pt x="168916" y="172679"/>
                  <a:pt x="167476" y="171606"/>
                  <a:pt x="166756" y="170174"/>
                </a:cubicBezTo>
                <a:lnTo>
                  <a:pt x="144083" y="125445"/>
                </a:lnTo>
                <a:lnTo>
                  <a:pt x="140844" y="125445"/>
                </a:lnTo>
                <a:cubicBezTo>
                  <a:pt x="138325" y="125445"/>
                  <a:pt x="136525" y="123298"/>
                  <a:pt x="136525" y="121151"/>
                </a:cubicBezTo>
                <a:cubicBezTo>
                  <a:pt x="136525" y="118646"/>
                  <a:pt x="138325" y="116499"/>
                  <a:pt x="140844" y="116499"/>
                </a:cubicBezTo>
                <a:lnTo>
                  <a:pt x="150201" y="116499"/>
                </a:lnTo>
                <a:lnTo>
                  <a:pt x="168196" y="88588"/>
                </a:lnTo>
                <a:cubicBezTo>
                  <a:pt x="169636" y="86441"/>
                  <a:pt x="172155" y="85725"/>
                  <a:pt x="174314" y="87156"/>
                </a:cubicBezTo>
                <a:close/>
                <a:moveTo>
                  <a:pt x="194631" y="50326"/>
                </a:moveTo>
                <a:cubicBezTo>
                  <a:pt x="151019" y="50326"/>
                  <a:pt x="116058" y="85554"/>
                  <a:pt x="116058" y="128690"/>
                </a:cubicBezTo>
                <a:cubicBezTo>
                  <a:pt x="116058" y="143069"/>
                  <a:pt x="119662" y="157088"/>
                  <a:pt x="126870" y="168951"/>
                </a:cubicBezTo>
                <a:cubicBezTo>
                  <a:pt x="127591" y="170029"/>
                  <a:pt x="127591" y="171467"/>
                  <a:pt x="127591" y="172546"/>
                </a:cubicBezTo>
                <a:lnTo>
                  <a:pt x="118220" y="205257"/>
                </a:lnTo>
                <a:lnTo>
                  <a:pt x="150659" y="195552"/>
                </a:lnTo>
                <a:cubicBezTo>
                  <a:pt x="151019" y="195552"/>
                  <a:pt x="151380" y="195552"/>
                  <a:pt x="151740" y="195552"/>
                </a:cubicBezTo>
                <a:cubicBezTo>
                  <a:pt x="152821" y="195552"/>
                  <a:pt x="153182" y="195911"/>
                  <a:pt x="154263" y="196271"/>
                </a:cubicBezTo>
                <a:cubicBezTo>
                  <a:pt x="166157" y="203460"/>
                  <a:pt x="180214" y="207414"/>
                  <a:pt x="194631" y="207414"/>
                </a:cubicBezTo>
                <a:cubicBezTo>
                  <a:pt x="237882" y="207414"/>
                  <a:pt x="273204" y="172186"/>
                  <a:pt x="273204" y="128690"/>
                </a:cubicBezTo>
                <a:cubicBezTo>
                  <a:pt x="273204" y="85554"/>
                  <a:pt x="237882" y="50326"/>
                  <a:pt x="194631" y="50326"/>
                </a:cubicBezTo>
                <a:close/>
                <a:moveTo>
                  <a:pt x="152209" y="23812"/>
                </a:moveTo>
                <a:cubicBezTo>
                  <a:pt x="154876" y="23812"/>
                  <a:pt x="156781" y="26098"/>
                  <a:pt x="156781" y="28384"/>
                </a:cubicBezTo>
                <a:cubicBezTo>
                  <a:pt x="156781" y="31051"/>
                  <a:pt x="154876" y="32956"/>
                  <a:pt x="152209" y="32956"/>
                </a:cubicBezTo>
                <a:cubicBezTo>
                  <a:pt x="149542" y="32956"/>
                  <a:pt x="147637" y="31051"/>
                  <a:pt x="147637" y="28384"/>
                </a:cubicBezTo>
                <a:cubicBezTo>
                  <a:pt x="147637" y="26098"/>
                  <a:pt x="149542" y="23812"/>
                  <a:pt x="152209" y="23812"/>
                </a:cubicBezTo>
                <a:close/>
                <a:moveTo>
                  <a:pt x="90048" y="23812"/>
                </a:moveTo>
                <a:lnTo>
                  <a:pt x="131841" y="23812"/>
                </a:lnTo>
                <a:cubicBezTo>
                  <a:pt x="134003" y="23812"/>
                  <a:pt x="136165" y="26098"/>
                  <a:pt x="136165" y="28384"/>
                </a:cubicBezTo>
                <a:cubicBezTo>
                  <a:pt x="136165" y="31051"/>
                  <a:pt x="134003" y="32956"/>
                  <a:pt x="131841" y="32956"/>
                </a:cubicBezTo>
                <a:lnTo>
                  <a:pt x="90048" y="32956"/>
                </a:lnTo>
                <a:cubicBezTo>
                  <a:pt x="87887" y="32956"/>
                  <a:pt x="85725" y="31051"/>
                  <a:pt x="85725" y="28384"/>
                </a:cubicBezTo>
                <a:cubicBezTo>
                  <a:pt x="85725" y="26098"/>
                  <a:pt x="87887" y="23812"/>
                  <a:pt x="90048" y="23812"/>
                </a:cubicBezTo>
                <a:close/>
                <a:moveTo>
                  <a:pt x="28113" y="8627"/>
                </a:moveTo>
                <a:cubicBezTo>
                  <a:pt x="17300" y="8627"/>
                  <a:pt x="9011" y="17614"/>
                  <a:pt x="9011" y="28039"/>
                </a:cubicBezTo>
                <a:lnTo>
                  <a:pt x="9011" y="237250"/>
                </a:lnTo>
                <a:lnTo>
                  <a:pt x="214094" y="237250"/>
                </a:lnTo>
                <a:lnTo>
                  <a:pt x="214094" y="213885"/>
                </a:lnTo>
                <a:cubicBezTo>
                  <a:pt x="207606" y="215682"/>
                  <a:pt x="201119" y="216042"/>
                  <a:pt x="194631" y="216042"/>
                </a:cubicBezTo>
                <a:cubicBezTo>
                  <a:pt x="179493" y="216042"/>
                  <a:pt x="164355" y="212447"/>
                  <a:pt x="151380" y="204898"/>
                </a:cubicBezTo>
                <a:lnTo>
                  <a:pt x="112453" y="216042"/>
                </a:lnTo>
                <a:cubicBezTo>
                  <a:pt x="112453" y="216042"/>
                  <a:pt x="111732" y="216042"/>
                  <a:pt x="111372" y="216042"/>
                </a:cubicBezTo>
                <a:cubicBezTo>
                  <a:pt x="110291" y="216042"/>
                  <a:pt x="109209" y="215682"/>
                  <a:pt x="108128" y="214963"/>
                </a:cubicBezTo>
                <a:cubicBezTo>
                  <a:pt x="107047" y="213885"/>
                  <a:pt x="106686" y="212087"/>
                  <a:pt x="107047" y="210290"/>
                </a:cubicBezTo>
                <a:lnTo>
                  <a:pt x="118581" y="172186"/>
                </a:lnTo>
                <a:cubicBezTo>
                  <a:pt x="111012" y="158886"/>
                  <a:pt x="107047" y="143788"/>
                  <a:pt x="107047" y="128690"/>
                </a:cubicBezTo>
                <a:cubicBezTo>
                  <a:pt x="107047" y="80521"/>
                  <a:pt x="145973" y="41339"/>
                  <a:pt x="194631" y="41339"/>
                </a:cubicBezTo>
                <a:cubicBezTo>
                  <a:pt x="201119" y="41339"/>
                  <a:pt x="207606" y="42058"/>
                  <a:pt x="214094" y="43855"/>
                </a:cubicBezTo>
                <a:lnTo>
                  <a:pt x="214094" y="28039"/>
                </a:lnTo>
                <a:cubicBezTo>
                  <a:pt x="214094" y="17614"/>
                  <a:pt x="205083" y="8627"/>
                  <a:pt x="194631" y="8627"/>
                </a:cubicBezTo>
                <a:lnTo>
                  <a:pt x="28113" y="8627"/>
                </a:lnTo>
                <a:close/>
                <a:moveTo>
                  <a:pt x="28113" y="0"/>
                </a:moveTo>
                <a:lnTo>
                  <a:pt x="194631" y="0"/>
                </a:lnTo>
                <a:cubicBezTo>
                  <a:pt x="210129" y="0"/>
                  <a:pt x="222744" y="12581"/>
                  <a:pt x="222744" y="28039"/>
                </a:cubicBezTo>
                <a:lnTo>
                  <a:pt x="222744" y="46012"/>
                </a:lnTo>
                <a:cubicBezTo>
                  <a:pt x="257345" y="58234"/>
                  <a:pt x="282215" y="90586"/>
                  <a:pt x="282215" y="128690"/>
                </a:cubicBezTo>
                <a:cubicBezTo>
                  <a:pt x="282215" y="167154"/>
                  <a:pt x="257345" y="199865"/>
                  <a:pt x="222744" y="211728"/>
                </a:cubicBezTo>
                <a:lnTo>
                  <a:pt x="222744" y="265289"/>
                </a:lnTo>
                <a:cubicBezTo>
                  <a:pt x="222744" y="280746"/>
                  <a:pt x="210129" y="293328"/>
                  <a:pt x="194631" y="293328"/>
                </a:cubicBezTo>
                <a:lnTo>
                  <a:pt x="28113" y="293328"/>
                </a:lnTo>
                <a:cubicBezTo>
                  <a:pt x="12615" y="293328"/>
                  <a:pt x="0" y="280746"/>
                  <a:pt x="0" y="265289"/>
                </a:cubicBezTo>
                <a:lnTo>
                  <a:pt x="0" y="28039"/>
                </a:lnTo>
                <a:cubicBezTo>
                  <a:pt x="0" y="12581"/>
                  <a:pt x="12615" y="0"/>
                  <a:pt x="2811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4" name="Rectângulo arredondado 8">
            <a:extLst>
              <a:ext uri="{FF2B5EF4-FFF2-40B4-BE49-F238E27FC236}">
                <a16:creationId xmlns:a16="http://schemas.microsoft.com/office/drawing/2014/main" id="{E7A8BDEF-D701-6C1E-267D-42FFB640ED82}"/>
              </a:ext>
            </a:extLst>
          </p:cNvPr>
          <p:cNvSpPr/>
          <p:nvPr/>
        </p:nvSpPr>
        <p:spPr>
          <a:xfrm>
            <a:off x="0" y="11164"/>
            <a:ext cx="12192000" cy="68103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203864"/>
          </a:solidFill>
          <a:ln cap="flat">
            <a:noFill/>
            <a:prstDash val="solid"/>
          </a:ln>
        </p:spPr>
        <p:txBody>
          <a:bodyPr vert="horz" wrap="square" lIns="91440" tIns="91440" rIns="91440" bIns="91440" anchor="ctr" anchorCtr="0" compatLnSpc="1">
            <a:spAutoFit/>
          </a:bodyPr>
          <a:lstStyle/>
          <a:p>
            <a:pPr marL="357192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OVERVIEW OF THE WORK OF THE SP</a:t>
            </a:r>
            <a:endParaRPr lang="en-GB" sz="28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7ED47D75-F2A2-B8D8-E0F8-11FF1C16C12B}"/>
              </a:ext>
            </a:extLst>
          </p:cNvPr>
          <p:cNvSpPr txBox="1">
            <a:spLocks/>
          </p:cNvSpPr>
          <p:nvPr/>
        </p:nvSpPr>
        <p:spPr>
          <a:xfrm>
            <a:off x="219021" y="4637366"/>
            <a:ext cx="8897497" cy="2062808"/>
          </a:xfrm>
          <a:prstGeom prst="rect">
            <a:avLst/>
          </a:prstGeom>
        </p:spPr>
        <p:txBody>
          <a:bodyPr vert="horz" wrap="square" lIns="108745" tIns="54373" rIns="108745" bIns="54373" rtlCol="0">
            <a:no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800" b="1" dirty="0">
                <a:solidFill>
                  <a:srgbClr val="006A98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Contribution to SDGs</a:t>
            </a:r>
            <a:r>
              <a:rPr lang="en-US" sz="2000" b="1" dirty="0">
                <a:solidFill>
                  <a:srgbClr val="006A98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:</a:t>
            </a:r>
            <a:endParaRPr lang="en-US" sz="2000" i="1" dirty="0">
              <a:solidFill>
                <a:schemeClr val="tx1"/>
              </a:solidFill>
              <a:latin typeface="Arial" panose="020B0604020202020204" pitchFamily="34" charset="0"/>
              <a:ea typeface="Open Sans ExtraBold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719E77D-F696-FB3E-F430-170BEE1FDF53}"/>
              </a:ext>
            </a:extLst>
          </p:cNvPr>
          <p:cNvSpPr txBox="1">
            <a:spLocks/>
          </p:cNvSpPr>
          <p:nvPr/>
        </p:nvSpPr>
        <p:spPr>
          <a:xfrm>
            <a:off x="290383" y="902177"/>
            <a:ext cx="7984919" cy="3539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600"/>
              </a:spcBef>
            </a:pPr>
            <a:r>
              <a:rPr lang="en-US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Impact the SP aims to achieve: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9C762C8-A4D9-61FE-B856-3C2427BD816A}"/>
              </a:ext>
            </a:extLst>
          </p:cNvPr>
          <p:cNvSpPr txBox="1">
            <a:spLocks/>
          </p:cNvSpPr>
          <p:nvPr/>
        </p:nvSpPr>
        <p:spPr>
          <a:xfrm>
            <a:off x="299357" y="1292377"/>
            <a:ext cx="7984919" cy="4508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strengthen evidence-based policy and decision-making</a:t>
            </a:r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D0A0F40-0D3F-70A1-D63E-CF18BBBC721F}"/>
              </a:ext>
            </a:extLst>
          </p:cNvPr>
          <p:cNvSpPr txBox="1">
            <a:spLocks/>
          </p:cNvSpPr>
          <p:nvPr/>
        </p:nvSpPr>
        <p:spPr>
          <a:xfrm>
            <a:off x="332915" y="1936878"/>
            <a:ext cx="2293327" cy="53168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areas: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7121CF4-1D8B-B78E-07AE-73CA9B89FF50}"/>
              </a:ext>
            </a:extLst>
          </p:cNvPr>
          <p:cNvSpPr txBox="1">
            <a:spLocks/>
          </p:cNvSpPr>
          <p:nvPr/>
        </p:nvSpPr>
        <p:spPr>
          <a:xfrm>
            <a:off x="332916" y="2501477"/>
            <a:ext cx="7984920" cy="189282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533400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628650" algn="r"/>
                <a:tab pos="803275" algn="l"/>
                <a:tab pos="1104900" algn="l"/>
                <a:tab pos="1408113" algn="l"/>
                <a:tab pos="1828800" algn="l"/>
                <a:tab pos="2019300" algn="l"/>
                <a:tab pos="2322513" algn="l"/>
                <a:tab pos="2624138" algn="l"/>
                <a:tab pos="2933700" algn="l"/>
                <a:tab pos="3236913" algn="l"/>
                <a:tab pos="3543300" algn="l"/>
                <a:tab pos="3600450" algn="l"/>
                <a:tab pos="3886200" algn="l"/>
              </a:tabLst>
            </a:pPr>
            <a:r>
              <a:rPr lang="en-GB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Dig</a:t>
            </a:r>
            <a:r>
              <a:rPr lang="en-GB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ital transformation and modernization of statistical systems</a:t>
            </a:r>
            <a:endParaRPr lang="en-US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533400" indent="-3429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tabLst>
                <a:tab pos="628650" algn="r"/>
                <a:tab pos="803275" algn="l"/>
                <a:tab pos="1104900" algn="l"/>
                <a:tab pos="1408113" algn="l"/>
                <a:tab pos="1828800" algn="l"/>
                <a:tab pos="2019300" algn="l"/>
                <a:tab pos="2322513" algn="l"/>
                <a:tab pos="2624138" algn="l"/>
                <a:tab pos="2933700" algn="l"/>
                <a:tab pos="3236913" algn="l"/>
                <a:tab pos="3543300" algn="l"/>
                <a:tab pos="3600450" algn="l"/>
                <a:tab pos="3886200" algn="l"/>
              </a:tabLst>
            </a:pPr>
            <a:r>
              <a:rPr lang="en-GB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Production </a:t>
            </a:r>
            <a:r>
              <a:rPr lang="en-GB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dissemination of comparable economic statistics</a:t>
            </a:r>
            <a:endParaRPr lang="en-US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533400" indent="-3429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tabLst>
                <a:tab pos="628650" algn="r"/>
                <a:tab pos="803275" algn="l"/>
                <a:tab pos="1104900" algn="l"/>
                <a:tab pos="1408113" algn="l"/>
                <a:tab pos="1828800" algn="l"/>
                <a:tab pos="2019300" algn="l"/>
                <a:tab pos="2322513" algn="l"/>
                <a:tab pos="2624138" algn="l"/>
                <a:tab pos="2933700" algn="l"/>
                <a:tab pos="3236913" algn="l"/>
                <a:tab pos="3543300" algn="l"/>
                <a:tab pos="3600450" algn="l"/>
                <a:tab pos="3886200" algn="l"/>
              </a:tabLst>
            </a:pPr>
            <a:r>
              <a:rPr lang="en-GB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Integration of </a:t>
            </a:r>
            <a:r>
              <a:rPr lang="en-GB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statistical and geospatial information</a:t>
            </a:r>
          </a:p>
          <a:p>
            <a:pPr marL="342900" marR="533400" indent="-342900" algn="l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tabLst>
                <a:tab pos="628650" algn="r"/>
                <a:tab pos="803275" algn="l"/>
                <a:tab pos="1104900" algn="l"/>
                <a:tab pos="1408113" algn="l"/>
                <a:tab pos="1828800" algn="l"/>
                <a:tab pos="2019300" algn="l"/>
                <a:tab pos="2322513" algn="l"/>
                <a:tab pos="2624138" algn="l"/>
                <a:tab pos="2933700" algn="l"/>
                <a:tab pos="3236913" algn="l"/>
                <a:tab pos="3543300" algn="l"/>
                <a:tab pos="3600450" algn="l"/>
                <a:tab pos="3886200" algn="l"/>
              </a:tabLst>
            </a:pP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n-GB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mproving  CRVS system performance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EB7A2703-F9F7-1178-B222-941582E00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06" y="5239842"/>
            <a:ext cx="506324" cy="476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FE7E768-F63F-7157-B787-992B1AA9C582}"/>
              </a:ext>
            </a:extLst>
          </p:cNvPr>
          <p:cNvSpPr txBox="1"/>
          <p:nvPr/>
        </p:nvSpPr>
        <p:spPr>
          <a:xfrm>
            <a:off x="1025071" y="5143408"/>
            <a:ext cx="34746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0" dirty="0">
                <a:solidFill>
                  <a:srgbClr val="333333"/>
                </a:solidFill>
                <a:effectLst/>
                <a:latin typeface="proxima-nova"/>
              </a:rPr>
              <a:t>Build on existing initiatives to develop measurements of progress on sustainable development that complement GDP, and support statistical capacity building in developing countries</a:t>
            </a:r>
          </a:p>
        </p:txBody>
      </p:sp>
      <p:pic>
        <p:nvPicPr>
          <p:cNvPr id="1030" name="Picture 6" descr="16.9 | 2030 Agenda in Latin America and the Caribbean">
            <a:extLst>
              <a:ext uri="{FF2B5EF4-FFF2-40B4-BE49-F238E27FC236}">
                <a16:creationId xmlns:a16="http://schemas.microsoft.com/office/drawing/2014/main" id="{B599B9EB-77FB-FE7F-58ED-AF844A6100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617" y="5186677"/>
            <a:ext cx="557818" cy="525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352082F-F519-50A6-ABAC-F37BC68EDBD2}"/>
              </a:ext>
            </a:extLst>
          </p:cNvPr>
          <p:cNvSpPr txBox="1"/>
          <p:nvPr/>
        </p:nvSpPr>
        <p:spPr>
          <a:xfrm>
            <a:off x="5297405" y="5186677"/>
            <a:ext cx="222279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srgbClr val="333333"/>
                </a:solidFill>
                <a:latin typeface="proxima-nova"/>
              </a:rPr>
              <a:t>P</a:t>
            </a:r>
            <a:r>
              <a:rPr lang="en-US" sz="1000" b="1" i="0" dirty="0">
                <a:solidFill>
                  <a:srgbClr val="333333"/>
                </a:solidFill>
                <a:effectLst/>
                <a:latin typeface="proxima-nova"/>
              </a:rPr>
              <a:t>rovide legal identity for all including free birth registrations</a:t>
            </a:r>
          </a:p>
        </p:txBody>
      </p:sp>
      <p:pic>
        <p:nvPicPr>
          <p:cNvPr id="1032" name="Picture 8" descr="SDG 11: Sustainable Cities And Communities – UN-Habitat Lao PDR">
            <a:extLst>
              <a:ext uri="{FF2B5EF4-FFF2-40B4-BE49-F238E27FC236}">
                <a16:creationId xmlns:a16="http://schemas.microsoft.com/office/drawing/2014/main" id="{D01B58A5-9AB7-6A35-F5EC-D3103C59B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836" y="5830356"/>
            <a:ext cx="557818" cy="516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D9AAF4C-C57B-02F5-F191-EECD0EA96A23}"/>
              </a:ext>
            </a:extLst>
          </p:cNvPr>
          <p:cNvSpPr txBox="1"/>
          <p:nvPr/>
        </p:nvSpPr>
        <p:spPr>
          <a:xfrm>
            <a:off x="8936649" y="5845907"/>
            <a:ext cx="22925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0" dirty="0">
                <a:effectLst/>
                <a:latin typeface="-apple-system"/>
              </a:rPr>
              <a:t>Make cities and human settlements inclusive, safe, resilient and sustainable</a:t>
            </a:r>
            <a:endParaRPr lang="en-US" sz="1000" b="1" i="0" dirty="0">
              <a:effectLst/>
              <a:latin typeface="proxima-nova"/>
            </a:endParaRPr>
          </a:p>
        </p:txBody>
      </p:sp>
      <p:pic>
        <p:nvPicPr>
          <p:cNvPr id="11" name="Picture 6" descr="Sustainable Development Goal 8: Decent Work and Economic ...">
            <a:extLst>
              <a:ext uri="{FF2B5EF4-FFF2-40B4-BE49-F238E27FC236}">
                <a16:creationId xmlns:a16="http://schemas.microsoft.com/office/drawing/2014/main" id="{4F8252E6-61B6-32F8-EE5F-CC185E8779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262" y="5925302"/>
            <a:ext cx="542304" cy="542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Sustainable development goals' icons, at... | Download ...">
            <a:extLst>
              <a:ext uri="{FF2B5EF4-FFF2-40B4-BE49-F238E27FC236}">
                <a16:creationId xmlns:a16="http://schemas.microsoft.com/office/drawing/2014/main" id="{91AD9096-9C26-0602-BBAF-3D624F23F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614" y="5927558"/>
            <a:ext cx="542304" cy="510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D16A91B-5D27-0BBC-3566-52BDB02537CF}"/>
              </a:ext>
            </a:extLst>
          </p:cNvPr>
          <p:cNvSpPr txBox="1"/>
          <p:nvPr/>
        </p:nvSpPr>
        <p:spPr>
          <a:xfrm>
            <a:off x="5309021" y="5864586"/>
            <a:ext cx="244726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0" dirty="0">
                <a:solidFill>
                  <a:srgbClr val="333333"/>
                </a:solidFill>
                <a:effectLst/>
                <a:latin typeface="proxima-nova"/>
              </a:rPr>
              <a:t>All SDGs in Modernization of Statistical System, SDGS monitoring an</a:t>
            </a:r>
            <a:r>
              <a:rPr lang="en-US" sz="1000" b="1" dirty="0">
                <a:solidFill>
                  <a:srgbClr val="333333"/>
                </a:solidFill>
                <a:latin typeface="proxima-nova"/>
              </a:rPr>
              <a:t>d reporting, </a:t>
            </a:r>
            <a:r>
              <a:rPr lang="en-US" sz="1000" b="1" i="0" dirty="0">
                <a:solidFill>
                  <a:srgbClr val="333333"/>
                </a:solidFill>
                <a:effectLst/>
                <a:latin typeface="proxima-nova"/>
              </a:rPr>
              <a:t>Verification</a:t>
            </a:r>
            <a:r>
              <a:rPr lang="en-US" sz="1000" b="1" dirty="0">
                <a:solidFill>
                  <a:srgbClr val="333333"/>
                </a:solidFill>
                <a:latin typeface="proxima-nova"/>
              </a:rPr>
              <a:t> Disbursement Links</a:t>
            </a:r>
            <a:endParaRPr lang="en-US" sz="1000" b="1" i="0" dirty="0">
              <a:solidFill>
                <a:srgbClr val="333333"/>
              </a:solidFill>
              <a:effectLst/>
              <a:latin typeface="proxima-nova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4891811-6DAB-E1F3-F665-A4B90E8FD7AE}"/>
              </a:ext>
            </a:extLst>
          </p:cNvPr>
          <p:cNvSpPr txBox="1"/>
          <p:nvPr/>
        </p:nvSpPr>
        <p:spPr>
          <a:xfrm>
            <a:off x="1048025" y="5974549"/>
            <a:ext cx="24472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srgbClr val="333333"/>
                </a:solidFill>
                <a:latin typeface="proxima-nova"/>
              </a:rPr>
              <a:t>Promote sustained, inclusive and sustainable economic growth</a:t>
            </a:r>
          </a:p>
        </p:txBody>
      </p:sp>
    </p:spTree>
    <p:extLst>
      <p:ext uri="{BB962C8B-B14F-4D97-AF65-F5344CB8AC3E}">
        <p14:creationId xmlns:p14="http://schemas.microsoft.com/office/powerpoint/2010/main" val="359028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">
            <a:extLst>
              <a:ext uri="{FF2B5EF4-FFF2-40B4-BE49-F238E27FC236}">
                <a16:creationId xmlns:a16="http://schemas.microsoft.com/office/drawing/2014/main" id="{CBA68928-4526-4533-9839-8624DE0B7396}"/>
              </a:ext>
            </a:extLst>
          </p:cNvPr>
          <p:cNvSpPr txBox="1"/>
          <p:nvPr/>
        </p:nvSpPr>
        <p:spPr>
          <a:xfrm>
            <a:off x="775993" y="2568691"/>
            <a:ext cx="1500062" cy="53542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fr-FR" sz="1400" b="1" dirty="0" err="1">
                <a:effectLst/>
                <a:latin typeface="Tw Cen MT" panose="020B0602020104020603" pitchFamily="34" charset="0"/>
                <a:ea typeface="Calibri" panose="020F0502020204030204" pitchFamily="34" charset="0"/>
                <a:cs typeface="Raavi" panose="020B0502040204020203" pitchFamily="34" charset="0"/>
              </a:rPr>
              <a:t>External</a:t>
            </a:r>
            <a:r>
              <a:rPr lang="fr-FR" sz="1400" b="1" dirty="0">
                <a:effectLst/>
                <a:latin typeface="Tw Cen MT" panose="020B0602020104020603" pitchFamily="34" charset="0"/>
                <a:ea typeface="Calibri" panose="020F0502020204030204" pitchFamily="34" charset="0"/>
                <a:cs typeface="Raavi" panose="020B0502040204020203" pitchFamily="34" charset="0"/>
              </a:rPr>
              <a:t> </a:t>
            </a:r>
            <a:r>
              <a:rPr lang="fr-FR" sz="1400" b="1" dirty="0" err="1">
                <a:effectLst/>
                <a:latin typeface="Tw Cen MT" panose="020B0602020104020603" pitchFamily="34" charset="0"/>
                <a:ea typeface="Calibri" panose="020F0502020204030204" pitchFamily="34" charset="0"/>
                <a:cs typeface="Raavi" panose="020B0502040204020203" pitchFamily="34" charset="0"/>
              </a:rPr>
              <a:t>technical</a:t>
            </a:r>
            <a:r>
              <a:rPr lang="fr-FR" sz="1400" b="1" dirty="0">
                <a:effectLst/>
                <a:latin typeface="Tw Cen MT" panose="020B0602020104020603" pitchFamily="34" charset="0"/>
                <a:ea typeface="Calibri" panose="020F0502020204030204" pitchFamily="34" charset="0"/>
                <a:cs typeface="Raavi" panose="020B0502040204020203" pitchFamily="34" charset="0"/>
              </a:rPr>
              <a:t> sources</a:t>
            </a:r>
            <a:endParaRPr lang="en-GB" sz="14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r-FR" sz="1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4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1">
            <a:extLst>
              <a:ext uri="{FF2B5EF4-FFF2-40B4-BE49-F238E27FC236}">
                <a16:creationId xmlns:a16="http://schemas.microsoft.com/office/drawing/2014/main" id="{35823490-0B2B-44AA-AF7C-03507DC680A7}"/>
              </a:ext>
            </a:extLst>
          </p:cNvPr>
          <p:cNvSpPr txBox="1"/>
          <p:nvPr/>
        </p:nvSpPr>
        <p:spPr>
          <a:xfrm>
            <a:off x="765103" y="3502002"/>
            <a:ext cx="1508105" cy="58309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fr-FR" sz="1400" b="1" dirty="0" err="1">
                <a:effectLst/>
                <a:latin typeface="Tw Cen MT" panose="020B0602020104020603" pitchFamily="34" charset="0"/>
                <a:ea typeface="Calibri" panose="020F0502020204030204" pitchFamily="34" charset="0"/>
                <a:cs typeface="Raavi" panose="020B0502040204020203" pitchFamily="34" charset="0"/>
              </a:rPr>
              <a:t>Internal</a:t>
            </a:r>
            <a:r>
              <a:rPr lang="fr-FR" sz="1400" b="1" dirty="0">
                <a:effectLst/>
                <a:latin typeface="Tw Cen MT" panose="020B0602020104020603" pitchFamily="34" charset="0"/>
                <a:ea typeface="Calibri" panose="020F0502020204030204" pitchFamily="34" charset="0"/>
                <a:cs typeface="Raavi" panose="020B0502040204020203" pitchFamily="34" charset="0"/>
              </a:rPr>
              <a:t> </a:t>
            </a:r>
            <a:r>
              <a:rPr lang="fr-FR" sz="1400" b="1" dirty="0" err="1">
                <a:effectLst/>
                <a:latin typeface="Tw Cen MT" panose="020B0602020104020603" pitchFamily="34" charset="0"/>
                <a:ea typeface="Calibri" panose="020F0502020204030204" pitchFamily="34" charset="0"/>
                <a:cs typeface="Raavi" panose="020B0502040204020203" pitchFamily="34" charset="0"/>
              </a:rPr>
              <a:t>technical</a:t>
            </a:r>
            <a:r>
              <a:rPr lang="fr-FR" sz="1400" b="1" dirty="0">
                <a:effectLst/>
                <a:latin typeface="Tw Cen MT" panose="020B0602020104020603" pitchFamily="34" charset="0"/>
                <a:ea typeface="Calibri" panose="020F0502020204030204" pitchFamily="34" charset="0"/>
                <a:cs typeface="Raavi" panose="020B0502040204020203" pitchFamily="34" charset="0"/>
              </a:rPr>
              <a:t> sources</a:t>
            </a:r>
            <a:endParaRPr lang="en-GB" sz="14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r-FR" sz="1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4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1">
            <a:extLst>
              <a:ext uri="{FF2B5EF4-FFF2-40B4-BE49-F238E27FC236}">
                <a16:creationId xmlns:a16="http://schemas.microsoft.com/office/drawing/2014/main" id="{4076E130-83CF-4374-9D4C-F2123D61D80F}"/>
              </a:ext>
            </a:extLst>
          </p:cNvPr>
          <p:cNvSpPr txBox="1"/>
          <p:nvPr/>
        </p:nvSpPr>
        <p:spPr>
          <a:xfrm>
            <a:off x="3110001" y="4412417"/>
            <a:ext cx="1738749" cy="1033474"/>
          </a:xfrm>
          <a:prstGeom prst="rect">
            <a:avLst/>
          </a:prstGeom>
          <a:solidFill>
            <a:schemeClr val="accent4"/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Substantive Meetings: capacity buildings:</a:t>
            </a:r>
            <a:r>
              <a:rPr lang="en-US" sz="1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EGM, Webinars, Trainings workshops on data and statistics</a:t>
            </a:r>
            <a:endParaRPr lang="en-GB" sz="1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Box 1">
            <a:extLst>
              <a:ext uri="{FF2B5EF4-FFF2-40B4-BE49-F238E27FC236}">
                <a16:creationId xmlns:a16="http://schemas.microsoft.com/office/drawing/2014/main" id="{D9AAB54F-AE31-47DD-A668-A1CB521BA157}"/>
              </a:ext>
            </a:extLst>
          </p:cNvPr>
          <p:cNvSpPr txBox="1"/>
          <p:nvPr/>
        </p:nvSpPr>
        <p:spPr>
          <a:xfrm>
            <a:off x="3101391" y="2660694"/>
            <a:ext cx="1728416" cy="757615"/>
          </a:xfrm>
          <a:prstGeom prst="rect">
            <a:avLst/>
          </a:prstGeom>
          <a:solidFill>
            <a:schemeClr val="accent4"/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en-GB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management, monitoring and evaluation, Mentorship supports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11" name="Text Box 1">
            <a:extLst>
              <a:ext uri="{FF2B5EF4-FFF2-40B4-BE49-F238E27FC236}">
                <a16:creationId xmlns:a16="http://schemas.microsoft.com/office/drawing/2014/main" id="{5110DB12-50B3-47A3-9B09-3C7B891590BA}"/>
              </a:ext>
            </a:extLst>
          </p:cNvPr>
          <p:cNvSpPr txBox="1"/>
          <p:nvPr/>
        </p:nvSpPr>
        <p:spPr>
          <a:xfrm>
            <a:off x="709217" y="701238"/>
            <a:ext cx="1618855" cy="509952"/>
          </a:xfrm>
          <a:prstGeom prst="rect">
            <a:avLst/>
          </a:prstGeom>
          <a:solidFill>
            <a:schemeClr val="accent2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2400"/>
              </a:spcBef>
            </a:pPr>
            <a:r>
              <a:rPr lang="fr-FR" b="1" dirty="0">
                <a:effectLst/>
                <a:latin typeface="Tw Cen MT" panose="020B0602020104020603" pitchFamily="34" charset="0"/>
                <a:ea typeface="Calibri" panose="020F0502020204030204" pitchFamily="34" charset="0"/>
                <a:cs typeface="Raavi" panose="020B0502040204020203" pitchFamily="34" charset="0"/>
              </a:rPr>
              <a:t>INPUT</a:t>
            </a:r>
            <a:endParaRPr lang="en-GB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Bef>
                <a:spcPts val="2400"/>
              </a:spcBef>
            </a:pPr>
            <a:r>
              <a:rPr lang="fr-FR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Box 1">
            <a:extLst>
              <a:ext uri="{FF2B5EF4-FFF2-40B4-BE49-F238E27FC236}">
                <a16:creationId xmlns:a16="http://schemas.microsoft.com/office/drawing/2014/main" id="{2F2AC9F5-D747-4294-BC34-F18137F69EF7}"/>
              </a:ext>
            </a:extLst>
          </p:cNvPr>
          <p:cNvSpPr txBox="1"/>
          <p:nvPr/>
        </p:nvSpPr>
        <p:spPr>
          <a:xfrm>
            <a:off x="3069357" y="658284"/>
            <a:ext cx="1750881" cy="565962"/>
          </a:xfrm>
          <a:prstGeom prst="rect">
            <a:avLst/>
          </a:prstGeom>
          <a:solidFill>
            <a:schemeClr val="accent2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b="1" dirty="0" err="1">
                <a:effectLst/>
                <a:latin typeface="Tw Cen MT" panose="020B0602020104020603" pitchFamily="34" charset="0"/>
                <a:ea typeface="Calibri" panose="020F0502020204030204" pitchFamily="34" charset="0"/>
                <a:cs typeface="Raavi" panose="020B0502040204020203" pitchFamily="34" charset="0"/>
              </a:rPr>
              <a:t>Activities</a:t>
            </a:r>
            <a:endParaRPr lang="en-GB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r-FR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Box 1">
            <a:extLst>
              <a:ext uri="{FF2B5EF4-FFF2-40B4-BE49-F238E27FC236}">
                <a16:creationId xmlns:a16="http://schemas.microsoft.com/office/drawing/2014/main" id="{390FBA55-B208-4E61-8A50-976B3E7694F5}"/>
              </a:ext>
            </a:extLst>
          </p:cNvPr>
          <p:cNvSpPr txBox="1"/>
          <p:nvPr/>
        </p:nvSpPr>
        <p:spPr>
          <a:xfrm>
            <a:off x="5480417" y="658284"/>
            <a:ext cx="1766113" cy="621367"/>
          </a:xfrm>
          <a:prstGeom prst="rect">
            <a:avLst/>
          </a:prstGeom>
          <a:solidFill>
            <a:schemeClr val="accent2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b="1" dirty="0">
                <a:effectLst/>
                <a:latin typeface="Tw Cen MT" panose="020B0602020104020603" pitchFamily="34" charset="0"/>
                <a:ea typeface="Calibri" panose="020F0502020204030204" pitchFamily="34" charset="0"/>
                <a:cs typeface="Raavi" panose="020B0502040204020203" pitchFamily="34" charset="0"/>
              </a:rPr>
              <a:t>Délivrables /Outputs</a:t>
            </a:r>
            <a:endParaRPr lang="en-GB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r-FR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Box 1">
            <a:extLst>
              <a:ext uri="{FF2B5EF4-FFF2-40B4-BE49-F238E27FC236}">
                <a16:creationId xmlns:a16="http://schemas.microsoft.com/office/drawing/2014/main" id="{2E7853C9-9B35-407C-B300-CB9212694D61}"/>
              </a:ext>
            </a:extLst>
          </p:cNvPr>
          <p:cNvSpPr txBox="1"/>
          <p:nvPr/>
        </p:nvSpPr>
        <p:spPr>
          <a:xfrm>
            <a:off x="5491476" y="1410796"/>
            <a:ext cx="1796367" cy="2545491"/>
          </a:xfrm>
          <a:prstGeom prst="rect">
            <a:avLst/>
          </a:prstGeom>
          <a:solidFill>
            <a:schemeClr val="accent6"/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Dashboard and Applications (SDG monitoring, IOT, SUT, TIVA, Geoportals, country Action plans </a:t>
            </a:r>
            <a:r>
              <a:rPr lang="en-US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ECAstats</a:t>
            </a:r>
            <a:r>
              <a:rPr lang="en-U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Census monitoring tools and applications, AI, satellite imagery </a:t>
            </a:r>
            <a:r>
              <a:rPr lang="en-US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BigData</a:t>
            </a:r>
            <a:r>
              <a:rPr lang="en-U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applications on Agriculture Economic statistics; access to data sets, digitalization)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GB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Box 1">
            <a:extLst>
              <a:ext uri="{FF2B5EF4-FFF2-40B4-BE49-F238E27FC236}">
                <a16:creationId xmlns:a16="http://schemas.microsoft.com/office/drawing/2014/main" id="{9FE2A013-1DBA-4441-AD4D-C9786541C97D}"/>
              </a:ext>
            </a:extLst>
          </p:cNvPr>
          <p:cNvSpPr txBox="1"/>
          <p:nvPr/>
        </p:nvSpPr>
        <p:spPr>
          <a:xfrm>
            <a:off x="5491476" y="4036983"/>
            <a:ext cx="1755055" cy="1418100"/>
          </a:xfrm>
          <a:prstGeom prst="rect">
            <a:avLst/>
          </a:prstGeom>
          <a:solidFill>
            <a:schemeClr val="accent6"/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Technical materials and Reports: compendium, pocketbook, yearbook, flash books, spatial statistics, knowledge materials</a:t>
            </a:r>
            <a:endParaRPr lang="en-GB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16" name="Text Box 1">
            <a:extLst>
              <a:ext uri="{FF2B5EF4-FFF2-40B4-BE49-F238E27FC236}">
                <a16:creationId xmlns:a16="http://schemas.microsoft.com/office/drawing/2014/main" id="{13A40749-3F14-4008-A5B0-87A4CC67DE4A}"/>
              </a:ext>
            </a:extLst>
          </p:cNvPr>
          <p:cNvSpPr txBox="1"/>
          <p:nvPr/>
        </p:nvSpPr>
        <p:spPr>
          <a:xfrm>
            <a:off x="3095434" y="3563334"/>
            <a:ext cx="1738749" cy="687082"/>
          </a:xfrm>
          <a:prstGeom prst="rect">
            <a:avLst/>
          </a:prstGeom>
          <a:solidFill>
            <a:schemeClr val="accent4"/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en-US" sz="11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Advocacy and outreach</a:t>
            </a:r>
            <a:r>
              <a:rPr lang="en-GB" sz="11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1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Statistics, CRVS day</a:t>
            </a:r>
            <a:endParaRPr lang="en-GB" sz="1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17" name="Text Box 1">
            <a:extLst>
              <a:ext uri="{FF2B5EF4-FFF2-40B4-BE49-F238E27FC236}">
                <a16:creationId xmlns:a16="http://schemas.microsoft.com/office/drawing/2014/main" id="{58013DC4-A20E-4BDE-B760-4E9F600D5C3F}"/>
              </a:ext>
            </a:extLst>
          </p:cNvPr>
          <p:cNvSpPr txBox="1"/>
          <p:nvPr/>
        </p:nvSpPr>
        <p:spPr>
          <a:xfrm>
            <a:off x="7885591" y="744062"/>
            <a:ext cx="1502739" cy="519317"/>
          </a:xfrm>
          <a:prstGeom prst="rect">
            <a:avLst/>
          </a:prstGeom>
          <a:solidFill>
            <a:schemeClr val="accent2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b="1" dirty="0" err="1">
                <a:effectLst/>
                <a:latin typeface="Tw Cen MT" panose="020B0602020104020603" pitchFamily="34" charset="0"/>
                <a:ea typeface="Calibri" panose="020F0502020204030204" pitchFamily="34" charset="0"/>
                <a:cs typeface="Raavi" panose="020B0502040204020203" pitchFamily="34" charset="0"/>
              </a:rPr>
              <a:t>Outcome</a:t>
            </a:r>
            <a:endParaRPr lang="en-GB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r-FR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Box 1">
            <a:extLst>
              <a:ext uri="{FF2B5EF4-FFF2-40B4-BE49-F238E27FC236}">
                <a16:creationId xmlns:a16="http://schemas.microsoft.com/office/drawing/2014/main" id="{91FC43CB-AE57-4013-A0AA-57D180FD065F}"/>
              </a:ext>
            </a:extLst>
          </p:cNvPr>
          <p:cNvSpPr txBox="1"/>
          <p:nvPr/>
        </p:nvSpPr>
        <p:spPr>
          <a:xfrm>
            <a:off x="7916005" y="1410798"/>
            <a:ext cx="1467729" cy="3004691"/>
          </a:xfrm>
          <a:prstGeom prst="rect">
            <a:avLst/>
          </a:prstGeom>
          <a:solidFill>
            <a:schemeClr val="accent5"/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Modernization and transformation of statistical systems </a:t>
            </a:r>
            <a:endParaRPr lang="en-GB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Geospatial and Statistical systems integrated </a:t>
            </a:r>
            <a:endParaRPr lang="en-GB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System of National Accounts and extensions) in economic statistics adopted </a:t>
            </a:r>
            <a:endParaRPr lang="en-GB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CRVS system improved </a:t>
            </a:r>
            <a:endParaRPr lang="en-GB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en-US" sz="800" dirty="0">
                <a:effectLst/>
                <a:latin typeface="Tw Cen MT" panose="020B0602020104020603" pitchFamily="34" charset="0"/>
                <a:ea typeface="Calibri" panose="020F0502020204030204" pitchFamily="34" charset="0"/>
                <a:cs typeface="Raavi" panose="020B0502040204020203" pitchFamily="34" charset="0"/>
              </a:rPr>
              <a:t> </a:t>
            </a:r>
            <a:endParaRPr lang="en-GB" sz="1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en-US" sz="800" dirty="0">
                <a:effectLst/>
                <a:latin typeface="Tw Cen MT" panose="020B0602020104020603" pitchFamily="34" charset="0"/>
                <a:ea typeface="Calibri" panose="020F0502020204030204" pitchFamily="34" charset="0"/>
                <a:cs typeface="Raavi" panose="020B0502040204020203" pitchFamily="34" charset="0"/>
              </a:rPr>
              <a:t> </a:t>
            </a:r>
            <a:endParaRPr lang="en-GB" sz="1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en-US" sz="800" dirty="0">
                <a:effectLst/>
                <a:latin typeface="Tw Cen MT" panose="020B0602020104020603" pitchFamily="34" charset="0"/>
                <a:ea typeface="Calibri" panose="020F0502020204030204" pitchFamily="34" charset="0"/>
                <a:cs typeface="Raavi" panose="020B0502040204020203" pitchFamily="34" charset="0"/>
              </a:rPr>
              <a:t> </a:t>
            </a:r>
            <a:endParaRPr lang="en-GB" sz="1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Box 1">
            <a:extLst>
              <a:ext uri="{FF2B5EF4-FFF2-40B4-BE49-F238E27FC236}">
                <a16:creationId xmlns:a16="http://schemas.microsoft.com/office/drawing/2014/main" id="{8B687E92-AC4D-4B9B-BC1B-414B0C28653D}"/>
              </a:ext>
            </a:extLst>
          </p:cNvPr>
          <p:cNvSpPr txBox="1"/>
          <p:nvPr/>
        </p:nvSpPr>
        <p:spPr>
          <a:xfrm>
            <a:off x="10046720" y="744062"/>
            <a:ext cx="1502740" cy="495653"/>
          </a:xfrm>
          <a:prstGeom prst="rect">
            <a:avLst/>
          </a:prstGeom>
          <a:solidFill>
            <a:schemeClr val="accent2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b="1" dirty="0">
                <a:effectLst/>
                <a:latin typeface="Tw Cen MT" panose="020B0602020104020603" pitchFamily="34" charset="0"/>
                <a:ea typeface="Calibri" panose="020F0502020204030204" pitchFamily="34" charset="0"/>
                <a:cs typeface="Raavi" panose="020B0502040204020203" pitchFamily="34" charset="0"/>
              </a:rPr>
              <a:t>Impact</a:t>
            </a:r>
            <a:endParaRPr lang="en-GB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r-FR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Box 1">
            <a:extLst>
              <a:ext uri="{FF2B5EF4-FFF2-40B4-BE49-F238E27FC236}">
                <a16:creationId xmlns:a16="http://schemas.microsoft.com/office/drawing/2014/main" id="{99D2BFF3-9393-42DE-B4C8-4141E1FF4686}"/>
              </a:ext>
            </a:extLst>
          </p:cNvPr>
          <p:cNvSpPr txBox="1"/>
          <p:nvPr/>
        </p:nvSpPr>
        <p:spPr>
          <a:xfrm>
            <a:off x="10057353" y="1373654"/>
            <a:ext cx="1467729" cy="30418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en-U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production, dissemination and use of credible data, statistics, and geospatial information at the national, regional, and global levels for evidence-based policy and decision-making Strengthened. </a:t>
            </a:r>
            <a:endParaRPr lang="en-GB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Box 1">
            <a:extLst>
              <a:ext uri="{FF2B5EF4-FFF2-40B4-BE49-F238E27FC236}">
                <a16:creationId xmlns:a16="http://schemas.microsoft.com/office/drawing/2014/main" id="{E2AAF88F-08E0-49D3-A9F9-3CC96A5940C1}"/>
              </a:ext>
            </a:extLst>
          </p:cNvPr>
          <p:cNvSpPr txBox="1"/>
          <p:nvPr/>
        </p:nvSpPr>
        <p:spPr>
          <a:xfrm>
            <a:off x="675861" y="5760887"/>
            <a:ext cx="10873598" cy="9581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Assumptions and Risks:</a:t>
            </a:r>
            <a:endParaRPr lang="en-GB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Proactive networking and collaboration; partnership, peer learning, Adequate human resource, and finance </a:t>
            </a:r>
            <a:endParaRPr lang="en-GB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Risk: Liquidity shortage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Limited infrastructure at NSOs level, Advent of new players in the data ecosystem </a:t>
            </a:r>
            <a:endParaRPr lang="en-GB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en-US" sz="1600" b="1" dirty="0">
                <a:effectLst/>
                <a:latin typeface="Tw Cen MT" panose="020B0602020104020603" pitchFamily="34" charset="0"/>
                <a:ea typeface="Calibri" panose="020F0502020204030204" pitchFamily="34" charset="0"/>
                <a:cs typeface="Raavi" panose="020B0502040204020203" pitchFamily="34" charset="0"/>
              </a:rPr>
              <a:t> </a:t>
            </a:r>
            <a:endParaRPr lang="en-GB" sz="16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en-US" sz="1600" b="1" dirty="0">
                <a:effectLst/>
                <a:latin typeface="Tw Cen MT" panose="020B0602020104020603" pitchFamily="34" charset="0"/>
                <a:ea typeface="Calibri" panose="020F0502020204030204" pitchFamily="34" charset="0"/>
                <a:cs typeface="Raavi" panose="020B0502040204020203" pitchFamily="34" charset="0"/>
              </a:rPr>
              <a:t> </a:t>
            </a:r>
            <a:endParaRPr lang="en-GB" sz="16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Box 1">
            <a:extLst>
              <a:ext uri="{FF2B5EF4-FFF2-40B4-BE49-F238E27FC236}">
                <a16:creationId xmlns:a16="http://schemas.microsoft.com/office/drawing/2014/main" id="{4111901D-641A-42E2-A905-B60FAD2C9ACF}"/>
              </a:ext>
            </a:extLst>
          </p:cNvPr>
          <p:cNvSpPr txBox="1"/>
          <p:nvPr/>
        </p:nvSpPr>
        <p:spPr>
          <a:xfrm>
            <a:off x="728018" y="4433680"/>
            <a:ext cx="1583477" cy="9285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GB" sz="1400" b="1" dirty="0">
                <a:effectLst/>
                <a:latin typeface="Tw Cen MT" panose="020B0602020104020603" pitchFamily="34" charset="0"/>
                <a:ea typeface="Calibri" panose="020F0502020204030204" pitchFamily="34" charset="0"/>
                <a:cs typeface="Raavi" panose="020B0502040204020203" pitchFamily="34" charset="0"/>
              </a:rPr>
              <a:t>Human resources: staff, consultants,  UNVs, Fellows, Interns..</a:t>
            </a:r>
            <a:endParaRPr lang="en-GB" sz="14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F942C5FA-46C4-4D00-9CE4-63F627F384AF}"/>
              </a:ext>
            </a:extLst>
          </p:cNvPr>
          <p:cNvCxnSpPr/>
          <p:nvPr/>
        </p:nvCxnSpPr>
        <p:spPr>
          <a:xfrm>
            <a:off x="3627628" y="2305146"/>
            <a:ext cx="0" cy="36746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Box 1">
            <a:extLst>
              <a:ext uri="{FF2B5EF4-FFF2-40B4-BE49-F238E27FC236}">
                <a16:creationId xmlns:a16="http://schemas.microsoft.com/office/drawing/2014/main" id="{5EAC33C3-A5BD-4100-9D67-9A888ECDB006}"/>
              </a:ext>
            </a:extLst>
          </p:cNvPr>
          <p:cNvSpPr txBox="1"/>
          <p:nvPr/>
        </p:nvSpPr>
        <p:spPr>
          <a:xfrm>
            <a:off x="3095434" y="1383910"/>
            <a:ext cx="1750882" cy="1095069"/>
          </a:xfrm>
          <a:prstGeom prst="rect">
            <a:avLst/>
          </a:prstGeom>
          <a:solidFill>
            <a:schemeClr val="accent4"/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en-US" sz="11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Country level technical advisory services</a:t>
            </a:r>
            <a:r>
              <a:rPr lang="en-US" sz="1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SDGs, </a:t>
            </a:r>
            <a:r>
              <a:rPr lang="en-US" sz="1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TiVA</a:t>
            </a:r>
            <a:r>
              <a:rPr lang="en-US" sz="1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CPI, IGIF, CRVS, Census, administrative data, SEEA, price watch</a:t>
            </a:r>
            <a:endParaRPr lang="en-GB" sz="1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en-GB" sz="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5" name="Text Box 1">
            <a:extLst>
              <a:ext uri="{FF2B5EF4-FFF2-40B4-BE49-F238E27FC236}">
                <a16:creationId xmlns:a16="http://schemas.microsoft.com/office/drawing/2014/main" id="{5D17F419-B054-4CDD-BEEE-98BEB26DF4B6}"/>
              </a:ext>
            </a:extLst>
          </p:cNvPr>
          <p:cNvSpPr txBox="1"/>
          <p:nvPr/>
        </p:nvSpPr>
        <p:spPr>
          <a:xfrm>
            <a:off x="786641" y="1447119"/>
            <a:ext cx="1505584" cy="52352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 b="1" dirty="0">
                <a:effectLst/>
                <a:latin typeface="Tw Cen MT" panose="020B0602020104020603" pitchFamily="34" charset="0"/>
                <a:ea typeface="Calibri" panose="020F0502020204030204" pitchFamily="34" charset="0"/>
                <a:cs typeface="Raavi" panose="020B0502040204020203" pitchFamily="34" charset="0"/>
              </a:rPr>
              <a:t>Funding from RB, XB, RPTC, DA</a:t>
            </a:r>
            <a:endParaRPr lang="en-GB" sz="14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r-FR" sz="1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4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C72A8DF-EF00-44AC-82E7-AE6BF7B41102}"/>
              </a:ext>
            </a:extLst>
          </p:cNvPr>
          <p:cNvSpPr/>
          <p:nvPr/>
        </p:nvSpPr>
        <p:spPr>
          <a:xfrm>
            <a:off x="5403601" y="1360346"/>
            <a:ext cx="1935433" cy="4173295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AC601133-55D4-4F74-9463-9511A9578BEB}"/>
              </a:ext>
            </a:extLst>
          </p:cNvPr>
          <p:cNvCxnSpPr>
            <a:cxnSpLocks/>
          </p:cNvCxnSpPr>
          <p:nvPr/>
        </p:nvCxnSpPr>
        <p:spPr>
          <a:xfrm flipV="1">
            <a:off x="1881944" y="5533641"/>
            <a:ext cx="0" cy="227246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415C6A91-E542-4691-9AD8-2F00AC487EC8}"/>
              </a:ext>
            </a:extLst>
          </p:cNvPr>
          <p:cNvCxnSpPr>
            <a:cxnSpLocks/>
          </p:cNvCxnSpPr>
          <p:nvPr/>
        </p:nvCxnSpPr>
        <p:spPr>
          <a:xfrm flipV="1">
            <a:off x="3627628" y="5520322"/>
            <a:ext cx="0" cy="227246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C7E4E7E1-C58C-4C32-AB2B-701DA97AD973}"/>
              </a:ext>
            </a:extLst>
          </p:cNvPr>
          <p:cNvCxnSpPr>
            <a:cxnSpLocks/>
          </p:cNvCxnSpPr>
          <p:nvPr/>
        </p:nvCxnSpPr>
        <p:spPr>
          <a:xfrm flipV="1">
            <a:off x="6096000" y="5497615"/>
            <a:ext cx="0" cy="227246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67BFBD32-98EA-483B-B80E-3C7EFB56CE8D}"/>
              </a:ext>
            </a:extLst>
          </p:cNvPr>
          <p:cNvCxnSpPr>
            <a:cxnSpLocks/>
          </p:cNvCxnSpPr>
          <p:nvPr/>
        </p:nvCxnSpPr>
        <p:spPr>
          <a:xfrm flipV="1">
            <a:off x="8605286" y="4610986"/>
            <a:ext cx="0" cy="1113875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C95A4A70-DA5A-4E7E-97C9-BE32796FC80C}"/>
              </a:ext>
            </a:extLst>
          </p:cNvPr>
          <p:cNvCxnSpPr>
            <a:cxnSpLocks/>
          </p:cNvCxnSpPr>
          <p:nvPr/>
        </p:nvCxnSpPr>
        <p:spPr>
          <a:xfrm flipV="1">
            <a:off x="10668007" y="4610986"/>
            <a:ext cx="0" cy="1113875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59B2A033-9200-49BE-8FB9-73E8898238D8}"/>
              </a:ext>
            </a:extLst>
          </p:cNvPr>
          <p:cNvCxnSpPr>
            <a:cxnSpLocks/>
          </p:cNvCxnSpPr>
          <p:nvPr/>
        </p:nvCxnSpPr>
        <p:spPr>
          <a:xfrm>
            <a:off x="2325907" y="977899"/>
            <a:ext cx="541340" cy="0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41AF2749-BB1A-41BB-87B4-4ED3E4CE6C98}"/>
              </a:ext>
            </a:extLst>
          </p:cNvPr>
          <p:cNvCxnSpPr>
            <a:cxnSpLocks/>
          </p:cNvCxnSpPr>
          <p:nvPr/>
        </p:nvCxnSpPr>
        <p:spPr>
          <a:xfrm>
            <a:off x="4820238" y="946003"/>
            <a:ext cx="541340" cy="0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C0DF2C09-19C0-4593-8291-DE2EABE118DD}"/>
              </a:ext>
            </a:extLst>
          </p:cNvPr>
          <p:cNvCxnSpPr>
            <a:cxnSpLocks/>
          </p:cNvCxnSpPr>
          <p:nvPr/>
        </p:nvCxnSpPr>
        <p:spPr>
          <a:xfrm>
            <a:off x="7246530" y="977899"/>
            <a:ext cx="541340" cy="0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9A04359F-67D7-487C-BCB7-040D7C3ED3B3}"/>
              </a:ext>
            </a:extLst>
          </p:cNvPr>
          <p:cNvCxnSpPr>
            <a:cxnSpLocks/>
          </p:cNvCxnSpPr>
          <p:nvPr/>
        </p:nvCxnSpPr>
        <p:spPr>
          <a:xfrm>
            <a:off x="9388417" y="977899"/>
            <a:ext cx="541340" cy="0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angle 105">
            <a:extLst>
              <a:ext uri="{FF2B5EF4-FFF2-40B4-BE49-F238E27FC236}">
                <a16:creationId xmlns:a16="http://schemas.microsoft.com/office/drawing/2014/main" id="{EA47F44F-2F17-4343-874F-6D4B1C6E20E4}"/>
              </a:ext>
            </a:extLst>
          </p:cNvPr>
          <p:cNvSpPr/>
          <p:nvPr/>
        </p:nvSpPr>
        <p:spPr>
          <a:xfrm>
            <a:off x="489100" y="1299223"/>
            <a:ext cx="1932859" cy="4173287"/>
          </a:xfrm>
          <a:custGeom>
            <a:avLst/>
            <a:gdLst>
              <a:gd name="connsiteX0" fmla="*/ 0 w 1932859"/>
              <a:gd name="connsiteY0" fmla="*/ 0 h 4173287"/>
              <a:gd name="connsiteX1" fmla="*/ 1932859 w 1932859"/>
              <a:gd name="connsiteY1" fmla="*/ 0 h 4173287"/>
              <a:gd name="connsiteX2" fmla="*/ 1932859 w 1932859"/>
              <a:gd name="connsiteY2" fmla="*/ 4173287 h 4173287"/>
              <a:gd name="connsiteX3" fmla="*/ 0 w 1932859"/>
              <a:gd name="connsiteY3" fmla="*/ 4173287 h 4173287"/>
              <a:gd name="connsiteX4" fmla="*/ 0 w 1932859"/>
              <a:gd name="connsiteY4" fmla="*/ 0 h 4173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2859" h="4173287" extrusionOk="0">
                <a:moveTo>
                  <a:pt x="0" y="0"/>
                </a:moveTo>
                <a:cubicBezTo>
                  <a:pt x="558581" y="-5264"/>
                  <a:pt x="1627957" y="84467"/>
                  <a:pt x="1932859" y="0"/>
                </a:cubicBezTo>
                <a:cubicBezTo>
                  <a:pt x="1804686" y="532074"/>
                  <a:pt x="2062009" y="3207178"/>
                  <a:pt x="1932859" y="4173287"/>
                </a:cubicBezTo>
                <a:cubicBezTo>
                  <a:pt x="1395003" y="4279607"/>
                  <a:pt x="373397" y="4165638"/>
                  <a:pt x="0" y="4173287"/>
                </a:cubicBezTo>
                <a:cubicBezTo>
                  <a:pt x="160128" y="3479286"/>
                  <a:pt x="25049" y="784957"/>
                  <a:pt x="0" y="0"/>
                </a:cubicBezTo>
                <a:close/>
              </a:path>
            </a:pathLst>
          </a:custGeom>
          <a:noFill/>
          <a:ln w="19050">
            <a:prstDash val="sysDot"/>
            <a:extLst>
              <a:ext uri="{C807C97D-BFC1-408E-A445-0C87EB9F89A2}">
                <ask:lineSketchStyleProps xmlns:ask="http://schemas.microsoft.com/office/drawing/2018/sketchyshapes" sd="2650216993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82ABD437-15EA-4290-94FC-B7570C26E15A}"/>
              </a:ext>
            </a:extLst>
          </p:cNvPr>
          <p:cNvGrpSpPr/>
          <p:nvPr/>
        </p:nvGrpSpPr>
        <p:grpSpPr>
          <a:xfrm>
            <a:off x="2462693" y="1687615"/>
            <a:ext cx="600637" cy="3572539"/>
            <a:chOff x="2388262" y="1382815"/>
            <a:chExt cx="600637" cy="3572539"/>
          </a:xfrm>
        </p:grpSpPr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2779A70C-9578-4B3B-9E6C-20AC586F0874}"/>
                </a:ext>
              </a:extLst>
            </p:cNvPr>
            <p:cNvCxnSpPr>
              <a:cxnSpLocks/>
            </p:cNvCxnSpPr>
            <p:nvPr/>
          </p:nvCxnSpPr>
          <p:spPr>
            <a:xfrm>
              <a:off x="2656933" y="3171751"/>
              <a:ext cx="331966" cy="0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Right Brace 107">
              <a:extLst>
                <a:ext uri="{FF2B5EF4-FFF2-40B4-BE49-F238E27FC236}">
                  <a16:creationId xmlns:a16="http://schemas.microsoft.com/office/drawing/2014/main" id="{DE451DFA-137D-4743-860A-80012B841232}"/>
                </a:ext>
              </a:extLst>
            </p:cNvPr>
            <p:cNvSpPr/>
            <p:nvPr/>
          </p:nvSpPr>
          <p:spPr>
            <a:xfrm>
              <a:off x="2388262" y="1382815"/>
              <a:ext cx="468745" cy="3572539"/>
            </a:xfrm>
            <a:prstGeom prst="rightBrace">
              <a:avLst>
                <a:gd name="adj1" fmla="val 8333"/>
                <a:gd name="adj2" fmla="val 50000"/>
              </a:avLst>
            </a:prstGeom>
            <a:noFill/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9" name="Rectangle 108">
            <a:extLst>
              <a:ext uri="{FF2B5EF4-FFF2-40B4-BE49-F238E27FC236}">
                <a16:creationId xmlns:a16="http://schemas.microsoft.com/office/drawing/2014/main" id="{8961930D-C1EF-45A8-BFC8-88B2208617DA}"/>
              </a:ext>
            </a:extLst>
          </p:cNvPr>
          <p:cNvSpPr/>
          <p:nvPr/>
        </p:nvSpPr>
        <p:spPr>
          <a:xfrm>
            <a:off x="2980202" y="1267324"/>
            <a:ext cx="1932859" cy="4173287"/>
          </a:xfrm>
          <a:custGeom>
            <a:avLst/>
            <a:gdLst>
              <a:gd name="connsiteX0" fmla="*/ 0 w 1932859"/>
              <a:gd name="connsiteY0" fmla="*/ 0 h 4173287"/>
              <a:gd name="connsiteX1" fmla="*/ 1932859 w 1932859"/>
              <a:gd name="connsiteY1" fmla="*/ 0 h 4173287"/>
              <a:gd name="connsiteX2" fmla="*/ 1932859 w 1932859"/>
              <a:gd name="connsiteY2" fmla="*/ 4173287 h 4173287"/>
              <a:gd name="connsiteX3" fmla="*/ 0 w 1932859"/>
              <a:gd name="connsiteY3" fmla="*/ 4173287 h 4173287"/>
              <a:gd name="connsiteX4" fmla="*/ 0 w 1932859"/>
              <a:gd name="connsiteY4" fmla="*/ 0 h 4173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2859" h="4173287" extrusionOk="0">
                <a:moveTo>
                  <a:pt x="0" y="0"/>
                </a:moveTo>
                <a:cubicBezTo>
                  <a:pt x="558581" y="-5264"/>
                  <a:pt x="1627957" y="84467"/>
                  <a:pt x="1932859" y="0"/>
                </a:cubicBezTo>
                <a:cubicBezTo>
                  <a:pt x="1804686" y="532074"/>
                  <a:pt x="2062009" y="3207178"/>
                  <a:pt x="1932859" y="4173287"/>
                </a:cubicBezTo>
                <a:cubicBezTo>
                  <a:pt x="1395003" y="4279607"/>
                  <a:pt x="373397" y="4165638"/>
                  <a:pt x="0" y="4173287"/>
                </a:cubicBezTo>
                <a:cubicBezTo>
                  <a:pt x="160128" y="3479286"/>
                  <a:pt x="25049" y="784957"/>
                  <a:pt x="0" y="0"/>
                </a:cubicBezTo>
                <a:close/>
              </a:path>
            </a:pathLst>
          </a:custGeom>
          <a:noFill/>
          <a:ln w="19050">
            <a:prstDash val="sysDot"/>
            <a:extLst>
              <a:ext uri="{C807C97D-BFC1-408E-A445-0C87EB9F89A2}">
                <ask:lineSketchStyleProps xmlns:ask="http://schemas.microsoft.com/office/drawing/2018/sketchyshapes" sd="2650216993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9AED8DC1-9D3C-4439-9298-DC6D8768FDE8}"/>
              </a:ext>
            </a:extLst>
          </p:cNvPr>
          <p:cNvGrpSpPr/>
          <p:nvPr/>
        </p:nvGrpSpPr>
        <p:grpSpPr>
          <a:xfrm>
            <a:off x="4919513" y="1599596"/>
            <a:ext cx="600637" cy="3572539"/>
            <a:chOff x="2388262" y="1382815"/>
            <a:chExt cx="600637" cy="3572539"/>
          </a:xfrm>
        </p:grpSpPr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ED5FB930-0290-4CB6-A9CC-9D3AF63D4735}"/>
                </a:ext>
              </a:extLst>
            </p:cNvPr>
            <p:cNvCxnSpPr>
              <a:cxnSpLocks/>
            </p:cNvCxnSpPr>
            <p:nvPr/>
          </p:nvCxnSpPr>
          <p:spPr>
            <a:xfrm>
              <a:off x="2656933" y="3171751"/>
              <a:ext cx="331966" cy="0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Right Brace 115">
              <a:extLst>
                <a:ext uri="{FF2B5EF4-FFF2-40B4-BE49-F238E27FC236}">
                  <a16:creationId xmlns:a16="http://schemas.microsoft.com/office/drawing/2014/main" id="{C41F1C27-B567-4E3B-A487-044DFF33E450}"/>
                </a:ext>
              </a:extLst>
            </p:cNvPr>
            <p:cNvSpPr/>
            <p:nvPr/>
          </p:nvSpPr>
          <p:spPr>
            <a:xfrm>
              <a:off x="2388262" y="1382815"/>
              <a:ext cx="468745" cy="3572539"/>
            </a:xfrm>
            <a:prstGeom prst="rightBrace">
              <a:avLst>
                <a:gd name="adj1" fmla="val 8333"/>
                <a:gd name="adj2" fmla="val 50000"/>
              </a:avLst>
            </a:prstGeom>
            <a:noFill/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A700E6AC-A671-4B0B-9223-F93B0C963C34}"/>
              </a:ext>
            </a:extLst>
          </p:cNvPr>
          <p:cNvGrpSpPr/>
          <p:nvPr/>
        </p:nvGrpSpPr>
        <p:grpSpPr>
          <a:xfrm>
            <a:off x="7287843" y="1618212"/>
            <a:ext cx="600637" cy="3572539"/>
            <a:chOff x="2388262" y="1382815"/>
            <a:chExt cx="600637" cy="3572539"/>
          </a:xfrm>
        </p:grpSpPr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2F67ED3D-F0B1-46C6-90DE-465834E90BB6}"/>
                </a:ext>
              </a:extLst>
            </p:cNvPr>
            <p:cNvCxnSpPr>
              <a:cxnSpLocks/>
            </p:cNvCxnSpPr>
            <p:nvPr/>
          </p:nvCxnSpPr>
          <p:spPr>
            <a:xfrm>
              <a:off x="2656933" y="3171751"/>
              <a:ext cx="331966" cy="0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Right Brace 118">
              <a:extLst>
                <a:ext uri="{FF2B5EF4-FFF2-40B4-BE49-F238E27FC236}">
                  <a16:creationId xmlns:a16="http://schemas.microsoft.com/office/drawing/2014/main" id="{F42F8A68-FE05-4D57-AA7D-7E944A09B45C}"/>
                </a:ext>
              </a:extLst>
            </p:cNvPr>
            <p:cNvSpPr/>
            <p:nvPr/>
          </p:nvSpPr>
          <p:spPr>
            <a:xfrm>
              <a:off x="2388262" y="1382815"/>
              <a:ext cx="468745" cy="3572539"/>
            </a:xfrm>
            <a:prstGeom prst="rightBrace">
              <a:avLst>
                <a:gd name="adj1" fmla="val 8333"/>
                <a:gd name="adj2" fmla="val 50000"/>
              </a:avLst>
            </a:prstGeom>
            <a:noFill/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8B892850-4048-4426-8306-BFACEC223437}"/>
              </a:ext>
            </a:extLst>
          </p:cNvPr>
          <p:cNvCxnSpPr>
            <a:cxnSpLocks/>
          </p:cNvCxnSpPr>
          <p:nvPr/>
        </p:nvCxnSpPr>
        <p:spPr>
          <a:xfrm flipV="1">
            <a:off x="9427916" y="3446993"/>
            <a:ext cx="469942" cy="2666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>
            <a:extLst>
              <a:ext uri="{FF2B5EF4-FFF2-40B4-BE49-F238E27FC236}">
                <a16:creationId xmlns:a16="http://schemas.microsoft.com/office/drawing/2014/main" id="{B56C3A09-81FE-4CDC-96DD-ADF03A631BB4}"/>
              </a:ext>
            </a:extLst>
          </p:cNvPr>
          <p:cNvCxnSpPr>
            <a:cxnSpLocks/>
          </p:cNvCxnSpPr>
          <p:nvPr/>
        </p:nvCxnSpPr>
        <p:spPr>
          <a:xfrm flipV="1">
            <a:off x="6216328" y="3768409"/>
            <a:ext cx="0" cy="377954"/>
          </a:xfrm>
          <a:prstGeom prst="straightConnector1">
            <a:avLst/>
          </a:prstGeom>
          <a:ln w="15875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ângulo arredondado 8">
            <a:extLst>
              <a:ext uri="{FF2B5EF4-FFF2-40B4-BE49-F238E27FC236}">
                <a16:creationId xmlns:a16="http://schemas.microsoft.com/office/drawing/2014/main" id="{A687E987-836B-4784-985B-652EA1328D5B}"/>
              </a:ext>
            </a:extLst>
          </p:cNvPr>
          <p:cNvSpPr/>
          <p:nvPr/>
        </p:nvSpPr>
        <p:spPr>
          <a:xfrm>
            <a:off x="228601" y="96294"/>
            <a:ext cx="11430000" cy="51077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203864"/>
          </a:solidFill>
          <a:ln cap="flat">
            <a:noFill/>
            <a:prstDash val="solid"/>
          </a:ln>
        </p:spPr>
        <p:txBody>
          <a:bodyPr vert="horz" wrap="square" lIns="91440" tIns="91440" rIns="91440" bIns="91440" anchor="ctr" anchorCtr="0" compatLnSpc="1">
            <a:spAutoFit/>
          </a:bodyPr>
          <a:lstStyle/>
          <a:p>
            <a:pPr marL="357192"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Theory of Change for ACS</a:t>
            </a:r>
            <a:endParaRPr lang="en-GB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650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960">
            <a:extLst>
              <a:ext uri="{FF2B5EF4-FFF2-40B4-BE49-F238E27FC236}">
                <a16:creationId xmlns:a16="http://schemas.microsoft.com/office/drawing/2014/main" id="{F515A332-23A1-684D-AD2B-8A29C1870652}"/>
              </a:ext>
            </a:extLst>
          </p:cNvPr>
          <p:cNvSpPr>
            <a:spLocks noChangeAspect="1"/>
          </p:cNvSpPr>
          <p:nvPr/>
        </p:nvSpPr>
        <p:spPr bwMode="auto">
          <a:xfrm>
            <a:off x="2936684" y="2054888"/>
            <a:ext cx="451559" cy="450194"/>
          </a:xfrm>
          <a:custGeom>
            <a:avLst/>
            <a:gdLst>
              <a:gd name="T0" fmla="*/ 9396664 w 288565"/>
              <a:gd name="T1" fmla="*/ 10087497 h 288564"/>
              <a:gd name="T2" fmla="*/ 1187807 w 288565"/>
              <a:gd name="T3" fmla="*/ 9150319 h 288564"/>
              <a:gd name="T4" fmla="*/ 2573537 w 288565"/>
              <a:gd name="T5" fmla="*/ 9150319 h 288564"/>
              <a:gd name="T6" fmla="*/ 4173820 w 288565"/>
              <a:gd name="T7" fmla="*/ 8585928 h 288564"/>
              <a:gd name="T8" fmla="*/ 3999351 w 288565"/>
              <a:gd name="T9" fmla="*/ 8420934 h 288564"/>
              <a:gd name="T10" fmla="*/ 8947857 w 288565"/>
              <a:gd name="T11" fmla="*/ 7495533 h 288564"/>
              <a:gd name="T12" fmla="*/ 7859321 w 288565"/>
              <a:gd name="T13" fmla="*/ 8354815 h 288564"/>
              <a:gd name="T14" fmla="*/ 7419654 w 288565"/>
              <a:gd name="T15" fmla="*/ 7270794 h 288564"/>
              <a:gd name="T16" fmla="*/ 6802452 w 288565"/>
              <a:gd name="T17" fmla="*/ 8354815 h 288564"/>
              <a:gd name="T18" fmla="*/ 6579127 w 288565"/>
              <a:gd name="T19" fmla="*/ 8130115 h 288564"/>
              <a:gd name="T20" fmla="*/ 6376566 w 288565"/>
              <a:gd name="T21" fmla="*/ 7270794 h 288564"/>
              <a:gd name="T22" fmla="*/ 5417946 w 288565"/>
              <a:gd name="T23" fmla="*/ 8407705 h 288564"/>
              <a:gd name="T24" fmla="*/ 6153346 w 288565"/>
              <a:gd name="T25" fmla="*/ 7270794 h 288564"/>
              <a:gd name="T26" fmla="*/ 9396664 w 288565"/>
              <a:gd name="T27" fmla="*/ 8837939 h 288564"/>
              <a:gd name="T28" fmla="*/ 2890291 w 288565"/>
              <a:gd name="T29" fmla="*/ 6833399 h 288564"/>
              <a:gd name="T30" fmla="*/ 4487175 w 288565"/>
              <a:gd name="T31" fmla="*/ 10087497 h 288564"/>
              <a:gd name="T32" fmla="*/ 1187807 w 288565"/>
              <a:gd name="T33" fmla="*/ 6833399 h 288564"/>
              <a:gd name="T34" fmla="*/ 2098460 w 288565"/>
              <a:gd name="T35" fmla="*/ 7302009 h 288564"/>
              <a:gd name="T36" fmla="*/ 1187807 w 288565"/>
              <a:gd name="T37" fmla="*/ 8837939 h 288564"/>
              <a:gd name="T38" fmla="*/ 1187807 w 288565"/>
              <a:gd name="T39" fmla="*/ 6833399 h 288564"/>
              <a:gd name="T40" fmla="*/ 1187807 w 288565"/>
              <a:gd name="T41" fmla="*/ 5792179 h 288564"/>
              <a:gd name="T42" fmla="*/ 9396664 w 288565"/>
              <a:gd name="T43" fmla="*/ 5792179 h 288564"/>
              <a:gd name="T44" fmla="*/ 6994701 w 288565"/>
              <a:gd name="T45" fmla="*/ 5792179 h 288564"/>
              <a:gd name="T46" fmla="*/ 4434380 w 288565"/>
              <a:gd name="T47" fmla="*/ 5792179 h 288564"/>
              <a:gd name="T48" fmla="*/ 8010899 w 288565"/>
              <a:gd name="T49" fmla="*/ 4724842 h 288564"/>
              <a:gd name="T50" fmla="*/ 9555012 w 288565"/>
              <a:gd name="T51" fmla="*/ 5466764 h 288564"/>
              <a:gd name="T52" fmla="*/ 8010899 w 288565"/>
              <a:gd name="T53" fmla="*/ 4724842 h 288564"/>
              <a:gd name="T54" fmla="*/ 6136876 w 288565"/>
              <a:gd name="T55" fmla="*/ 5466764 h 288564"/>
              <a:gd name="T56" fmla="*/ 7694168 w 288565"/>
              <a:gd name="T57" fmla="*/ 4724842 h 288564"/>
              <a:gd name="T58" fmla="*/ 2890291 w 288565"/>
              <a:gd name="T59" fmla="*/ 4789924 h 288564"/>
              <a:gd name="T60" fmla="*/ 5120632 w 288565"/>
              <a:gd name="T61" fmla="*/ 4789924 h 288564"/>
              <a:gd name="T62" fmla="*/ 329869 w 288565"/>
              <a:gd name="T63" fmla="*/ 4724842 h 288564"/>
              <a:gd name="T64" fmla="*/ 1874035 w 288565"/>
              <a:gd name="T65" fmla="*/ 5466764 h 288564"/>
              <a:gd name="T66" fmla="*/ 329869 w 288565"/>
              <a:gd name="T67" fmla="*/ 4724842 h 288564"/>
              <a:gd name="T68" fmla="*/ 10016946 w 288565"/>
              <a:gd name="T69" fmla="*/ 4425450 h 288564"/>
              <a:gd name="T70" fmla="*/ 5450646 w 288565"/>
              <a:gd name="T71" fmla="*/ 3475282 h 288564"/>
              <a:gd name="T72" fmla="*/ 7113491 w 288565"/>
              <a:gd name="T73" fmla="*/ 3475282 h 288564"/>
              <a:gd name="T74" fmla="*/ 2982674 w 288565"/>
              <a:gd name="T75" fmla="*/ 4425450 h 288564"/>
              <a:gd name="T76" fmla="*/ 3470933 w 288565"/>
              <a:gd name="T77" fmla="*/ 3475282 h 288564"/>
              <a:gd name="T78" fmla="*/ 2626332 w 288565"/>
              <a:gd name="T79" fmla="*/ 4425450 h 288564"/>
              <a:gd name="T80" fmla="*/ 3523735 w 288565"/>
              <a:gd name="T81" fmla="*/ 2420937 h 288564"/>
              <a:gd name="T82" fmla="*/ 7047545 w 288565"/>
              <a:gd name="T83" fmla="*/ 2420937 h 288564"/>
              <a:gd name="T84" fmla="*/ 8028723 w 288565"/>
              <a:gd name="T85" fmla="*/ 1031175 h 288564"/>
              <a:gd name="T86" fmla="*/ 5696184 w 288565"/>
              <a:gd name="T87" fmla="*/ 1361023 h 288564"/>
              <a:gd name="T88" fmla="*/ 2484423 w 288565"/>
              <a:gd name="T89" fmla="*/ 1031175 h 288564"/>
              <a:gd name="T90" fmla="*/ 4830142 w 288565"/>
              <a:gd name="T91" fmla="*/ 1361023 h 288564"/>
              <a:gd name="T92" fmla="*/ 2484423 w 288565"/>
              <a:gd name="T93" fmla="*/ 1031175 h 288564"/>
              <a:gd name="T94" fmla="*/ 8961154 w 288565"/>
              <a:gd name="T95" fmla="*/ 2108557 h 288564"/>
              <a:gd name="T96" fmla="*/ 1438512 w 288565"/>
              <a:gd name="T97" fmla="*/ 0 h 288564"/>
              <a:gd name="T98" fmla="*/ 9291067 w 288565"/>
              <a:gd name="T99" fmla="*/ 2251753 h 288564"/>
              <a:gd name="T100" fmla="*/ 7377438 w 288565"/>
              <a:gd name="T101" fmla="*/ 3149909 h 288564"/>
              <a:gd name="T102" fmla="*/ 10518478 w 288565"/>
              <a:gd name="T103" fmla="*/ 4464549 h 288564"/>
              <a:gd name="T104" fmla="*/ 9713395 w 288565"/>
              <a:gd name="T105" fmla="*/ 5779144 h 288564"/>
              <a:gd name="T106" fmla="*/ 10571229 w 288565"/>
              <a:gd name="T107" fmla="*/ 10269698 h 288564"/>
              <a:gd name="T108" fmla="*/ 0 w 288565"/>
              <a:gd name="T109" fmla="*/ 10269698 h 288564"/>
              <a:gd name="T110" fmla="*/ 857752 w 288565"/>
              <a:gd name="T111" fmla="*/ 5779144 h 288564"/>
              <a:gd name="T112" fmla="*/ 52831 w 288565"/>
              <a:gd name="T113" fmla="*/ 4464549 h 288564"/>
              <a:gd name="T114" fmla="*/ 3193793 w 288565"/>
              <a:gd name="T115" fmla="*/ 3149909 h 288564"/>
              <a:gd name="T116" fmla="*/ 1280220 w 288565"/>
              <a:gd name="T117" fmla="*/ 2251753 h 2885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88565" h="288564">
                <a:moveTo>
                  <a:pt x="131493" y="253576"/>
                </a:moveTo>
                <a:lnTo>
                  <a:pt x="131493" y="279547"/>
                </a:lnTo>
                <a:lnTo>
                  <a:pt x="256502" y="279547"/>
                </a:lnTo>
                <a:lnTo>
                  <a:pt x="256502" y="253576"/>
                </a:lnTo>
                <a:lnTo>
                  <a:pt x="131493" y="253576"/>
                </a:lnTo>
                <a:close/>
                <a:moveTo>
                  <a:pt x="32423" y="253576"/>
                </a:moveTo>
                <a:lnTo>
                  <a:pt x="32423" y="279547"/>
                </a:lnTo>
                <a:lnTo>
                  <a:pt x="70250" y="279547"/>
                </a:lnTo>
                <a:lnTo>
                  <a:pt x="70250" y="253576"/>
                </a:lnTo>
                <a:lnTo>
                  <a:pt x="32423" y="253576"/>
                </a:lnTo>
                <a:close/>
                <a:moveTo>
                  <a:pt x="109171" y="233363"/>
                </a:moveTo>
                <a:cubicBezTo>
                  <a:pt x="111736" y="233363"/>
                  <a:pt x="113934" y="235268"/>
                  <a:pt x="113934" y="237935"/>
                </a:cubicBezTo>
                <a:cubicBezTo>
                  <a:pt x="113934" y="240221"/>
                  <a:pt x="111736" y="242507"/>
                  <a:pt x="109171" y="242507"/>
                </a:cubicBezTo>
                <a:cubicBezTo>
                  <a:pt x="106973" y="242507"/>
                  <a:pt x="104775" y="240221"/>
                  <a:pt x="104775" y="237935"/>
                </a:cubicBezTo>
                <a:cubicBezTo>
                  <a:pt x="104775" y="235268"/>
                  <a:pt x="106973" y="233363"/>
                  <a:pt x="109171" y="233363"/>
                </a:cubicBezTo>
                <a:close/>
                <a:moveTo>
                  <a:pt x="238091" y="201490"/>
                </a:moveTo>
                <a:cubicBezTo>
                  <a:pt x="239540" y="200025"/>
                  <a:pt x="242439" y="200025"/>
                  <a:pt x="244251" y="201490"/>
                </a:cubicBezTo>
                <a:cubicBezTo>
                  <a:pt x="245701" y="203322"/>
                  <a:pt x="245701" y="206253"/>
                  <a:pt x="244251" y="207718"/>
                </a:cubicBezTo>
                <a:lnTo>
                  <a:pt x="220697" y="231531"/>
                </a:lnTo>
                <a:cubicBezTo>
                  <a:pt x="219973" y="232264"/>
                  <a:pt x="218885" y="232997"/>
                  <a:pt x="217436" y="232997"/>
                </a:cubicBezTo>
                <a:cubicBezTo>
                  <a:pt x="216711" y="232997"/>
                  <a:pt x="215262" y="232264"/>
                  <a:pt x="214537" y="231531"/>
                </a:cubicBezTo>
                <a:cubicBezTo>
                  <a:pt x="212725" y="229700"/>
                  <a:pt x="212725" y="227501"/>
                  <a:pt x="214537" y="225303"/>
                </a:cubicBezTo>
                <a:lnTo>
                  <a:pt x="238091" y="201490"/>
                </a:lnTo>
                <a:close/>
                <a:moveTo>
                  <a:pt x="202535" y="201490"/>
                </a:moveTo>
                <a:cubicBezTo>
                  <a:pt x="204327" y="200025"/>
                  <a:pt x="207195" y="200025"/>
                  <a:pt x="209346" y="201490"/>
                </a:cubicBezTo>
                <a:cubicBezTo>
                  <a:pt x="210780" y="203322"/>
                  <a:pt x="210780" y="206253"/>
                  <a:pt x="209346" y="207718"/>
                </a:cubicBezTo>
                <a:lnTo>
                  <a:pt x="185687" y="231531"/>
                </a:lnTo>
                <a:cubicBezTo>
                  <a:pt x="184970" y="232264"/>
                  <a:pt x="183536" y="232997"/>
                  <a:pt x="182460" y="232997"/>
                </a:cubicBezTo>
                <a:cubicBezTo>
                  <a:pt x="181743" y="232997"/>
                  <a:pt x="180309" y="232264"/>
                  <a:pt x="179592" y="231531"/>
                </a:cubicBezTo>
                <a:cubicBezTo>
                  <a:pt x="177800" y="229700"/>
                  <a:pt x="177800" y="227501"/>
                  <a:pt x="179592" y="225303"/>
                </a:cubicBezTo>
                <a:lnTo>
                  <a:pt x="202535" y="201490"/>
                </a:lnTo>
                <a:close/>
                <a:moveTo>
                  <a:pt x="167968" y="201490"/>
                </a:moveTo>
                <a:cubicBezTo>
                  <a:pt x="169761" y="200025"/>
                  <a:pt x="172270" y="200025"/>
                  <a:pt x="174062" y="201490"/>
                </a:cubicBezTo>
                <a:cubicBezTo>
                  <a:pt x="175855" y="203322"/>
                  <a:pt x="175855" y="206253"/>
                  <a:pt x="174062" y="207718"/>
                </a:cubicBezTo>
                <a:lnTo>
                  <a:pt x="150762" y="231531"/>
                </a:lnTo>
                <a:cubicBezTo>
                  <a:pt x="149686" y="232264"/>
                  <a:pt x="148969" y="232997"/>
                  <a:pt x="147894" y="232997"/>
                </a:cubicBezTo>
                <a:cubicBezTo>
                  <a:pt x="146460" y="232997"/>
                  <a:pt x="145384" y="232264"/>
                  <a:pt x="144667" y="231531"/>
                </a:cubicBezTo>
                <a:cubicBezTo>
                  <a:pt x="142875" y="229700"/>
                  <a:pt x="142875" y="227501"/>
                  <a:pt x="144667" y="225303"/>
                </a:cubicBezTo>
                <a:lnTo>
                  <a:pt x="167968" y="201490"/>
                </a:lnTo>
                <a:close/>
                <a:moveTo>
                  <a:pt x="131493" y="189370"/>
                </a:moveTo>
                <a:lnTo>
                  <a:pt x="131493" y="244919"/>
                </a:lnTo>
                <a:lnTo>
                  <a:pt x="256502" y="244919"/>
                </a:lnTo>
                <a:lnTo>
                  <a:pt x="256502" y="189370"/>
                </a:lnTo>
                <a:lnTo>
                  <a:pt x="131493" y="189370"/>
                </a:lnTo>
                <a:close/>
                <a:moveTo>
                  <a:pt x="78896" y="189370"/>
                </a:moveTo>
                <a:lnTo>
                  <a:pt x="78896" y="249247"/>
                </a:lnTo>
                <a:lnTo>
                  <a:pt x="78896" y="279547"/>
                </a:lnTo>
                <a:lnTo>
                  <a:pt x="122487" y="279547"/>
                </a:lnTo>
                <a:lnTo>
                  <a:pt x="122487" y="189370"/>
                </a:lnTo>
                <a:lnTo>
                  <a:pt x="78896" y="189370"/>
                </a:lnTo>
                <a:close/>
                <a:moveTo>
                  <a:pt x="32423" y="189370"/>
                </a:moveTo>
                <a:lnTo>
                  <a:pt x="32423" y="221112"/>
                </a:lnTo>
                <a:lnTo>
                  <a:pt x="50436" y="202356"/>
                </a:lnTo>
                <a:cubicBezTo>
                  <a:pt x="52597" y="200913"/>
                  <a:pt x="55479" y="200913"/>
                  <a:pt x="57281" y="202356"/>
                </a:cubicBezTo>
                <a:cubicBezTo>
                  <a:pt x="58722" y="204159"/>
                  <a:pt x="58722" y="207045"/>
                  <a:pt x="57281" y="208488"/>
                </a:cubicBezTo>
                <a:lnTo>
                  <a:pt x="32423" y="233376"/>
                </a:lnTo>
                <a:lnTo>
                  <a:pt x="32423" y="244919"/>
                </a:lnTo>
                <a:lnTo>
                  <a:pt x="70250" y="244919"/>
                </a:lnTo>
                <a:lnTo>
                  <a:pt x="70250" y="189370"/>
                </a:lnTo>
                <a:lnTo>
                  <a:pt x="32423" y="189370"/>
                </a:lnTo>
                <a:close/>
                <a:moveTo>
                  <a:pt x="74213" y="147529"/>
                </a:moveTo>
                <a:cubicBezTo>
                  <a:pt x="69529" y="155103"/>
                  <a:pt x="60883" y="160514"/>
                  <a:pt x="51156" y="160514"/>
                </a:cubicBezTo>
                <a:lnTo>
                  <a:pt x="32423" y="160514"/>
                </a:lnTo>
                <a:lnTo>
                  <a:pt x="32423" y="180713"/>
                </a:lnTo>
                <a:lnTo>
                  <a:pt x="256502" y="180713"/>
                </a:lnTo>
                <a:lnTo>
                  <a:pt x="256502" y="160514"/>
                </a:lnTo>
                <a:lnTo>
                  <a:pt x="237769" y="160514"/>
                </a:lnTo>
                <a:cubicBezTo>
                  <a:pt x="228042" y="160514"/>
                  <a:pt x="219036" y="155103"/>
                  <a:pt x="213992" y="147529"/>
                </a:cubicBezTo>
                <a:cubicBezTo>
                  <a:pt x="209669" y="155103"/>
                  <a:pt x="200663" y="160514"/>
                  <a:pt x="190936" y="160514"/>
                </a:cubicBezTo>
                <a:lnTo>
                  <a:pt x="167519" y="160514"/>
                </a:lnTo>
                <a:cubicBezTo>
                  <a:pt x="157792" y="160514"/>
                  <a:pt x="149146" y="155103"/>
                  <a:pt x="144463" y="147529"/>
                </a:cubicBezTo>
                <a:cubicBezTo>
                  <a:pt x="139419" y="155103"/>
                  <a:pt x="130773" y="160514"/>
                  <a:pt x="121046" y="160514"/>
                </a:cubicBezTo>
                <a:lnTo>
                  <a:pt x="97990" y="160514"/>
                </a:lnTo>
                <a:cubicBezTo>
                  <a:pt x="87542" y="160514"/>
                  <a:pt x="79256" y="155103"/>
                  <a:pt x="74213" y="147529"/>
                </a:cubicBezTo>
                <a:close/>
                <a:moveTo>
                  <a:pt x="218675" y="130936"/>
                </a:moveTo>
                <a:lnTo>
                  <a:pt x="218675" y="132740"/>
                </a:lnTo>
                <a:cubicBezTo>
                  <a:pt x="218675" y="143200"/>
                  <a:pt x="226961" y="151496"/>
                  <a:pt x="237769" y="151496"/>
                </a:cubicBezTo>
                <a:lnTo>
                  <a:pt x="260825" y="151496"/>
                </a:lnTo>
                <a:cubicBezTo>
                  <a:pt x="271633" y="151496"/>
                  <a:pt x="279558" y="143200"/>
                  <a:pt x="279558" y="132740"/>
                </a:cubicBezTo>
                <a:lnTo>
                  <a:pt x="279558" y="130936"/>
                </a:lnTo>
                <a:lnTo>
                  <a:pt x="218675" y="130936"/>
                </a:lnTo>
                <a:close/>
                <a:moveTo>
                  <a:pt x="148786" y="130936"/>
                </a:moveTo>
                <a:lnTo>
                  <a:pt x="148786" y="132740"/>
                </a:lnTo>
                <a:cubicBezTo>
                  <a:pt x="148786" y="143200"/>
                  <a:pt x="157072" y="151496"/>
                  <a:pt x="167519" y="151496"/>
                </a:cubicBezTo>
                <a:lnTo>
                  <a:pt x="190936" y="151496"/>
                </a:lnTo>
                <a:cubicBezTo>
                  <a:pt x="201383" y="151496"/>
                  <a:pt x="210029" y="143200"/>
                  <a:pt x="210029" y="132740"/>
                </a:cubicBezTo>
                <a:lnTo>
                  <a:pt x="210029" y="130936"/>
                </a:lnTo>
                <a:lnTo>
                  <a:pt x="148786" y="130936"/>
                </a:lnTo>
                <a:close/>
                <a:moveTo>
                  <a:pt x="78896" y="130936"/>
                </a:moveTo>
                <a:lnTo>
                  <a:pt x="78896" y="132740"/>
                </a:lnTo>
                <a:cubicBezTo>
                  <a:pt x="78896" y="143200"/>
                  <a:pt x="87182" y="151496"/>
                  <a:pt x="97990" y="151496"/>
                </a:cubicBezTo>
                <a:lnTo>
                  <a:pt x="121046" y="151496"/>
                </a:lnTo>
                <a:cubicBezTo>
                  <a:pt x="131854" y="151496"/>
                  <a:pt x="139779" y="143200"/>
                  <a:pt x="139779" y="132740"/>
                </a:cubicBezTo>
                <a:lnTo>
                  <a:pt x="139779" y="130936"/>
                </a:lnTo>
                <a:lnTo>
                  <a:pt x="78896" y="130936"/>
                </a:lnTo>
                <a:close/>
                <a:moveTo>
                  <a:pt x="9006" y="130936"/>
                </a:moveTo>
                <a:lnTo>
                  <a:pt x="9006" y="132740"/>
                </a:lnTo>
                <a:cubicBezTo>
                  <a:pt x="9006" y="143200"/>
                  <a:pt x="17292" y="151496"/>
                  <a:pt x="27740" y="151496"/>
                </a:cubicBezTo>
                <a:lnTo>
                  <a:pt x="51156" y="151496"/>
                </a:lnTo>
                <a:cubicBezTo>
                  <a:pt x="61604" y="151496"/>
                  <a:pt x="70250" y="143200"/>
                  <a:pt x="70250" y="132740"/>
                </a:cubicBezTo>
                <a:lnTo>
                  <a:pt x="70250" y="130936"/>
                </a:lnTo>
                <a:lnTo>
                  <a:pt x="9006" y="130936"/>
                </a:lnTo>
                <a:close/>
                <a:moveTo>
                  <a:pt x="203905" y="96308"/>
                </a:moveTo>
                <a:lnTo>
                  <a:pt x="216874" y="122640"/>
                </a:lnTo>
                <a:lnTo>
                  <a:pt x="273434" y="122640"/>
                </a:lnTo>
                <a:lnTo>
                  <a:pt x="247496" y="96308"/>
                </a:lnTo>
                <a:lnTo>
                  <a:pt x="203905" y="96308"/>
                </a:lnTo>
                <a:close/>
                <a:moveTo>
                  <a:pt x="148786" y="96308"/>
                </a:moveTo>
                <a:lnTo>
                  <a:pt x="148786" y="122640"/>
                </a:lnTo>
                <a:lnTo>
                  <a:pt x="207147" y="122640"/>
                </a:lnTo>
                <a:lnTo>
                  <a:pt x="194178" y="96308"/>
                </a:lnTo>
                <a:lnTo>
                  <a:pt x="148786" y="96308"/>
                </a:lnTo>
                <a:close/>
                <a:moveTo>
                  <a:pt x="94747" y="96308"/>
                </a:moveTo>
                <a:lnTo>
                  <a:pt x="81418" y="122640"/>
                </a:lnTo>
                <a:lnTo>
                  <a:pt x="139779" y="122640"/>
                </a:lnTo>
                <a:lnTo>
                  <a:pt x="139779" y="96308"/>
                </a:lnTo>
                <a:lnTo>
                  <a:pt x="94747" y="96308"/>
                </a:lnTo>
                <a:close/>
                <a:moveTo>
                  <a:pt x="41069" y="96308"/>
                </a:moveTo>
                <a:lnTo>
                  <a:pt x="15131" y="122640"/>
                </a:lnTo>
                <a:lnTo>
                  <a:pt x="71691" y="122640"/>
                </a:lnTo>
                <a:lnTo>
                  <a:pt x="85020" y="96308"/>
                </a:lnTo>
                <a:lnTo>
                  <a:pt x="41069" y="96308"/>
                </a:lnTo>
                <a:close/>
                <a:moveTo>
                  <a:pt x="96188" y="67091"/>
                </a:moveTo>
                <a:lnTo>
                  <a:pt x="96188" y="87291"/>
                </a:lnTo>
                <a:lnTo>
                  <a:pt x="192377" y="87291"/>
                </a:lnTo>
                <a:lnTo>
                  <a:pt x="192377" y="67091"/>
                </a:lnTo>
                <a:lnTo>
                  <a:pt x="96188" y="67091"/>
                </a:lnTo>
                <a:close/>
                <a:moveTo>
                  <a:pt x="155490" y="28575"/>
                </a:moveTo>
                <a:lnTo>
                  <a:pt x="219162" y="28575"/>
                </a:lnTo>
                <a:cubicBezTo>
                  <a:pt x="221680" y="28575"/>
                  <a:pt x="223478" y="30861"/>
                  <a:pt x="223478" y="33528"/>
                </a:cubicBezTo>
                <a:cubicBezTo>
                  <a:pt x="223478" y="36195"/>
                  <a:pt x="221680" y="37719"/>
                  <a:pt x="219162" y="37719"/>
                </a:cubicBezTo>
                <a:lnTo>
                  <a:pt x="155490" y="37719"/>
                </a:lnTo>
                <a:cubicBezTo>
                  <a:pt x="152612" y="37719"/>
                  <a:pt x="150813" y="36195"/>
                  <a:pt x="150813" y="33528"/>
                </a:cubicBezTo>
                <a:cubicBezTo>
                  <a:pt x="150813" y="30861"/>
                  <a:pt x="152612" y="28575"/>
                  <a:pt x="155490" y="28575"/>
                </a:cubicBezTo>
                <a:close/>
                <a:moveTo>
                  <a:pt x="67817" y="28575"/>
                </a:moveTo>
                <a:lnTo>
                  <a:pt x="131849" y="28575"/>
                </a:lnTo>
                <a:cubicBezTo>
                  <a:pt x="134367" y="28575"/>
                  <a:pt x="136165" y="30861"/>
                  <a:pt x="136165" y="33528"/>
                </a:cubicBezTo>
                <a:cubicBezTo>
                  <a:pt x="136165" y="36195"/>
                  <a:pt x="134367" y="37719"/>
                  <a:pt x="131849" y="37719"/>
                </a:cubicBezTo>
                <a:lnTo>
                  <a:pt x="67817" y="37719"/>
                </a:lnTo>
                <a:cubicBezTo>
                  <a:pt x="65299" y="37719"/>
                  <a:pt x="63500" y="36195"/>
                  <a:pt x="63500" y="33528"/>
                </a:cubicBezTo>
                <a:cubicBezTo>
                  <a:pt x="63500" y="30861"/>
                  <a:pt x="65299" y="28575"/>
                  <a:pt x="67817" y="28575"/>
                </a:cubicBezTo>
                <a:close/>
                <a:moveTo>
                  <a:pt x="43951" y="8657"/>
                </a:moveTo>
                <a:lnTo>
                  <a:pt x="43951" y="58434"/>
                </a:lnTo>
                <a:lnTo>
                  <a:pt x="244614" y="58434"/>
                </a:lnTo>
                <a:lnTo>
                  <a:pt x="244614" y="8657"/>
                </a:lnTo>
                <a:lnTo>
                  <a:pt x="43951" y="8657"/>
                </a:lnTo>
                <a:close/>
                <a:moveTo>
                  <a:pt x="39268" y="0"/>
                </a:moveTo>
                <a:lnTo>
                  <a:pt x="249297" y="0"/>
                </a:lnTo>
                <a:cubicBezTo>
                  <a:pt x="251459" y="0"/>
                  <a:pt x="253620" y="1804"/>
                  <a:pt x="253620" y="4689"/>
                </a:cubicBezTo>
                <a:lnTo>
                  <a:pt x="253620" y="62402"/>
                </a:lnTo>
                <a:cubicBezTo>
                  <a:pt x="253620" y="64927"/>
                  <a:pt x="251459" y="67091"/>
                  <a:pt x="249297" y="67091"/>
                </a:cubicBezTo>
                <a:lnTo>
                  <a:pt x="201383" y="67091"/>
                </a:lnTo>
                <a:lnTo>
                  <a:pt x="201383" y="87291"/>
                </a:lnTo>
                <a:lnTo>
                  <a:pt x="249297" y="87291"/>
                </a:lnTo>
                <a:cubicBezTo>
                  <a:pt x="250378" y="87291"/>
                  <a:pt x="251459" y="87651"/>
                  <a:pt x="251819" y="88734"/>
                </a:cubicBezTo>
                <a:lnTo>
                  <a:pt x="287124" y="123722"/>
                </a:lnTo>
                <a:cubicBezTo>
                  <a:pt x="288205" y="124443"/>
                  <a:pt x="288565" y="125886"/>
                  <a:pt x="288565" y="126968"/>
                </a:cubicBezTo>
                <a:lnTo>
                  <a:pt x="288565" y="132740"/>
                </a:lnTo>
                <a:cubicBezTo>
                  <a:pt x="288565" y="146086"/>
                  <a:pt x="278117" y="157989"/>
                  <a:pt x="265148" y="160153"/>
                </a:cubicBezTo>
                <a:lnTo>
                  <a:pt x="265148" y="279547"/>
                </a:lnTo>
                <a:lnTo>
                  <a:pt x="284242" y="279547"/>
                </a:lnTo>
                <a:cubicBezTo>
                  <a:pt x="286403" y="279547"/>
                  <a:pt x="288565" y="282072"/>
                  <a:pt x="288565" y="284597"/>
                </a:cubicBezTo>
                <a:cubicBezTo>
                  <a:pt x="288565" y="287122"/>
                  <a:pt x="286403" y="288564"/>
                  <a:pt x="284242" y="288564"/>
                </a:cubicBezTo>
                <a:lnTo>
                  <a:pt x="4683" y="288564"/>
                </a:lnTo>
                <a:cubicBezTo>
                  <a:pt x="2161" y="288564"/>
                  <a:pt x="0" y="287122"/>
                  <a:pt x="0" y="284597"/>
                </a:cubicBezTo>
                <a:cubicBezTo>
                  <a:pt x="0" y="282072"/>
                  <a:pt x="2161" y="279547"/>
                  <a:pt x="4683" y="279547"/>
                </a:cubicBezTo>
                <a:lnTo>
                  <a:pt x="23416" y="279547"/>
                </a:lnTo>
                <a:lnTo>
                  <a:pt x="23416" y="160153"/>
                </a:lnTo>
                <a:cubicBezTo>
                  <a:pt x="10087" y="157989"/>
                  <a:pt x="0" y="146086"/>
                  <a:pt x="0" y="132740"/>
                </a:cubicBezTo>
                <a:lnTo>
                  <a:pt x="0" y="126968"/>
                </a:lnTo>
                <a:cubicBezTo>
                  <a:pt x="0" y="125886"/>
                  <a:pt x="360" y="124443"/>
                  <a:pt x="1441" y="123722"/>
                </a:cubicBezTo>
                <a:lnTo>
                  <a:pt x="36386" y="88734"/>
                </a:lnTo>
                <a:cubicBezTo>
                  <a:pt x="37106" y="87651"/>
                  <a:pt x="37827" y="87291"/>
                  <a:pt x="39268" y="87291"/>
                </a:cubicBezTo>
                <a:lnTo>
                  <a:pt x="87182" y="87291"/>
                </a:lnTo>
                <a:lnTo>
                  <a:pt x="87182" y="67091"/>
                </a:lnTo>
                <a:lnTo>
                  <a:pt x="39268" y="67091"/>
                </a:lnTo>
                <a:cubicBezTo>
                  <a:pt x="37106" y="67091"/>
                  <a:pt x="34945" y="64927"/>
                  <a:pt x="34945" y="62402"/>
                </a:cubicBezTo>
                <a:lnTo>
                  <a:pt x="34945" y="4689"/>
                </a:lnTo>
                <a:cubicBezTo>
                  <a:pt x="34945" y="1804"/>
                  <a:pt x="37106" y="0"/>
                  <a:pt x="392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16" name="Freeform 967">
            <a:extLst>
              <a:ext uri="{FF2B5EF4-FFF2-40B4-BE49-F238E27FC236}">
                <a16:creationId xmlns:a16="http://schemas.microsoft.com/office/drawing/2014/main" id="{EF9EBB46-3B98-104F-8E57-7315345477BE}"/>
              </a:ext>
            </a:extLst>
          </p:cNvPr>
          <p:cNvSpPr>
            <a:spLocks noChangeAspect="1"/>
          </p:cNvSpPr>
          <p:nvPr/>
        </p:nvSpPr>
        <p:spPr bwMode="auto">
          <a:xfrm>
            <a:off x="8063808" y="2053524"/>
            <a:ext cx="450194" cy="452922"/>
          </a:xfrm>
          <a:custGeom>
            <a:avLst/>
            <a:gdLst>
              <a:gd name="T0" fmla="*/ 7053871 w 288566"/>
              <a:gd name="T1" fmla="*/ 10143730 h 289970"/>
              <a:gd name="T2" fmla="*/ 8155981 w 288566"/>
              <a:gd name="T3" fmla="*/ 9617609 h 289970"/>
              <a:gd name="T4" fmla="*/ 9258093 w 288566"/>
              <a:gd name="T5" fmla="*/ 10143730 h 289970"/>
              <a:gd name="T6" fmla="*/ 8155981 w 288566"/>
              <a:gd name="T7" fmla="*/ 9078298 h 289970"/>
              <a:gd name="T8" fmla="*/ 8127370 w 288566"/>
              <a:gd name="T9" fmla="*/ 5814285 h 289970"/>
              <a:gd name="T10" fmla="*/ 7764475 w 288566"/>
              <a:gd name="T11" fmla="*/ 6414220 h 289970"/>
              <a:gd name="T12" fmla="*/ 7621940 w 288566"/>
              <a:gd name="T13" fmla="*/ 6883751 h 289970"/>
              <a:gd name="T14" fmla="*/ 7570110 w 288566"/>
              <a:gd name="T15" fmla="*/ 7574943 h 289970"/>
              <a:gd name="T16" fmla="*/ 8205121 w 288566"/>
              <a:gd name="T17" fmla="*/ 7314139 h 289970"/>
              <a:gd name="T18" fmla="*/ 8606841 w 288566"/>
              <a:gd name="T19" fmla="*/ 7014158 h 289970"/>
              <a:gd name="T20" fmla="*/ 9047512 w 288566"/>
              <a:gd name="T21" fmla="*/ 6479405 h 289970"/>
              <a:gd name="T22" fmla="*/ 8373591 w 288566"/>
              <a:gd name="T23" fmla="*/ 6322899 h 289970"/>
              <a:gd name="T24" fmla="*/ 7984792 w 288566"/>
              <a:gd name="T25" fmla="*/ 5370826 h 289970"/>
              <a:gd name="T26" fmla="*/ 8632778 w 288566"/>
              <a:gd name="T27" fmla="*/ 6101237 h 289970"/>
              <a:gd name="T28" fmla="*/ 9539953 w 288566"/>
              <a:gd name="T29" fmla="*/ 6322899 h 289970"/>
              <a:gd name="T30" fmla="*/ 8917859 w 288566"/>
              <a:gd name="T31" fmla="*/ 7040266 h 289970"/>
              <a:gd name="T32" fmla="*/ 9008602 w 288566"/>
              <a:gd name="T33" fmla="*/ 7992341 h 289970"/>
              <a:gd name="T34" fmla="*/ 8827143 w 288566"/>
              <a:gd name="T35" fmla="*/ 8005345 h 289970"/>
              <a:gd name="T36" fmla="*/ 7427533 w 288566"/>
              <a:gd name="T37" fmla="*/ 8005345 h 289970"/>
              <a:gd name="T38" fmla="*/ 7194283 w 288566"/>
              <a:gd name="T39" fmla="*/ 7835850 h 289970"/>
              <a:gd name="T40" fmla="*/ 6766612 w 288566"/>
              <a:gd name="T41" fmla="*/ 6492474 h 289970"/>
              <a:gd name="T42" fmla="*/ 6857348 w 288566"/>
              <a:gd name="T43" fmla="*/ 6218616 h 289970"/>
              <a:gd name="T44" fmla="*/ 7984792 w 288566"/>
              <a:gd name="T45" fmla="*/ 5370826 h 289970"/>
              <a:gd name="T46" fmla="*/ 6224063 w 288566"/>
              <a:gd name="T47" fmla="*/ 6802802 h 289970"/>
              <a:gd name="T48" fmla="*/ 10100870 w 288566"/>
              <a:gd name="T49" fmla="*/ 6802802 h 289970"/>
              <a:gd name="T50" fmla="*/ 8155981 w 288566"/>
              <a:gd name="T51" fmla="*/ 4514180 h 289970"/>
              <a:gd name="T52" fmla="*/ 9582254 w 288566"/>
              <a:gd name="T53" fmla="*/ 8565352 h 289970"/>
              <a:gd name="T54" fmla="*/ 9491461 w 288566"/>
              <a:gd name="T55" fmla="*/ 10551500 h 289970"/>
              <a:gd name="T56" fmla="*/ 9348838 w 288566"/>
              <a:gd name="T57" fmla="*/ 10551500 h 289970"/>
              <a:gd name="T58" fmla="*/ 6963126 w 288566"/>
              <a:gd name="T59" fmla="*/ 10551500 h 289970"/>
              <a:gd name="T60" fmla="*/ 6755665 w 288566"/>
              <a:gd name="T61" fmla="*/ 10419908 h 289970"/>
              <a:gd name="T62" fmla="*/ 5899882 w 288566"/>
              <a:gd name="T63" fmla="*/ 6802802 h 289970"/>
              <a:gd name="T64" fmla="*/ 5437924 w 288566"/>
              <a:gd name="T65" fmla="*/ 3646046 h 289970"/>
              <a:gd name="T66" fmla="*/ 6071726 w 288566"/>
              <a:gd name="T67" fmla="*/ 4297512 h 289970"/>
              <a:gd name="T68" fmla="*/ 6692598 w 288566"/>
              <a:gd name="T69" fmla="*/ 3646046 h 289970"/>
              <a:gd name="T70" fmla="*/ 6071726 w 288566"/>
              <a:gd name="T71" fmla="*/ 4616623 h 289970"/>
              <a:gd name="T72" fmla="*/ 5437924 w 288566"/>
              <a:gd name="T73" fmla="*/ 3646046 h 289970"/>
              <a:gd name="T74" fmla="*/ 1817993 w 288566"/>
              <a:gd name="T75" fmla="*/ 3832166 h 289970"/>
              <a:gd name="T76" fmla="*/ 2764521 w 288566"/>
              <a:gd name="T77" fmla="*/ 3832166 h 289970"/>
              <a:gd name="T78" fmla="*/ 3080011 w 288566"/>
              <a:gd name="T79" fmla="*/ 3832166 h 289970"/>
              <a:gd name="T80" fmla="*/ 1489291 w 288566"/>
              <a:gd name="T81" fmla="*/ 3832166 h 289970"/>
              <a:gd name="T82" fmla="*/ 4165849 w 288566"/>
              <a:gd name="T83" fmla="*/ 315545 h 289970"/>
              <a:gd name="T84" fmla="*/ 2439795 w 288566"/>
              <a:gd name="T85" fmla="*/ 2340688 h 289970"/>
              <a:gd name="T86" fmla="*/ 5891823 w 288566"/>
              <a:gd name="T87" fmla="*/ 2064547 h 289970"/>
              <a:gd name="T88" fmla="*/ 4165849 w 288566"/>
              <a:gd name="T89" fmla="*/ 0 h 289970"/>
              <a:gd name="T90" fmla="*/ 6216255 w 288566"/>
              <a:gd name="T91" fmla="*/ 2340688 h 289970"/>
              <a:gd name="T92" fmla="*/ 8292687 w 288566"/>
              <a:gd name="T93" fmla="*/ 2498475 h 289970"/>
              <a:gd name="T94" fmla="*/ 8124011 w 288566"/>
              <a:gd name="T95" fmla="*/ 3931814 h 289970"/>
              <a:gd name="T96" fmla="*/ 7968246 w 288566"/>
              <a:gd name="T97" fmla="*/ 2656221 h 289970"/>
              <a:gd name="T98" fmla="*/ 6216255 w 288566"/>
              <a:gd name="T99" fmla="*/ 3787202 h 289970"/>
              <a:gd name="T100" fmla="*/ 5891823 w 288566"/>
              <a:gd name="T101" fmla="*/ 3787202 h 289970"/>
              <a:gd name="T102" fmla="*/ 2439795 w 288566"/>
              <a:gd name="T103" fmla="*/ 2656221 h 289970"/>
              <a:gd name="T104" fmla="*/ 2284085 w 288566"/>
              <a:gd name="T105" fmla="*/ 3931814 h 289970"/>
              <a:gd name="T106" fmla="*/ 2115308 w 288566"/>
              <a:gd name="T107" fmla="*/ 2656221 h 289970"/>
              <a:gd name="T108" fmla="*/ 311503 w 288566"/>
              <a:gd name="T109" fmla="*/ 8718425 h 289970"/>
              <a:gd name="T110" fmla="*/ 6216255 w 288566"/>
              <a:gd name="T111" fmla="*/ 8889338 h 289970"/>
              <a:gd name="T112" fmla="*/ 311503 w 288566"/>
              <a:gd name="T113" fmla="*/ 9034043 h 289970"/>
              <a:gd name="T114" fmla="*/ 1206953 w 288566"/>
              <a:gd name="T115" fmla="*/ 10204293 h 289970"/>
              <a:gd name="T116" fmla="*/ 6190347 w 288566"/>
              <a:gd name="T117" fmla="*/ 10375307 h 289970"/>
              <a:gd name="T118" fmla="*/ 1206953 w 288566"/>
              <a:gd name="T119" fmla="*/ 10519838 h 289970"/>
              <a:gd name="T120" fmla="*/ 0 w 288566"/>
              <a:gd name="T121" fmla="*/ 2498475 h 289970"/>
              <a:gd name="T122" fmla="*/ 2115308 w 288566"/>
              <a:gd name="T123" fmla="*/ 2340688 h 289970"/>
              <a:gd name="T124" fmla="*/ 4165849 w 288566"/>
              <a:gd name="T125" fmla="*/ 0 h 28997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88566" h="289970">
                <a:moveTo>
                  <a:pt x="195495" y="241083"/>
                </a:moveTo>
                <a:lnTo>
                  <a:pt x="195495" y="278245"/>
                </a:lnTo>
                <a:lnTo>
                  <a:pt x="223883" y="264174"/>
                </a:lnTo>
                <a:cubicBezTo>
                  <a:pt x="224961" y="263813"/>
                  <a:pt x="225680" y="263813"/>
                  <a:pt x="226039" y="263813"/>
                </a:cubicBezTo>
                <a:cubicBezTo>
                  <a:pt x="226399" y="263813"/>
                  <a:pt x="227477" y="263813"/>
                  <a:pt x="228196" y="264174"/>
                </a:cubicBezTo>
                <a:lnTo>
                  <a:pt x="256584" y="278245"/>
                </a:lnTo>
                <a:lnTo>
                  <a:pt x="256584" y="241083"/>
                </a:lnTo>
                <a:cubicBezTo>
                  <a:pt x="247600" y="246134"/>
                  <a:pt x="237179" y="249021"/>
                  <a:pt x="226039" y="249021"/>
                </a:cubicBezTo>
                <a:cubicBezTo>
                  <a:pt x="215259" y="249021"/>
                  <a:pt x="204479" y="246134"/>
                  <a:pt x="195495" y="241083"/>
                </a:cubicBezTo>
                <a:close/>
                <a:moveTo>
                  <a:pt x="225246" y="159487"/>
                </a:moveTo>
                <a:lnTo>
                  <a:pt x="218422" y="173439"/>
                </a:lnTo>
                <a:cubicBezTo>
                  <a:pt x="218063" y="174513"/>
                  <a:pt x="216626" y="175228"/>
                  <a:pt x="215189" y="175944"/>
                </a:cubicBezTo>
                <a:lnTo>
                  <a:pt x="199745" y="177732"/>
                </a:lnTo>
                <a:lnTo>
                  <a:pt x="211239" y="188823"/>
                </a:lnTo>
                <a:cubicBezTo>
                  <a:pt x="211957" y="189538"/>
                  <a:pt x="212675" y="191327"/>
                  <a:pt x="212316" y="192400"/>
                </a:cubicBezTo>
                <a:lnTo>
                  <a:pt x="209802" y="207783"/>
                </a:lnTo>
                <a:lnTo>
                  <a:pt x="223091" y="200628"/>
                </a:lnTo>
                <a:cubicBezTo>
                  <a:pt x="224528" y="199555"/>
                  <a:pt x="225964" y="199555"/>
                  <a:pt x="227401" y="200628"/>
                </a:cubicBezTo>
                <a:lnTo>
                  <a:pt x="241049" y="207783"/>
                </a:lnTo>
                <a:lnTo>
                  <a:pt x="238535" y="192400"/>
                </a:lnTo>
                <a:cubicBezTo>
                  <a:pt x="238176" y="191327"/>
                  <a:pt x="238535" y="189538"/>
                  <a:pt x="239972" y="188823"/>
                </a:cubicBezTo>
                <a:lnTo>
                  <a:pt x="250747" y="177732"/>
                </a:lnTo>
                <a:lnTo>
                  <a:pt x="235303" y="175944"/>
                </a:lnTo>
                <a:cubicBezTo>
                  <a:pt x="233866" y="175228"/>
                  <a:pt x="233148" y="174513"/>
                  <a:pt x="232070" y="173439"/>
                </a:cubicBezTo>
                <a:lnTo>
                  <a:pt x="225246" y="159487"/>
                </a:lnTo>
                <a:close/>
                <a:moveTo>
                  <a:pt x="221295" y="147324"/>
                </a:moveTo>
                <a:cubicBezTo>
                  <a:pt x="222732" y="144462"/>
                  <a:pt x="227760" y="144462"/>
                  <a:pt x="229197" y="147324"/>
                </a:cubicBezTo>
                <a:lnTo>
                  <a:pt x="239253" y="167358"/>
                </a:lnTo>
                <a:lnTo>
                  <a:pt x="260803" y="170578"/>
                </a:lnTo>
                <a:cubicBezTo>
                  <a:pt x="262240" y="170935"/>
                  <a:pt x="264036" y="171651"/>
                  <a:pt x="264395" y="173439"/>
                </a:cubicBezTo>
                <a:cubicBezTo>
                  <a:pt x="264754" y="174870"/>
                  <a:pt x="264395" y="177017"/>
                  <a:pt x="262958" y="178090"/>
                </a:cubicBezTo>
                <a:lnTo>
                  <a:pt x="247155" y="193116"/>
                </a:lnTo>
                <a:lnTo>
                  <a:pt x="251465" y="214938"/>
                </a:lnTo>
                <a:cubicBezTo>
                  <a:pt x="251465" y="216727"/>
                  <a:pt x="250747" y="218158"/>
                  <a:pt x="249669" y="219231"/>
                </a:cubicBezTo>
                <a:cubicBezTo>
                  <a:pt x="248592" y="219589"/>
                  <a:pt x="248232" y="219947"/>
                  <a:pt x="246796" y="219947"/>
                </a:cubicBezTo>
                <a:cubicBezTo>
                  <a:pt x="246077" y="219947"/>
                  <a:pt x="245718" y="219947"/>
                  <a:pt x="244641" y="219589"/>
                </a:cubicBezTo>
                <a:lnTo>
                  <a:pt x="225246" y="208856"/>
                </a:lnTo>
                <a:lnTo>
                  <a:pt x="205851" y="219589"/>
                </a:lnTo>
                <a:cubicBezTo>
                  <a:pt x="204415" y="220304"/>
                  <a:pt x="202619" y="219947"/>
                  <a:pt x="201182" y="219231"/>
                </a:cubicBezTo>
                <a:cubicBezTo>
                  <a:pt x="199745" y="218158"/>
                  <a:pt x="199386" y="216727"/>
                  <a:pt x="199386" y="214938"/>
                </a:cubicBezTo>
                <a:lnTo>
                  <a:pt x="203337" y="193116"/>
                </a:lnTo>
                <a:lnTo>
                  <a:pt x="187534" y="178090"/>
                </a:lnTo>
                <a:cubicBezTo>
                  <a:pt x="186456" y="177017"/>
                  <a:pt x="185738" y="174870"/>
                  <a:pt x="186456" y="173439"/>
                </a:cubicBezTo>
                <a:cubicBezTo>
                  <a:pt x="186816" y="171651"/>
                  <a:pt x="188252" y="170935"/>
                  <a:pt x="190048" y="170578"/>
                </a:cubicBezTo>
                <a:lnTo>
                  <a:pt x="211598" y="167358"/>
                </a:lnTo>
                <a:lnTo>
                  <a:pt x="221295" y="147324"/>
                </a:lnTo>
                <a:close/>
                <a:moveTo>
                  <a:pt x="226039" y="132484"/>
                </a:moveTo>
                <a:cubicBezTo>
                  <a:pt x="196573" y="132484"/>
                  <a:pt x="172497" y="156657"/>
                  <a:pt x="172497" y="186603"/>
                </a:cubicBezTo>
                <a:cubicBezTo>
                  <a:pt x="172497" y="216188"/>
                  <a:pt x="196573" y="240362"/>
                  <a:pt x="226039" y="240362"/>
                </a:cubicBezTo>
                <a:cubicBezTo>
                  <a:pt x="255865" y="240362"/>
                  <a:pt x="279941" y="216188"/>
                  <a:pt x="279941" y="186603"/>
                </a:cubicBezTo>
                <a:cubicBezTo>
                  <a:pt x="279941" y="156657"/>
                  <a:pt x="255865" y="132484"/>
                  <a:pt x="226039" y="132484"/>
                </a:cubicBezTo>
                <a:close/>
                <a:moveTo>
                  <a:pt x="226039" y="123825"/>
                </a:moveTo>
                <a:cubicBezTo>
                  <a:pt x="260537" y="123825"/>
                  <a:pt x="288566" y="151967"/>
                  <a:pt x="288566" y="186603"/>
                </a:cubicBezTo>
                <a:cubicBezTo>
                  <a:pt x="288566" y="206086"/>
                  <a:pt x="279223" y="223765"/>
                  <a:pt x="265568" y="234950"/>
                </a:cubicBezTo>
                <a:lnTo>
                  <a:pt x="265568" y="285822"/>
                </a:lnTo>
                <a:cubicBezTo>
                  <a:pt x="265568" y="286904"/>
                  <a:pt x="264849" y="288347"/>
                  <a:pt x="263052" y="289430"/>
                </a:cubicBezTo>
                <a:cubicBezTo>
                  <a:pt x="262693" y="289790"/>
                  <a:pt x="261974" y="289790"/>
                  <a:pt x="260896" y="289790"/>
                </a:cubicBezTo>
                <a:cubicBezTo>
                  <a:pt x="260177" y="289790"/>
                  <a:pt x="259818" y="289790"/>
                  <a:pt x="259099" y="289430"/>
                </a:cubicBezTo>
                <a:lnTo>
                  <a:pt x="226039" y="272833"/>
                </a:lnTo>
                <a:lnTo>
                  <a:pt x="192980" y="289430"/>
                </a:lnTo>
                <a:cubicBezTo>
                  <a:pt x="191902" y="290151"/>
                  <a:pt x="190464" y="290151"/>
                  <a:pt x="189027" y="289430"/>
                </a:cubicBezTo>
                <a:cubicBezTo>
                  <a:pt x="187949" y="288347"/>
                  <a:pt x="187230" y="286904"/>
                  <a:pt x="187230" y="285822"/>
                </a:cubicBezTo>
                <a:lnTo>
                  <a:pt x="187230" y="234950"/>
                </a:lnTo>
                <a:cubicBezTo>
                  <a:pt x="172856" y="223765"/>
                  <a:pt x="163513" y="206086"/>
                  <a:pt x="163513" y="186603"/>
                </a:cubicBezTo>
                <a:cubicBezTo>
                  <a:pt x="163513" y="151967"/>
                  <a:pt x="191542" y="123825"/>
                  <a:pt x="226039" y="123825"/>
                </a:cubicBezTo>
                <a:close/>
                <a:moveTo>
                  <a:pt x="150710" y="100012"/>
                </a:moveTo>
                <a:cubicBezTo>
                  <a:pt x="153219" y="100012"/>
                  <a:pt x="155012" y="102565"/>
                  <a:pt x="155012" y="105118"/>
                </a:cubicBezTo>
                <a:cubicBezTo>
                  <a:pt x="155012" y="112047"/>
                  <a:pt x="160747" y="117882"/>
                  <a:pt x="168275" y="117882"/>
                </a:cubicBezTo>
                <a:cubicBezTo>
                  <a:pt x="175086" y="117882"/>
                  <a:pt x="181180" y="112047"/>
                  <a:pt x="181180" y="105118"/>
                </a:cubicBezTo>
                <a:cubicBezTo>
                  <a:pt x="181180" y="102565"/>
                  <a:pt x="182972" y="100012"/>
                  <a:pt x="185482" y="100012"/>
                </a:cubicBezTo>
                <a:cubicBezTo>
                  <a:pt x="187632" y="100012"/>
                  <a:pt x="190142" y="102565"/>
                  <a:pt x="190142" y="105118"/>
                </a:cubicBezTo>
                <a:cubicBezTo>
                  <a:pt x="190142" y="116788"/>
                  <a:pt x="180463" y="126635"/>
                  <a:pt x="168275" y="126635"/>
                </a:cubicBezTo>
                <a:cubicBezTo>
                  <a:pt x="156087" y="126635"/>
                  <a:pt x="146050" y="116788"/>
                  <a:pt x="146050" y="105118"/>
                </a:cubicBezTo>
                <a:cubicBezTo>
                  <a:pt x="146050" y="102565"/>
                  <a:pt x="148201" y="100012"/>
                  <a:pt x="150710" y="100012"/>
                </a:cubicBezTo>
                <a:close/>
                <a:moveTo>
                  <a:pt x="45647" y="100012"/>
                </a:moveTo>
                <a:cubicBezTo>
                  <a:pt x="47833" y="100012"/>
                  <a:pt x="50384" y="102565"/>
                  <a:pt x="50384" y="105118"/>
                </a:cubicBezTo>
                <a:cubicBezTo>
                  <a:pt x="50384" y="112047"/>
                  <a:pt x="55849" y="117882"/>
                  <a:pt x="63500" y="117882"/>
                </a:cubicBezTo>
                <a:cubicBezTo>
                  <a:pt x="70423" y="117882"/>
                  <a:pt x="76617" y="112047"/>
                  <a:pt x="76617" y="105118"/>
                </a:cubicBezTo>
                <a:cubicBezTo>
                  <a:pt x="76617" y="102565"/>
                  <a:pt x="78803" y="100012"/>
                  <a:pt x="80624" y="100012"/>
                </a:cubicBezTo>
                <a:cubicBezTo>
                  <a:pt x="83175" y="100012"/>
                  <a:pt x="85361" y="102565"/>
                  <a:pt x="85361" y="105118"/>
                </a:cubicBezTo>
                <a:cubicBezTo>
                  <a:pt x="85361" y="116788"/>
                  <a:pt x="75888" y="126635"/>
                  <a:pt x="63500" y="126635"/>
                </a:cubicBezTo>
                <a:cubicBezTo>
                  <a:pt x="51112" y="126635"/>
                  <a:pt x="41275" y="116788"/>
                  <a:pt x="41275" y="105118"/>
                </a:cubicBezTo>
                <a:cubicBezTo>
                  <a:pt x="41275" y="102565"/>
                  <a:pt x="43097" y="100012"/>
                  <a:pt x="45647" y="100012"/>
                </a:cubicBezTo>
                <a:close/>
                <a:moveTo>
                  <a:pt x="115454" y="8657"/>
                </a:moveTo>
                <a:cubicBezTo>
                  <a:pt x="88838" y="8657"/>
                  <a:pt x="67618" y="30299"/>
                  <a:pt x="67618" y="56631"/>
                </a:cubicBezTo>
                <a:lnTo>
                  <a:pt x="67618" y="64206"/>
                </a:lnTo>
                <a:lnTo>
                  <a:pt x="163290" y="64206"/>
                </a:lnTo>
                <a:lnTo>
                  <a:pt x="163290" y="56631"/>
                </a:lnTo>
                <a:cubicBezTo>
                  <a:pt x="163290" y="30299"/>
                  <a:pt x="141710" y="8657"/>
                  <a:pt x="115454" y="8657"/>
                </a:cubicBezTo>
                <a:close/>
                <a:moveTo>
                  <a:pt x="115454" y="0"/>
                </a:moveTo>
                <a:cubicBezTo>
                  <a:pt x="146745" y="0"/>
                  <a:pt x="172281" y="25249"/>
                  <a:pt x="172281" y="56631"/>
                </a:cubicBezTo>
                <a:lnTo>
                  <a:pt x="172281" y="64206"/>
                </a:lnTo>
                <a:lnTo>
                  <a:pt x="225153" y="64206"/>
                </a:lnTo>
                <a:cubicBezTo>
                  <a:pt x="227670" y="64206"/>
                  <a:pt x="229828" y="66009"/>
                  <a:pt x="229828" y="68534"/>
                </a:cubicBezTo>
                <a:lnTo>
                  <a:pt x="229828" y="103883"/>
                </a:lnTo>
                <a:cubicBezTo>
                  <a:pt x="229828" y="106047"/>
                  <a:pt x="227670" y="107851"/>
                  <a:pt x="225153" y="107851"/>
                </a:cubicBezTo>
                <a:cubicBezTo>
                  <a:pt x="222995" y="107851"/>
                  <a:pt x="220837" y="106047"/>
                  <a:pt x="220837" y="103883"/>
                </a:cubicBezTo>
                <a:lnTo>
                  <a:pt x="220837" y="72862"/>
                </a:lnTo>
                <a:lnTo>
                  <a:pt x="172281" y="72862"/>
                </a:lnTo>
                <a:lnTo>
                  <a:pt x="172281" y="103883"/>
                </a:lnTo>
                <a:cubicBezTo>
                  <a:pt x="172281" y="106047"/>
                  <a:pt x="170123" y="107851"/>
                  <a:pt x="167965" y="107851"/>
                </a:cubicBezTo>
                <a:cubicBezTo>
                  <a:pt x="165448" y="107851"/>
                  <a:pt x="163290" y="106047"/>
                  <a:pt x="163290" y="103883"/>
                </a:cubicBezTo>
                <a:lnTo>
                  <a:pt x="163290" y="72862"/>
                </a:lnTo>
                <a:lnTo>
                  <a:pt x="67618" y="72862"/>
                </a:lnTo>
                <a:lnTo>
                  <a:pt x="67618" y="103883"/>
                </a:lnTo>
                <a:cubicBezTo>
                  <a:pt x="67618" y="106047"/>
                  <a:pt x="65100" y="107851"/>
                  <a:pt x="63302" y="107851"/>
                </a:cubicBezTo>
                <a:cubicBezTo>
                  <a:pt x="60784" y="107851"/>
                  <a:pt x="58626" y="106047"/>
                  <a:pt x="58626" y="103883"/>
                </a:cubicBezTo>
                <a:lnTo>
                  <a:pt x="58626" y="72862"/>
                </a:lnTo>
                <a:lnTo>
                  <a:pt x="8632" y="72862"/>
                </a:lnTo>
                <a:lnTo>
                  <a:pt x="8632" y="239148"/>
                </a:lnTo>
                <a:lnTo>
                  <a:pt x="167965" y="239148"/>
                </a:lnTo>
                <a:cubicBezTo>
                  <a:pt x="170123" y="239148"/>
                  <a:pt x="172281" y="241312"/>
                  <a:pt x="172281" y="243837"/>
                </a:cubicBezTo>
                <a:cubicBezTo>
                  <a:pt x="172281" y="245640"/>
                  <a:pt x="170123" y="247805"/>
                  <a:pt x="167965" y="247805"/>
                </a:cubicBezTo>
                <a:lnTo>
                  <a:pt x="8632" y="247805"/>
                </a:lnTo>
                <a:lnTo>
                  <a:pt x="8632" y="255019"/>
                </a:lnTo>
                <a:cubicBezTo>
                  <a:pt x="8632" y="268726"/>
                  <a:pt x="19782" y="279907"/>
                  <a:pt x="33449" y="279907"/>
                </a:cubicBezTo>
                <a:lnTo>
                  <a:pt x="166886" y="279907"/>
                </a:lnTo>
                <a:cubicBezTo>
                  <a:pt x="169404" y="279907"/>
                  <a:pt x="171562" y="281711"/>
                  <a:pt x="171562" y="284597"/>
                </a:cubicBezTo>
                <a:cubicBezTo>
                  <a:pt x="171562" y="286400"/>
                  <a:pt x="169404" y="288564"/>
                  <a:pt x="166886" y="288564"/>
                </a:cubicBezTo>
                <a:lnTo>
                  <a:pt x="33449" y="288564"/>
                </a:lnTo>
                <a:cubicBezTo>
                  <a:pt x="14746" y="288564"/>
                  <a:pt x="0" y="273415"/>
                  <a:pt x="0" y="255019"/>
                </a:cubicBezTo>
                <a:lnTo>
                  <a:pt x="0" y="68534"/>
                </a:lnTo>
                <a:cubicBezTo>
                  <a:pt x="0" y="66009"/>
                  <a:pt x="1798" y="64206"/>
                  <a:pt x="4316" y="64206"/>
                </a:cubicBezTo>
                <a:lnTo>
                  <a:pt x="58626" y="64206"/>
                </a:lnTo>
                <a:lnTo>
                  <a:pt x="58626" y="56631"/>
                </a:lnTo>
                <a:cubicBezTo>
                  <a:pt x="58626" y="25249"/>
                  <a:pt x="84522" y="0"/>
                  <a:pt x="11545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18" name="Freeform 985">
            <a:extLst>
              <a:ext uri="{FF2B5EF4-FFF2-40B4-BE49-F238E27FC236}">
                <a16:creationId xmlns:a16="http://schemas.microsoft.com/office/drawing/2014/main" id="{A14BA77F-1236-4E42-98FE-B367E0DABF59}"/>
              </a:ext>
            </a:extLst>
          </p:cNvPr>
          <p:cNvSpPr>
            <a:spLocks noChangeAspect="1"/>
          </p:cNvSpPr>
          <p:nvPr/>
        </p:nvSpPr>
        <p:spPr bwMode="auto">
          <a:xfrm>
            <a:off x="5542818" y="2061027"/>
            <a:ext cx="450194" cy="437916"/>
          </a:xfrm>
          <a:custGeom>
            <a:avLst/>
            <a:gdLst>
              <a:gd name="T0" fmla="*/ 712559 w 288564"/>
              <a:gd name="T1" fmla="*/ 5561407 h 280628"/>
              <a:gd name="T2" fmla="*/ 9643108 w 288564"/>
              <a:gd name="T3" fmla="*/ 9828399 h 280628"/>
              <a:gd name="T4" fmla="*/ 9785899 w 288564"/>
              <a:gd name="T5" fmla="*/ 5392302 h 280628"/>
              <a:gd name="T6" fmla="*/ 9954624 w 288564"/>
              <a:gd name="T7" fmla="*/ 9971486 h 280628"/>
              <a:gd name="T8" fmla="*/ 569755 w 288564"/>
              <a:gd name="T9" fmla="*/ 10140596 h 280628"/>
              <a:gd name="T10" fmla="*/ 400992 w 288564"/>
              <a:gd name="T11" fmla="*/ 5561407 h 280628"/>
              <a:gd name="T12" fmla="*/ 6208724 w 288564"/>
              <a:gd name="T13" fmla="*/ 3399963 h 280628"/>
              <a:gd name="T14" fmla="*/ 10100490 w 288564"/>
              <a:gd name="T15" fmla="*/ 4767800 h 280628"/>
              <a:gd name="T16" fmla="*/ 6208724 w 288564"/>
              <a:gd name="T17" fmla="*/ 3399963 h 280628"/>
              <a:gd name="T18" fmla="*/ 299272 w 288564"/>
              <a:gd name="T19" fmla="*/ 4767800 h 280628"/>
              <a:gd name="T20" fmla="*/ 4204187 w 288564"/>
              <a:gd name="T21" fmla="*/ 3399963 h 280628"/>
              <a:gd name="T22" fmla="*/ 7249987 w 288564"/>
              <a:gd name="T23" fmla="*/ 325776 h 280628"/>
              <a:gd name="T24" fmla="*/ 5375659 w 288564"/>
              <a:gd name="T25" fmla="*/ 3074326 h 280628"/>
              <a:gd name="T26" fmla="*/ 8135045 w 288564"/>
              <a:gd name="T27" fmla="*/ 1745554 h 280628"/>
              <a:gd name="T28" fmla="*/ 8213161 w 288564"/>
              <a:gd name="T29" fmla="*/ 1367867 h 280628"/>
              <a:gd name="T30" fmla="*/ 7249987 w 288564"/>
              <a:gd name="T31" fmla="*/ 325776 h 280628"/>
              <a:gd name="T32" fmla="*/ 2941636 w 288564"/>
              <a:gd name="T33" fmla="*/ 416897 h 280628"/>
              <a:gd name="T34" fmla="*/ 2147705 w 288564"/>
              <a:gd name="T35" fmla="*/ 1563252 h 280628"/>
              <a:gd name="T36" fmla="*/ 4412462 w 288564"/>
              <a:gd name="T37" fmla="*/ 3074326 h 280628"/>
              <a:gd name="T38" fmla="*/ 3371175 w 288564"/>
              <a:gd name="T39" fmla="*/ 442953 h 280628"/>
              <a:gd name="T40" fmla="*/ 3175937 w 288564"/>
              <a:gd name="T41" fmla="*/ 0 h 280628"/>
              <a:gd name="T42" fmla="*/ 5206468 w 288564"/>
              <a:gd name="T43" fmla="*/ 2735624 h 280628"/>
              <a:gd name="T44" fmla="*/ 7236956 w 288564"/>
              <a:gd name="T45" fmla="*/ 0 h 280628"/>
              <a:gd name="T46" fmla="*/ 8460478 w 288564"/>
              <a:gd name="T47" fmla="*/ 1159355 h 280628"/>
              <a:gd name="T48" fmla="*/ 8317283 w 288564"/>
              <a:gd name="T49" fmla="*/ 2019170 h 280628"/>
              <a:gd name="T50" fmla="*/ 10256681 w 288564"/>
              <a:gd name="T51" fmla="*/ 3074326 h 280628"/>
              <a:gd name="T52" fmla="*/ 10412846 w 288564"/>
              <a:gd name="T53" fmla="*/ 4911086 h 280628"/>
              <a:gd name="T54" fmla="*/ 6208724 w 288564"/>
              <a:gd name="T55" fmla="*/ 5080484 h 280628"/>
              <a:gd name="T56" fmla="*/ 6052497 w 288564"/>
              <a:gd name="T57" fmla="*/ 9509590 h 280628"/>
              <a:gd name="T58" fmla="*/ 5883264 w 288564"/>
              <a:gd name="T59" fmla="*/ 3399963 h 280628"/>
              <a:gd name="T60" fmla="*/ 4516604 w 288564"/>
              <a:gd name="T61" fmla="*/ 9353237 h 280628"/>
              <a:gd name="T62" fmla="*/ 4204187 w 288564"/>
              <a:gd name="T63" fmla="*/ 9353237 h 280628"/>
              <a:gd name="T64" fmla="*/ 156109 w 288564"/>
              <a:gd name="T65" fmla="*/ 5080484 h 280628"/>
              <a:gd name="T66" fmla="*/ 0 w 288564"/>
              <a:gd name="T67" fmla="*/ 3230644 h 280628"/>
              <a:gd name="T68" fmla="*/ 3813739 w 288564"/>
              <a:gd name="T69" fmla="*/ 3074326 h 280628"/>
              <a:gd name="T70" fmla="*/ 1835325 w 288564"/>
              <a:gd name="T71" fmla="*/ 1628328 h 280628"/>
              <a:gd name="T72" fmla="*/ 2707327 w 288564"/>
              <a:gd name="T73" fmla="*/ 221492 h 28062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88564" h="280628">
                <a:moveTo>
                  <a:pt x="15788" y="149225"/>
                </a:moveTo>
                <a:cubicBezTo>
                  <a:pt x="17587" y="149225"/>
                  <a:pt x="19745" y="151385"/>
                  <a:pt x="19745" y="153905"/>
                </a:cubicBezTo>
                <a:lnTo>
                  <a:pt x="19745" y="271988"/>
                </a:lnTo>
                <a:lnTo>
                  <a:pt x="267232" y="271988"/>
                </a:lnTo>
                <a:lnTo>
                  <a:pt x="267232" y="153905"/>
                </a:lnTo>
                <a:cubicBezTo>
                  <a:pt x="267232" y="151385"/>
                  <a:pt x="269031" y="149225"/>
                  <a:pt x="271189" y="149225"/>
                </a:cubicBezTo>
                <a:cubicBezTo>
                  <a:pt x="273707" y="149225"/>
                  <a:pt x="275865" y="151385"/>
                  <a:pt x="275865" y="153905"/>
                </a:cubicBezTo>
                <a:lnTo>
                  <a:pt x="275865" y="275948"/>
                </a:lnTo>
                <a:cubicBezTo>
                  <a:pt x="275865" y="278468"/>
                  <a:pt x="273707" y="280628"/>
                  <a:pt x="271189" y="280628"/>
                </a:cubicBezTo>
                <a:lnTo>
                  <a:pt x="15788" y="280628"/>
                </a:lnTo>
                <a:cubicBezTo>
                  <a:pt x="13270" y="280628"/>
                  <a:pt x="11112" y="278468"/>
                  <a:pt x="11112" y="275948"/>
                </a:cubicBezTo>
                <a:lnTo>
                  <a:pt x="11112" y="153905"/>
                </a:lnTo>
                <a:cubicBezTo>
                  <a:pt x="11112" y="151385"/>
                  <a:pt x="13270" y="149225"/>
                  <a:pt x="15788" y="149225"/>
                </a:cubicBezTo>
                <a:close/>
                <a:moveTo>
                  <a:pt x="172057" y="94090"/>
                </a:moveTo>
                <a:lnTo>
                  <a:pt x="172057" y="131943"/>
                </a:lnTo>
                <a:lnTo>
                  <a:pt x="279908" y="131943"/>
                </a:lnTo>
                <a:lnTo>
                  <a:pt x="279908" y="94090"/>
                </a:lnTo>
                <a:lnTo>
                  <a:pt x="172057" y="94090"/>
                </a:lnTo>
                <a:close/>
                <a:moveTo>
                  <a:pt x="8296" y="94090"/>
                </a:moveTo>
                <a:lnTo>
                  <a:pt x="8296" y="131943"/>
                </a:lnTo>
                <a:lnTo>
                  <a:pt x="116508" y="131943"/>
                </a:lnTo>
                <a:lnTo>
                  <a:pt x="116508" y="94090"/>
                </a:lnTo>
                <a:lnTo>
                  <a:pt x="8296" y="94090"/>
                </a:lnTo>
                <a:close/>
                <a:moveTo>
                  <a:pt x="200913" y="9013"/>
                </a:moveTo>
                <a:cubicBezTo>
                  <a:pt x="198749" y="9013"/>
                  <a:pt x="196585" y="10455"/>
                  <a:pt x="194781" y="12257"/>
                </a:cubicBezTo>
                <a:lnTo>
                  <a:pt x="148971" y="85078"/>
                </a:lnTo>
                <a:lnTo>
                  <a:pt x="166285" y="85078"/>
                </a:lnTo>
                <a:lnTo>
                  <a:pt x="225441" y="48307"/>
                </a:lnTo>
                <a:cubicBezTo>
                  <a:pt x="227605" y="47225"/>
                  <a:pt x="228687" y="45423"/>
                  <a:pt x="228687" y="43260"/>
                </a:cubicBezTo>
                <a:cubicBezTo>
                  <a:pt x="229048" y="41457"/>
                  <a:pt x="228687" y="39294"/>
                  <a:pt x="227605" y="37852"/>
                </a:cubicBezTo>
                <a:lnTo>
                  <a:pt x="207045" y="11536"/>
                </a:lnTo>
                <a:cubicBezTo>
                  <a:pt x="205602" y="10094"/>
                  <a:pt x="203077" y="8652"/>
                  <a:pt x="200913" y="9013"/>
                </a:cubicBezTo>
                <a:close/>
                <a:moveTo>
                  <a:pt x="87652" y="9013"/>
                </a:moveTo>
                <a:cubicBezTo>
                  <a:pt x="85127" y="8652"/>
                  <a:pt x="82962" y="10094"/>
                  <a:pt x="81520" y="11536"/>
                </a:cubicBezTo>
                <a:lnTo>
                  <a:pt x="60959" y="37852"/>
                </a:lnTo>
                <a:cubicBezTo>
                  <a:pt x="59517" y="39294"/>
                  <a:pt x="59156" y="41457"/>
                  <a:pt x="59517" y="43260"/>
                </a:cubicBezTo>
                <a:cubicBezTo>
                  <a:pt x="59877" y="45423"/>
                  <a:pt x="60959" y="47225"/>
                  <a:pt x="63124" y="48307"/>
                </a:cubicBezTo>
                <a:lnTo>
                  <a:pt x="122279" y="85078"/>
                </a:lnTo>
                <a:lnTo>
                  <a:pt x="139954" y="85078"/>
                </a:lnTo>
                <a:lnTo>
                  <a:pt x="93423" y="12257"/>
                </a:lnTo>
                <a:cubicBezTo>
                  <a:pt x="91980" y="10455"/>
                  <a:pt x="90176" y="9013"/>
                  <a:pt x="87652" y="9013"/>
                </a:cubicBezTo>
                <a:close/>
                <a:moveTo>
                  <a:pt x="88012" y="0"/>
                </a:moveTo>
                <a:cubicBezTo>
                  <a:pt x="93423" y="721"/>
                  <a:pt x="98112" y="2884"/>
                  <a:pt x="100637" y="7571"/>
                </a:cubicBezTo>
                <a:lnTo>
                  <a:pt x="144282" y="75705"/>
                </a:lnTo>
                <a:lnTo>
                  <a:pt x="187928" y="7571"/>
                </a:lnTo>
                <a:cubicBezTo>
                  <a:pt x="190813" y="2884"/>
                  <a:pt x="195502" y="721"/>
                  <a:pt x="200552" y="0"/>
                </a:cubicBezTo>
                <a:cubicBezTo>
                  <a:pt x="205963" y="0"/>
                  <a:pt x="211013" y="2163"/>
                  <a:pt x="214259" y="6129"/>
                </a:cubicBezTo>
                <a:lnTo>
                  <a:pt x="234459" y="32085"/>
                </a:lnTo>
                <a:cubicBezTo>
                  <a:pt x="237344" y="35689"/>
                  <a:pt x="238426" y="40376"/>
                  <a:pt x="237344" y="45062"/>
                </a:cubicBezTo>
                <a:cubicBezTo>
                  <a:pt x="236984" y="49388"/>
                  <a:pt x="234098" y="53714"/>
                  <a:pt x="230491" y="55877"/>
                </a:cubicBezTo>
                <a:lnTo>
                  <a:pt x="182517" y="85078"/>
                </a:lnTo>
                <a:lnTo>
                  <a:pt x="284236" y="85078"/>
                </a:lnTo>
                <a:cubicBezTo>
                  <a:pt x="286761" y="85078"/>
                  <a:pt x="288564" y="86880"/>
                  <a:pt x="288564" y="89404"/>
                </a:cubicBezTo>
                <a:lnTo>
                  <a:pt x="288564" y="135908"/>
                </a:lnTo>
                <a:cubicBezTo>
                  <a:pt x="288564" y="138432"/>
                  <a:pt x="286761" y="140595"/>
                  <a:pt x="284236" y="140595"/>
                </a:cubicBezTo>
                <a:lnTo>
                  <a:pt x="172057" y="140595"/>
                </a:lnTo>
                <a:lnTo>
                  <a:pt x="172057" y="258839"/>
                </a:lnTo>
                <a:cubicBezTo>
                  <a:pt x="172057" y="260641"/>
                  <a:pt x="169892" y="263165"/>
                  <a:pt x="167728" y="263165"/>
                </a:cubicBezTo>
                <a:cubicBezTo>
                  <a:pt x="165203" y="263165"/>
                  <a:pt x="163039" y="260641"/>
                  <a:pt x="163039" y="258839"/>
                </a:cubicBezTo>
                <a:lnTo>
                  <a:pt x="163039" y="94090"/>
                </a:lnTo>
                <a:lnTo>
                  <a:pt x="125165" y="94090"/>
                </a:lnTo>
                <a:lnTo>
                  <a:pt x="125165" y="258839"/>
                </a:lnTo>
                <a:cubicBezTo>
                  <a:pt x="125165" y="260641"/>
                  <a:pt x="123361" y="263165"/>
                  <a:pt x="121197" y="263165"/>
                </a:cubicBezTo>
                <a:cubicBezTo>
                  <a:pt x="118672" y="263165"/>
                  <a:pt x="116508" y="260641"/>
                  <a:pt x="116508" y="258839"/>
                </a:cubicBezTo>
                <a:lnTo>
                  <a:pt x="116508" y="140595"/>
                </a:lnTo>
                <a:lnTo>
                  <a:pt x="4329" y="140595"/>
                </a:lnTo>
                <a:cubicBezTo>
                  <a:pt x="1804" y="140595"/>
                  <a:pt x="0" y="138432"/>
                  <a:pt x="0" y="135908"/>
                </a:cubicBezTo>
                <a:lnTo>
                  <a:pt x="0" y="89404"/>
                </a:lnTo>
                <a:cubicBezTo>
                  <a:pt x="0" y="86880"/>
                  <a:pt x="1804" y="85078"/>
                  <a:pt x="4329" y="85078"/>
                </a:cubicBezTo>
                <a:lnTo>
                  <a:pt x="105687" y="85078"/>
                </a:lnTo>
                <a:lnTo>
                  <a:pt x="58074" y="55877"/>
                </a:lnTo>
                <a:cubicBezTo>
                  <a:pt x="54467" y="53714"/>
                  <a:pt x="51581" y="49388"/>
                  <a:pt x="50860" y="45062"/>
                </a:cubicBezTo>
                <a:cubicBezTo>
                  <a:pt x="50138" y="40376"/>
                  <a:pt x="51220" y="35689"/>
                  <a:pt x="54106" y="32085"/>
                </a:cubicBezTo>
                <a:lnTo>
                  <a:pt x="75027" y="6129"/>
                </a:lnTo>
                <a:cubicBezTo>
                  <a:pt x="77912" y="2163"/>
                  <a:pt x="82602" y="0"/>
                  <a:pt x="880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6FFD9A4-309E-4647-8A49-E86F847AB7B7}"/>
              </a:ext>
            </a:extLst>
          </p:cNvPr>
          <p:cNvSpPr txBox="1"/>
          <p:nvPr/>
        </p:nvSpPr>
        <p:spPr>
          <a:xfrm>
            <a:off x="3792195" y="1987597"/>
            <a:ext cx="1613537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HOW TO ACHIEVE</a:t>
            </a:r>
          </a:p>
        </p:txBody>
      </p:sp>
      <p:sp>
        <p:nvSpPr>
          <p:cNvPr id="9" name="Rectângulo arredondado 8">
            <a:extLst>
              <a:ext uri="{FF2B5EF4-FFF2-40B4-BE49-F238E27FC236}">
                <a16:creationId xmlns:a16="http://schemas.microsoft.com/office/drawing/2014/main" id="{DF38B4AC-2F7A-D304-D69A-C121586782A6}"/>
              </a:ext>
            </a:extLst>
          </p:cNvPr>
          <p:cNvSpPr/>
          <p:nvPr/>
        </p:nvSpPr>
        <p:spPr>
          <a:xfrm>
            <a:off x="25285" y="191489"/>
            <a:ext cx="11993538" cy="612934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203864"/>
          </a:solidFill>
          <a:ln cap="flat">
            <a:noFill/>
            <a:prstDash val="solid"/>
          </a:ln>
        </p:spPr>
        <p:txBody>
          <a:bodyPr vert="horz" wrap="square" lIns="91440" tIns="91440" rIns="91440" bIns="91440" anchor="ctr" anchorCtr="0" compatLnSpc="1">
            <a:spAutoFit/>
          </a:bodyPr>
          <a:lstStyle/>
          <a:p>
            <a:pPr marL="357192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 1: </a:t>
            </a:r>
            <a:r>
              <a:rPr lang="en-GB" sz="1800" dirty="0">
                <a:solidFill>
                  <a:schemeClr val="accent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Towards digital transformation and modernization of statistical systems</a:t>
            </a:r>
            <a:endParaRPr lang="en-GB" sz="2400" kern="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Freeform 985">
            <a:extLst>
              <a:ext uri="{FF2B5EF4-FFF2-40B4-BE49-F238E27FC236}">
                <a16:creationId xmlns:a16="http://schemas.microsoft.com/office/drawing/2014/main" id="{F34F14B2-BDE6-F420-7C92-A07829A4CA35}"/>
              </a:ext>
            </a:extLst>
          </p:cNvPr>
          <p:cNvSpPr>
            <a:spLocks noChangeAspect="1"/>
          </p:cNvSpPr>
          <p:nvPr/>
        </p:nvSpPr>
        <p:spPr bwMode="auto">
          <a:xfrm>
            <a:off x="8514002" y="1553134"/>
            <a:ext cx="450194" cy="421267"/>
          </a:xfrm>
          <a:custGeom>
            <a:avLst/>
            <a:gdLst>
              <a:gd name="T0" fmla="*/ 712559 w 288564"/>
              <a:gd name="T1" fmla="*/ 5561407 h 280628"/>
              <a:gd name="T2" fmla="*/ 9643108 w 288564"/>
              <a:gd name="T3" fmla="*/ 9828399 h 280628"/>
              <a:gd name="T4" fmla="*/ 9785899 w 288564"/>
              <a:gd name="T5" fmla="*/ 5392302 h 280628"/>
              <a:gd name="T6" fmla="*/ 9954624 w 288564"/>
              <a:gd name="T7" fmla="*/ 9971486 h 280628"/>
              <a:gd name="T8" fmla="*/ 569755 w 288564"/>
              <a:gd name="T9" fmla="*/ 10140596 h 280628"/>
              <a:gd name="T10" fmla="*/ 400992 w 288564"/>
              <a:gd name="T11" fmla="*/ 5561407 h 280628"/>
              <a:gd name="T12" fmla="*/ 6208724 w 288564"/>
              <a:gd name="T13" fmla="*/ 3399963 h 280628"/>
              <a:gd name="T14" fmla="*/ 10100490 w 288564"/>
              <a:gd name="T15" fmla="*/ 4767800 h 280628"/>
              <a:gd name="T16" fmla="*/ 6208724 w 288564"/>
              <a:gd name="T17" fmla="*/ 3399963 h 280628"/>
              <a:gd name="T18" fmla="*/ 299272 w 288564"/>
              <a:gd name="T19" fmla="*/ 4767800 h 280628"/>
              <a:gd name="T20" fmla="*/ 4204187 w 288564"/>
              <a:gd name="T21" fmla="*/ 3399963 h 280628"/>
              <a:gd name="T22" fmla="*/ 7249987 w 288564"/>
              <a:gd name="T23" fmla="*/ 325776 h 280628"/>
              <a:gd name="T24" fmla="*/ 5375659 w 288564"/>
              <a:gd name="T25" fmla="*/ 3074326 h 280628"/>
              <a:gd name="T26" fmla="*/ 8135045 w 288564"/>
              <a:gd name="T27" fmla="*/ 1745554 h 280628"/>
              <a:gd name="T28" fmla="*/ 8213161 w 288564"/>
              <a:gd name="T29" fmla="*/ 1367867 h 280628"/>
              <a:gd name="T30" fmla="*/ 7249987 w 288564"/>
              <a:gd name="T31" fmla="*/ 325776 h 280628"/>
              <a:gd name="T32" fmla="*/ 2941636 w 288564"/>
              <a:gd name="T33" fmla="*/ 416897 h 280628"/>
              <a:gd name="T34" fmla="*/ 2147705 w 288564"/>
              <a:gd name="T35" fmla="*/ 1563252 h 280628"/>
              <a:gd name="T36" fmla="*/ 4412462 w 288564"/>
              <a:gd name="T37" fmla="*/ 3074326 h 280628"/>
              <a:gd name="T38" fmla="*/ 3371175 w 288564"/>
              <a:gd name="T39" fmla="*/ 442953 h 280628"/>
              <a:gd name="T40" fmla="*/ 3175937 w 288564"/>
              <a:gd name="T41" fmla="*/ 0 h 280628"/>
              <a:gd name="T42" fmla="*/ 5206468 w 288564"/>
              <a:gd name="T43" fmla="*/ 2735624 h 280628"/>
              <a:gd name="T44" fmla="*/ 7236956 w 288564"/>
              <a:gd name="T45" fmla="*/ 0 h 280628"/>
              <a:gd name="T46" fmla="*/ 8460478 w 288564"/>
              <a:gd name="T47" fmla="*/ 1159355 h 280628"/>
              <a:gd name="T48" fmla="*/ 8317283 w 288564"/>
              <a:gd name="T49" fmla="*/ 2019170 h 280628"/>
              <a:gd name="T50" fmla="*/ 10256681 w 288564"/>
              <a:gd name="T51" fmla="*/ 3074326 h 280628"/>
              <a:gd name="T52" fmla="*/ 10412846 w 288564"/>
              <a:gd name="T53" fmla="*/ 4911086 h 280628"/>
              <a:gd name="T54" fmla="*/ 6208724 w 288564"/>
              <a:gd name="T55" fmla="*/ 5080484 h 280628"/>
              <a:gd name="T56" fmla="*/ 6052497 w 288564"/>
              <a:gd name="T57" fmla="*/ 9509590 h 280628"/>
              <a:gd name="T58" fmla="*/ 5883264 w 288564"/>
              <a:gd name="T59" fmla="*/ 3399963 h 280628"/>
              <a:gd name="T60" fmla="*/ 4516604 w 288564"/>
              <a:gd name="T61" fmla="*/ 9353237 h 280628"/>
              <a:gd name="T62" fmla="*/ 4204187 w 288564"/>
              <a:gd name="T63" fmla="*/ 9353237 h 280628"/>
              <a:gd name="T64" fmla="*/ 156109 w 288564"/>
              <a:gd name="T65" fmla="*/ 5080484 h 280628"/>
              <a:gd name="T66" fmla="*/ 0 w 288564"/>
              <a:gd name="T67" fmla="*/ 3230644 h 280628"/>
              <a:gd name="T68" fmla="*/ 3813739 w 288564"/>
              <a:gd name="T69" fmla="*/ 3074326 h 280628"/>
              <a:gd name="T70" fmla="*/ 1835325 w 288564"/>
              <a:gd name="T71" fmla="*/ 1628328 h 280628"/>
              <a:gd name="T72" fmla="*/ 2707327 w 288564"/>
              <a:gd name="T73" fmla="*/ 221492 h 28062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88564" h="280628">
                <a:moveTo>
                  <a:pt x="15788" y="149225"/>
                </a:moveTo>
                <a:cubicBezTo>
                  <a:pt x="17587" y="149225"/>
                  <a:pt x="19745" y="151385"/>
                  <a:pt x="19745" y="153905"/>
                </a:cubicBezTo>
                <a:lnTo>
                  <a:pt x="19745" y="271988"/>
                </a:lnTo>
                <a:lnTo>
                  <a:pt x="267232" y="271988"/>
                </a:lnTo>
                <a:lnTo>
                  <a:pt x="267232" y="153905"/>
                </a:lnTo>
                <a:cubicBezTo>
                  <a:pt x="267232" y="151385"/>
                  <a:pt x="269031" y="149225"/>
                  <a:pt x="271189" y="149225"/>
                </a:cubicBezTo>
                <a:cubicBezTo>
                  <a:pt x="273707" y="149225"/>
                  <a:pt x="275865" y="151385"/>
                  <a:pt x="275865" y="153905"/>
                </a:cubicBezTo>
                <a:lnTo>
                  <a:pt x="275865" y="275948"/>
                </a:lnTo>
                <a:cubicBezTo>
                  <a:pt x="275865" y="278468"/>
                  <a:pt x="273707" y="280628"/>
                  <a:pt x="271189" y="280628"/>
                </a:cubicBezTo>
                <a:lnTo>
                  <a:pt x="15788" y="280628"/>
                </a:lnTo>
                <a:cubicBezTo>
                  <a:pt x="13270" y="280628"/>
                  <a:pt x="11112" y="278468"/>
                  <a:pt x="11112" y="275948"/>
                </a:cubicBezTo>
                <a:lnTo>
                  <a:pt x="11112" y="153905"/>
                </a:lnTo>
                <a:cubicBezTo>
                  <a:pt x="11112" y="151385"/>
                  <a:pt x="13270" y="149225"/>
                  <a:pt x="15788" y="149225"/>
                </a:cubicBezTo>
                <a:close/>
                <a:moveTo>
                  <a:pt x="172057" y="94090"/>
                </a:moveTo>
                <a:lnTo>
                  <a:pt x="172057" y="131943"/>
                </a:lnTo>
                <a:lnTo>
                  <a:pt x="279908" y="131943"/>
                </a:lnTo>
                <a:lnTo>
                  <a:pt x="279908" y="94090"/>
                </a:lnTo>
                <a:lnTo>
                  <a:pt x="172057" y="94090"/>
                </a:lnTo>
                <a:close/>
                <a:moveTo>
                  <a:pt x="8296" y="94090"/>
                </a:moveTo>
                <a:lnTo>
                  <a:pt x="8296" y="131943"/>
                </a:lnTo>
                <a:lnTo>
                  <a:pt x="116508" y="131943"/>
                </a:lnTo>
                <a:lnTo>
                  <a:pt x="116508" y="94090"/>
                </a:lnTo>
                <a:lnTo>
                  <a:pt x="8296" y="94090"/>
                </a:lnTo>
                <a:close/>
                <a:moveTo>
                  <a:pt x="200913" y="9013"/>
                </a:moveTo>
                <a:cubicBezTo>
                  <a:pt x="198749" y="9013"/>
                  <a:pt x="196585" y="10455"/>
                  <a:pt x="194781" y="12257"/>
                </a:cubicBezTo>
                <a:lnTo>
                  <a:pt x="148971" y="85078"/>
                </a:lnTo>
                <a:lnTo>
                  <a:pt x="166285" y="85078"/>
                </a:lnTo>
                <a:lnTo>
                  <a:pt x="225441" y="48307"/>
                </a:lnTo>
                <a:cubicBezTo>
                  <a:pt x="227605" y="47225"/>
                  <a:pt x="228687" y="45423"/>
                  <a:pt x="228687" y="43260"/>
                </a:cubicBezTo>
                <a:cubicBezTo>
                  <a:pt x="229048" y="41457"/>
                  <a:pt x="228687" y="39294"/>
                  <a:pt x="227605" y="37852"/>
                </a:cubicBezTo>
                <a:lnTo>
                  <a:pt x="207045" y="11536"/>
                </a:lnTo>
                <a:cubicBezTo>
                  <a:pt x="205602" y="10094"/>
                  <a:pt x="203077" y="8652"/>
                  <a:pt x="200913" y="9013"/>
                </a:cubicBezTo>
                <a:close/>
                <a:moveTo>
                  <a:pt x="87652" y="9013"/>
                </a:moveTo>
                <a:cubicBezTo>
                  <a:pt x="85127" y="8652"/>
                  <a:pt x="82962" y="10094"/>
                  <a:pt x="81520" y="11536"/>
                </a:cubicBezTo>
                <a:lnTo>
                  <a:pt x="60959" y="37852"/>
                </a:lnTo>
                <a:cubicBezTo>
                  <a:pt x="59517" y="39294"/>
                  <a:pt x="59156" y="41457"/>
                  <a:pt x="59517" y="43260"/>
                </a:cubicBezTo>
                <a:cubicBezTo>
                  <a:pt x="59877" y="45423"/>
                  <a:pt x="60959" y="47225"/>
                  <a:pt x="63124" y="48307"/>
                </a:cubicBezTo>
                <a:lnTo>
                  <a:pt x="122279" y="85078"/>
                </a:lnTo>
                <a:lnTo>
                  <a:pt x="139954" y="85078"/>
                </a:lnTo>
                <a:lnTo>
                  <a:pt x="93423" y="12257"/>
                </a:lnTo>
                <a:cubicBezTo>
                  <a:pt x="91980" y="10455"/>
                  <a:pt x="90176" y="9013"/>
                  <a:pt x="87652" y="9013"/>
                </a:cubicBezTo>
                <a:close/>
                <a:moveTo>
                  <a:pt x="88012" y="0"/>
                </a:moveTo>
                <a:cubicBezTo>
                  <a:pt x="93423" y="721"/>
                  <a:pt x="98112" y="2884"/>
                  <a:pt x="100637" y="7571"/>
                </a:cubicBezTo>
                <a:lnTo>
                  <a:pt x="144282" y="75705"/>
                </a:lnTo>
                <a:lnTo>
                  <a:pt x="187928" y="7571"/>
                </a:lnTo>
                <a:cubicBezTo>
                  <a:pt x="190813" y="2884"/>
                  <a:pt x="195502" y="721"/>
                  <a:pt x="200552" y="0"/>
                </a:cubicBezTo>
                <a:cubicBezTo>
                  <a:pt x="205963" y="0"/>
                  <a:pt x="211013" y="2163"/>
                  <a:pt x="214259" y="6129"/>
                </a:cubicBezTo>
                <a:lnTo>
                  <a:pt x="234459" y="32085"/>
                </a:lnTo>
                <a:cubicBezTo>
                  <a:pt x="237344" y="35689"/>
                  <a:pt x="238426" y="40376"/>
                  <a:pt x="237344" y="45062"/>
                </a:cubicBezTo>
                <a:cubicBezTo>
                  <a:pt x="236984" y="49388"/>
                  <a:pt x="234098" y="53714"/>
                  <a:pt x="230491" y="55877"/>
                </a:cubicBezTo>
                <a:lnTo>
                  <a:pt x="182517" y="85078"/>
                </a:lnTo>
                <a:lnTo>
                  <a:pt x="284236" y="85078"/>
                </a:lnTo>
                <a:cubicBezTo>
                  <a:pt x="286761" y="85078"/>
                  <a:pt x="288564" y="86880"/>
                  <a:pt x="288564" y="89404"/>
                </a:cubicBezTo>
                <a:lnTo>
                  <a:pt x="288564" y="135908"/>
                </a:lnTo>
                <a:cubicBezTo>
                  <a:pt x="288564" y="138432"/>
                  <a:pt x="286761" y="140595"/>
                  <a:pt x="284236" y="140595"/>
                </a:cubicBezTo>
                <a:lnTo>
                  <a:pt x="172057" y="140595"/>
                </a:lnTo>
                <a:lnTo>
                  <a:pt x="172057" y="258839"/>
                </a:lnTo>
                <a:cubicBezTo>
                  <a:pt x="172057" y="260641"/>
                  <a:pt x="169892" y="263165"/>
                  <a:pt x="167728" y="263165"/>
                </a:cubicBezTo>
                <a:cubicBezTo>
                  <a:pt x="165203" y="263165"/>
                  <a:pt x="163039" y="260641"/>
                  <a:pt x="163039" y="258839"/>
                </a:cubicBezTo>
                <a:lnTo>
                  <a:pt x="163039" y="94090"/>
                </a:lnTo>
                <a:lnTo>
                  <a:pt x="125165" y="94090"/>
                </a:lnTo>
                <a:lnTo>
                  <a:pt x="125165" y="258839"/>
                </a:lnTo>
                <a:cubicBezTo>
                  <a:pt x="125165" y="260641"/>
                  <a:pt x="123361" y="263165"/>
                  <a:pt x="121197" y="263165"/>
                </a:cubicBezTo>
                <a:cubicBezTo>
                  <a:pt x="118672" y="263165"/>
                  <a:pt x="116508" y="260641"/>
                  <a:pt x="116508" y="258839"/>
                </a:cubicBezTo>
                <a:lnTo>
                  <a:pt x="116508" y="140595"/>
                </a:lnTo>
                <a:lnTo>
                  <a:pt x="4329" y="140595"/>
                </a:lnTo>
                <a:cubicBezTo>
                  <a:pt x="1804" y="140595"/>
                  <a:pt x="0" y="138432"/>
                  <a:pt x="0" y="135908"/>
                </a:cubicBezTo>
                <a:lnTo>
                  <a:pt x="0" y="89404"/>
                </a:lnTo>
                <a:cubicBezTo>
                  <a:pt x="0" y="86880"/>
                  <a:pt x="1804" y="85078"/>
                  <a:pt x="4329" y="85078"/>
                </a:cubicBezTo>
                <a:lnTo>
                  <a:pt x="105687" y="85078"/>
                </a:lnTo>
                <a:lnTo>
                  <a:pt x="58074" y="55877"/>
                </a:lnTo>
                <a:cubicBezTo>
                  <a:pt x="54467" y="53714"/>
                  <a:pt x="51581" y="49388"/>
                  <a:pt x="50860" y="45062"/>
                </a:cubicBezTo>
                <a:cubicBezTo>
                  <a:pt x="50138" y="40376"/>
                  <a:pt x="51220" y="35689"/>
                  <a:pt x="54106" y="32085"/>
                </a:cubicBezTo>
                <a:lnTo>
                  <a:pt x="75027" y="6129"/>
                </a:lnTo>
                <a:cubicBezTo>
                  <a:pt x="77912" y="2163"/>
                  <a:pt x="82602" y="0"/>
                  <a:pt x="880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4765A43-3743-F42E-F613-561CFE4D06B7}"/>
              </a:ext>
            </a:extLst>
          </p:cNvPr>
          <p:cNvSpPr/>
          <p:nvPr/>
        </p:nvSpPr>
        <p:spPr>
          <a:xfrm>
            <a:off x="55693" y="2279984"/>
            <a:ext cx="3223163" cy="40463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defTabSz="1087636">
              <a:lnSpc>
                <a:spcPts val="1750"/>
              </a:lnSpc>
              <a:spcBef>
                <a:spcPct val="20000"/>
              </a:spcBef>
            </a:pPr>
            <a:endParaRPr lang="en-US" sz="1800" dirty="0">
              <a:solidFill>
                <a:schemeClr val="tx1"/>
              </a:solidFill>
              <a:effectLst/>
              <a:latin typeface="Segoe UI" panose="020B0502040204020203" pitchFamily="34" charset="0"/>
            </a:endParaRPr>
          </a:p>
          <a:p>
            <a:pPr defTabSz="1087636">
              <a:lnSpc>
                <a:spcPts val="1750"/>
              </a:lnSpc>
              <a:spcBef>
                <a:spcPct val="20000"/>
              </a:spcBef>
            </a:pPr>
            <a:endParaRPr lang="en-US" dirty="0">
              <a:solidFill>
                <a:schemeClr val="tx1"/>
              </a:solidFill>
              <a:latin typeface="Segoe UI" panose="020B0502040204020203" pitchFamily="34" charset="0"/>
            </a:endParaRPr>
          </a:p>
          <a:p>
            <a:pPr defTabSz="1087636">
              <a:lnSpc>
                <a:spcPts val="1750"/>
              </a:lnSpc>
              <a:spcBef>
                <a:spcPct val="20000"/>
              </a:spcBef>
            </a:pPr>
            <a:endParaRPr lang="en-US" sz="1800" dirty="0">
              <a:solidFill>
                <a:schemeClr val="tx1"/>
              </a:solidFill>
              <a:effectLst/>
              <a:latin typeface="Segoe UI" panose="020B0502040204020203" pitchFamily="34" charset="0"/>
            </a:endParaRPr>
          </a:p>
          <a:p>
            <a:pPr defTabSz="1087636">
              <a:lnSpc>
                <a:spcPts val="1750"/>
              </a:lnSpc>
              <a:spcBef>
                <a:spcPct val="20000"/>
              </a:spcBef>
            </a:pPr>
            <a:r>
              <a:rPr lang="en-US" dirty="0">
                <a:solidFill>
                  <a:schemeClr val="tx1"/>
                </a:solidFill>
                <a:latin typeface="Segoe UI" panose="020B0502040204020203" pitchFamily="34" charset="0"/>
              </a:rPr>
              <a:t>Six M</a:t>
            </a:r>
            <a:r>
              <a:rPr lang="en-US" sz="1800" dirty="0">
                <a:solidFill>
                  <a:schemeClr val="tx1"/>
                </a:solidFill>
                <a:effectLst/>
                <a:latin typeface="Segoe UI" panose="020B0502040204020203" pitchFamily="34" charset="0"/>
              </a:rPr>
              <a:t>embers of ECA that implemented the road map on digital transformation and modernized official statistics</a:t>
            </a:r>
            <a:r>
              <a:rPr lang="en-US" sz="1800" dirty="0">
                <a:effectLst/>
                <a:latin typeface="Segoe UI" panose="020B0502040204020203" pitchFamily="34" charset="0"/>
              </a:rPr>
              <a:t>.</a:t>
            </a:r>
            <a:endParaRPr lang="en-US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1E2BC3-CB63-F526-0D90-88E71E7E940E}"/>
              </a:ext>
            </a:extLst>
          </p:cNvPr>
          <p:cNvSpPr txBox="1"/>
          <p:nvPr/>
        </p:nvSpPr>
        <p:spPr>
          <a:xfrm>
            <a:off x="583021" y="1221489"/>
            <a:ext cx="3022924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WHAT WILL BE ACHIEVED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A424706-AEDE-5C45-6099-F28EA4F23D8F}"/>
              </a:ext>
            </a:extLst>
          </p:cNvPr>
          <p:cNvSpPr/>
          <p:nvPr/>
        </p:nvSpPr>
        <p:spPr>
          <a:xfrm>
            <a:off x="3450701" y="828348"/>
            <a:ext cx="5934598" cy="67831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HOW WILL IT BE ACHIEVED</a:t>
            </a:r>
          </a:p>
          <a:p>
            <a:pPr algn="ctr"/>
            <a:r>
              <a:rPr lang="en-US" sz="1600" b="1" i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(Key deliverables)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795C020-B4D0-378D-F7A7-1995BEF35028}"/>
              </a:ext>
            </a:extLst>
          </p:cNvPr>
          <p:cNvSpPr/>
          <p:nvPr/>
        </p:nvSpPr>
        <p:spPr>
          <a:xfrm>
            <a:off x="9690100" y="828348"/>
            <a:ext cx="2371496" cy="67831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Where will it be achieved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1818802-898F-E51F-3C7B-6487F32F071A}"/>
              </a:ext>
            </a:extLst>
          </p:cNvPr>
          <p:cNvSpPr/>
          <p:nvPr/>
        </p:nvSpPr>
        <p:spPr>
          <a:xfrm>
            <a:off x="160301" y="848113"/>
            <a:ext cx="3187770" cy="67831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WHAT WILL BE ACHIEVED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F4BD31C-552E-CB9E-30E2-161BE4C0EFEA}"/>
              </a:ext>
            </a:extLst>
          </p:cNvPr>
          <p:cNvSpPr/>
          <p:nvPr/>
        </p:nvSpPr>
        <p:spPr>
          <a:xfrm>
            <a:off x="3422849" y="1506658"/>
            <a:ext cx="5934599" cy="535134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defTabSz="1087636"/>
            <a:r>
              <a:rPr lang="en-US" sz="1700" b="1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Advisory services and technical support: </a:t>
            </a:r>
          </a:p>
          <a:p>
            <a:pPr marL="571500" lvl="1" indent="-114300" defTabSz="1087636">
              <a:buFont typeface="Wingdings" panose="05000000000000000000" pitchFamily="2" charset="2"/>
              <a:buChar char="§"/>
            </a:pPr>
            <a:r>
              <a:rPr lang="en-US" sz="1700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Administrative and enterprise-based survey data production and use</a:t>
            </a:r>
          </a:p>
          <a:p>
            <a:pPr marL="571500" lvl="1" indent="-114300" defTabSz="1087636">
              <a:buFont typeface="Wingdings" panose="05000000000000000000" pitchFamily="2" charset="2"/>
              <a:buChar char="§"/>
            </a:pPr>
            <a:r>
              <a:rPr lang="en-US" sz="1700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Sciences</a:t>
            </a:r>
          </a:p>
          <a:p>
            <a:pPr marL="571500" lvl="1" indent="-114300" defTabSz="1087636">
              <a:buFont typeface="Wingdings" panose="05000000000000000000" pitchFamily="2" charset="2"/>
              <a:buChar char="§"/>
            </a:pPr>
            <a:r>
              <a:rPr lang="en-US" sz="1700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 data management System;</a:t>
            </a:r>
          </a:p>
          <a:p>
            <a:pPr marL="571500" lvl="1" indent="-114300" defTabSz="1087636">
              <a:buFont typeface="Wingdings" panose="05000000000000000000" pitchFamily="2" charset="2"/>
              <a:buChar char="§"/>
            </a:pPr>
            <a:r>
              <a:rPr lang="en-US" sz="1700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Digital population and housing censuses</a:t>
            </a:r>
          </a:p>
          <a:p>
            <a:pPr lvl="1" defTabSz="1087636"/>
            <a:endParaRPr lang="en-US" sz="600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87636"/>
            <a:r>
              <a:rPr lang="en-US" sz="1700" b="1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Workshops, training, and webinars: </a:t>
            </a:r>
          </a:p>
          <a:p>
            <a:pPr marL="571500" lvl="1" indent="-114300" defTabSz="1087636">
              <a:buFont typeface="Wingdings" panose="05000000000000000000" pitchFamily="2" charset="2"/>
              <a:buChar char="§"/>
            </a:pPr>
            <a:r>
              <a:rPr lang="en-US" sz="1700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Data exchange systems, statistical leadership, modernization, SDG reporting, Big Data, administrative data, and implementing the roadmap.  </a:t>
            </a:r>
          </a:p>
          <a:p>
            <a:pPr defTabSz="1087636"/>
            <a:endParaRPr lang="en-US" sz="800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87636"/>
            <a:r>
              <a:rPr lang="en-US" sz="1700" b="1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Fellowship program </a:t>
            </a:r>
            <a:r>
              <a:rPr lang="en-US" sz="1700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young African scholars to enhance capacity in data and statistics.</a:t>
            </a:r>
          </a:p>
          <a:p>
            <a:pPr defTabSz="1087636"/>
            <a:endParaRPr lang="en-US" sz="1100" b="1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defTabSz="1087636"/>
            <a:r>
              <a:rPr lang="en-US" sz="17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Flagship publications: </a:t>
            </a:r>
          </a:p>
          <a:p>
            <a:pPr marL="571500" lvl="1" indent="-114300" defTabSz="1087636">
              <a:buFont typeface="Wingdings" panose="05000000000000000000" pitchFamily="2" charset="2"/>
              <a:buChar char="§"/>
            </a:pPr>
            <a:r>
              <a:rPr lang="en-US" sz="17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Africa Sustainable Development Report; Africa Statistics Pocketbook, Africa Statistics Flash, Africa statistical Newsletter</a:t>
            </a:r>
          </a:p>
          <a:p>
            <a:pPr lvl="1" defTabSz="1087636"/>
            <a:endParaRPr lang="en-US" sz="9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14300" indent="-114300" defTabSz="1087636">
              <a:buFont typeface="Wingdings" panose="05000000000000000000" pitchFamily="2" charset="2"/>
              <a:buChar char="§"/>
            </a:pPr>
            <a:r>
              <a:rPr lang="en-US" sz="1700" b="1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Technical materials </a:t>
            </a:r>
            <a:r>
              <a:rPr lang="en-US" sz="1700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SDG Dashboard, census executive monitor mobile app; census monitoring dashboard </a:t>
            </a:r>
          </a:p>
          <a:p>
            <a:pPr marL="114300" indent="-114300" defTabSz="1087636">
              <a:buFont typeface="Wingdings" panose="05000000000000000000" pitchFamily="2" charset="2"/>
              <a:buChar char="§"/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14300" indent="-114300" defTabSz="1087636">
              <a:buFont typeface="Wingdings" panose="05000000000000000000" pitchFamily="2" charset="2"/>
              <a:buChar char="§"/>
            </a:pPr>
            <a:endParaRPr lang="en-US" sz="1600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" indent="-114300" defTabSz="1087636">
              <a:buFont typeface="Wingdings" panose="05000000000000000000" pitchFamily="2" charset="2"/>
              <a:buChar char="§"/>
            </a:pPr>
            <a:endParaRPr lang="en-US" sz="1600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12D343-CB89-1532-319C-4B82DEE2E6BD}"/>
              </a:ext>
            </a:extLst>
          </p:cNvPr>
          <p:cNvSpPr/>
          <p:nvPr/>
        </p:nvSpPr>
        <p:spPr>
          <a:xfrm>
            <a:off x="9501441" y="2061027"/>
            <a:ext cx="2524474" cy="31897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71450" indent="-171450">
              <a:lnSpc>
                <a:spcPts val="1750"/>
              </a:lnSpc>
              <a:buFont typeface="Arial" panose="020B0604020202020204" pitchFamily="34" charset="0"/>
              <a:buChar char="•"/>
            </a:pPr>
            <a:endParaRPr lang="en-US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ts val="1750"/>
              </a:lnSpc>
              <a:buFont typeface="Arial" panose="020B0604020202020204" pitchFamily="34" charset="0"/>
              <a:buChar char="•"/>
            </a:pPr>
            <a:r>
              <a:rPr lang="en-GB" sz="1700" b="1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Eritrea</a:t>
            </a:r>
            <a:r>
              <a:rPr lang="en-GB" sz="1700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(GDP and DHS), </a:t>
            </a:r>
          </a:p>
          <a:p>
            <a:pPr marL="171450" indent="-171450">
              <a:lnSpc>
                <a:spcPts val="1750"/>
              </a:lnSpc>
              <a:buFont typeface="Arial" panose="020B0604020202020204" pitchFamily="34" charset="0"/>
              <a:buChar char="•"/>
            </a:pPr>
            <a:r>
              <a:rPr lang="en-GB" sz="1700" b="1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Malawi</a:t>
            </a:r>
            <a:r>
              <a:rPr lang="en-GB" sz="1700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(Agricultural Census), </a:t>
            </a:r>
          </a:p>
          <a:p>
            <a:pPr marL="171450" indent="-171450">
              <a:lnSpc>
                <a:spcPts val="1750"/>
              </a:lnSpc>
              <a:buFont typeface="Arial" panose="020B0604020202020204" pitchFamily="34" charset="0"/>
              <a:buChar char="•"/>
            </a:pPr>
            <a:r>
              <a:rPr lang="en-GB" sz="1700" b="1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South Sudan </a:t>
            </a:r>
            <a:r>
              <a:rPr lang="en-GB" sz="1700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(NSDS),</a:t>
            </a:r>
          </a:p>
          <a:p>
            <a:pPr marL="171450" indent="-171450">
              <a:lnSpc>
                <a:spcPts val="1750"/>
              </a:lnSpc>
              <a:buFont typeface="Arial" panose="020B0604020202020204" pitchFamily="34" charset="0"/>
              <a:buChar char="•"/>
            </a:pPr>
            <a:r>
              <a:rPr lang="en-GB" sz="1700" b="1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Namibia</a:t>
            </a:r>
            <a:r>
              <a:rPr lang="en-GB" sz="1700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(South-South cooperation), </a:t>
            </a:r>
          </a:p>
          <a:p>
            <a:pPr marL="171450" indent="-171450">
              <a:lnSpc>
                <a:spcPts val="1750"/>
              </a:lnSpc>
              <a:buFont typeface="Arial" panose="020B0604020202020204" pitchFamily="34" charset="0"/>
              <a:buChar char="•"/>
            </a:pPr>
            <a:r>
              <a:rPr lang="en-GB" sz="1700" b="1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Nigeria</a:t>
            </a:r>
            <a:r>
              <a:rPr lang="en-GB" sz="1700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(South-South cooperation), </a:t>
            </a:r>
          </a:p>
          <a:p>
            <a:pPr marL="171450" indent="-171450">
              <a:lnSpc>
                <a:spcPts val="1750"/>
              </a:lnSpc>
              <a:buFont typeface="Arial" panose="020B0604020202020204" pitchFamily="34" charset="0"/>
              <a:buChar char="•"/>
            </a:pPr>
            <a:r>
              <a:rPr lang="en-GB" sz="1700" b="1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Togo</a:t>
            </a:r>
            <a:r>
              <a:rPr lang="en-GB" sz="1700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(Quality Assurance Framework</a:t>
            </a:r>
            <a:endParaRPr lang="en-US" sz="1700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830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960">
            <a:extLst>
              <a:ext uri="{FF2B5EF4-FFF2-40B4-BE49-F238E27FC236}">
                <a16:creationId xmlns:a16="http://schemas.microsoft.com/office/drawing/2014/main" id="{F515A332-23A1-684D-AD2B-8A29C1870652}"/>
              </a:ext>
            </a:extLst>
          </p:cNvPr>
          <p:cNvSpPr>
            <a:spLocks noChangeAspect="1"/>
          </p:cNvSpPr>
          <p:nvPr/>
        </p:nvSpPr>
        <p:spPr bwMode="auto">
          <a:xfrm>
            <a:off x="2936684" y="2054888"/>
            <a:ext cx="451559" cy="450194"/>
          </a:xfrm>
          <a:custGeom>
            <a:avLst/>
            <a:gdLst>
              <a:gd name="T0" fmla="*/ 9396664 w 288565"/>
              <a:gd name="T1" fmla="*/ 10087497 h 288564"/>
              <a:gd name="T2" fmla="*/ 1187807 w 288565"/>
              <a:gd name="T3" fmla="*/ 9150319 h 288564"/>
              <a:gd name="T4" fmla="*/ 2573537 w 288565"/>
              <a:gd name="T5" fmla="*/ 9150319 h 288564"/>
              <a:gd name="T6" fmla="*/ 4173820 w 288565"/>
              <a:gd name="T7" fmla="*/ 8585928 h 288564"/>
              <a:gd name="T8" fmla="*/ 3999351 w 288565"/>
              <a:gd name="T9" fmla="*/ 8420934 h 288564"/>
              <a:gd name="T10" fmla="*/ 8947857 w 288565"/>
              <a:gd name="T11" fmla="*/ 7495533 h 288564"/>
              <a:gd name="T12" fmla="*/ 7859321 w 288565"/>
              <a:gd name="T13" fmla="*/ 8354815 h 288564"/>
              <a:gd name="T14" fmla="*/ 7419654 w 288565"/>
              <a:gd name="T15" fmla="*/ 7270794 h 288564"/>
              <a:gd name="T16" fmla="*/ 6802452 w 288565"/>
              <a:gd name="T17" fmla="*/ 8354815 h 288564"/>
              <a:gd name="T18" fmla="*/ 6579127 w 288565"/>
              <a:gd name="T19" fmla="*/ 8130115 h 288564"/>
              <a:gd name="T20" fmla="*/ 6376566 w 288565"/>
              <a:gd name="T21" fmla="*/ 7270794 h 288564"/>
              <a:gd name="T22" fmla="*/ 5417946 w 288565"/>
              <a:gd name="T23" fmla="*/ 8407705 h 288564"/>
              <a:gd name="T24" fmla="*/ 6153346 w 288565"/>
              <a:gd name="T25" fmla="*/ 7270794 h 288564"/>
              <a:gd name="T26" fmla="*/ 9396664 w 288565"/>
              <a:gd name="T27" fmla="*/ 8837939 h 288564"/>
              <a:gd name="T28" fmla="*/ 2890291 w 288565"/>
              <a:gd name="T29" fmla="*/ 6833399 h 288564"/>
              <a:gd name="T30" fmla="*/ 4487175 w 288565"/>
              <a:gd name="T31" fmla="*/ 10087497 h 288564"/>
              <a:gd name="T32" fmla="*/ 1187807 w 288565"/>
              <a:gd name="T33" fmla="*/ 6833399 h 288564"/>
              <a:gd name="T34" fmla="*/ 2098460 w 288565"/>
              <a:gd name="T35" fmla="*/ 7302009 h 288564"/>
              <a:gd name="T36" fmla="*/ 1187807 w 288565"/>
              <a:gd name="T37" fmla="*/ 8837939 h 288564"/>
              <a:gd name="T38" fmla="*/ 1187807 w 288565"/>
              <a:gd name="T39" fmla="*/ 6833399 h 288564"/>
              <a:gd name="T40" fmla="*/ 1187807 w 288565"/>
              <a:gd name="T41" fmla="*/ 5792179 h 288564"/>
              <a:gd name="T42" fmla="*/ 9396664 w 288565"/>
              <a:gd name="T43" fmla="*/ 5792179 h 288564"/>
              <a:gd name="T44" fmla="*/ 6994701 w 288565"/>
              <a:gd name="T45" fmla="*/ 5792179 h 288564"/>
              <a:gd name="T46" fmla="*/ 4434380 w 288565"/>
              <a:gd name="T47" fmla="*/ 5792179 h 288564"/>
              <a:gd name="T48" fmla="*/ 8010899 w 288565"/>
              <a:gd name="T49" fmla="*/ 4724842 h 288564"/>
              <a:gd name="T50" fmla="*/ 9555012 w 288565"/>
              <a:gd name="T51" fmla="*/ 5466764 h 288564"/>
              <a:gd name="T52" fmla="*/ 8010899 w 288565"/>
              <a:gd name="T53" fmla="*/ 4724842 h 288564"/>
              <a:gd name="T54" fmla="*/ 6136876 w 288565"/>
              <a:gd name="T55" fmla="*/ 5466764 h 288564"/>
              <a:gd name="T56" fmla="*/ 7694168 w 288565"/>
              <a:gd name="T57" fmla="*/ 4724842 h 288564"/>
              <a:gd name="T58" fmla="*/ 2890291 w 288565"/>
              <a:gd name="T59" fmla="*/ 4789924 h 288564"/>
              <a:gd name="T60" fmla="*/ 5120632 w 288565"/>
              <a:gd name="T61" fmla="*/ 4789924 h 288564"/>
              <a:gd name="T62" fmla="*/ 329869 w 288565"/>
              <a:gd name="T63" fmla="*/ 4724842 h 288564"/>
              <a:gd name="T64" fmla="*/ 1874035 w 288565"/>
              <a:gd name="T65" fmla="*/ 5466764 h 288564"/>
              <a:gd name="T66" fmla="*/ 329869 w 288565"/>
              <a:gd name="T67" fmla="*/ 4724842 h 288564"/>
              <a:gd name="T68" fmla="*/ 10016946 w 288565"/>
              <a:gd name="T69" fmla="*/ 4425450 h 288564"/>
              <a:gd name="T70" fmla="*/ 5450646 w 288565"/>
              <a:gd name="T71" fmla="*/ 3475282 h 288564"/>
              <a:gd name="T72" fmla="*/ 7113491 w 288565"/>
              <a:gd name="T73" fmla="*/ 3475282 h 288564"/>
              <a:gd name="T74" fmla="*/ 2982674 w 288565"/>
              <a:gd name="T75" fmla="*/ 4425450 h 288564"/>
              <a:gd name="T76" fmla="*/ 3470933 w 288565"/>
              <a:gd name="T77" fmla="*/ 3475282 h 288564"/>
              <a:gd name="T78" fmla="*/ 2626332 w 288565"/>
              <a:gd name="T79" fmla="*/ 4425450 h 288564"/>
              <a:gd name="T80" fmla="*/ 3523735 w 288565"/>
              <a:gd name="T81" fmla="*/ 2420937 h 288564"/>
              <a:gd name="T82" fmla="*/ 7047545 w 288565"/>
              <a:gd name="T83" fmla="*/ 2420937 h 288564"/>
              <a:gd name="T84" fmla="*/ 8028723 w 288565"/>
              <a:gd name="T85" fmla="*/ 1031175 h 288564"/>
              <a:gd name="T86" fmla="*/ 5696184 w 288565"/>
              <a:gd name="T87" fmla="*/ 1361023 h 288564"/>
              <a:gd name="T88" fmla="*/ 2484423 w 288565"/>
              <a:gd name="T89" fmla="*/ 1031175 h 288564"/>
              <a:gd name="T90" fmla="*/ 4830142 w 288565"/>
              <a:gd name="T91" fmla="*/ 1361023 h 288564"/>
              <a:gd name="T92" fmla="*/ 2484423 w 288565"/>
              <a:gd name="T93" fmla="*/ 1031175 h 288564"/>
              <a:gd name="T94" fmla="*/ 8961154 w 288565"/>
              <a:gd name="T95" fmla="*/ 2108557 h 288564"/>
              <a:gd name="T96" fmla="*/ 1438512 w 288565"/>
              <a:gd name="T97" fmla="*/ 0 h 288564"/>
              <a:gd name="T98" fmla="*/ 9291067 w 288565"/>
              <a:gd name="T99" fmla="*/ 2251753 h 288564"/>
              <a:gd name="T100" fmla="*/ 7377438 w 288565"/>
              <a:gd name="T101" fmla="*/ 3149909 h 288564"/>
              <a:gd name="T102" fmla="*/ 10518478 w 288565"/>
              <a:gd name="T103" fmla="*/ 4464549 h 288564"/>
              <a:gd name="T104" fmla="*/ 9713395 w 288565"/>
              <a:gd name="T105" fmla="*/ 5779144 h 288564"/>
              <a:gd name="T106" fmla="*/ 10571229 w 288565"/>
              <a:gd name="T107" fmla="*/ 10269698 h 288564"/>
              <a:gd name="T108" fmla="*/ 0 w 288565"/>
              <a:gd name="T109" fmla="*/ 10269698 h 288564"/>
              <a:gd name="T110" fmla="*/ 857752 w 288565"/>
              <a:gd name="T111" fmla="*/ 5779144 h 288564"/>
              <a:gd name="T112" fmla="*/ 52831 w 288565"/>
              <a:gd name="T113" fmla="*/ 4464549 h 288564"/>
              <a:gd name="T114" fmla="*/ 3193793 w 288565"/>
              <a:gd name="T115" fmla="*/ 3149909 h 288564"/>
              <a:gd name="T116" fmla="*/ 1280220 w 288565"/>
              <a:gd name="T117" fmla="*/ 2251753 h 2885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88565" h="288564">
                <a:moveTo>
                  <a:pt x="131493" y="253576"/>
                </a:moveTo>
                <a:lnTo>
                  <a:pt x="131493" y="279547"/>
                </a:lnTo>
                <a:lnTo>
                  <a:pt x="256502" y="279547"/>
                </a:lnTo>
                <a:lnTo>
                  <a:pt x="256502" y="253576"/>
                </a:lnTo>
                <a:lnTo>
                  <a:pt x="131493" y="253576"/>
                </a:lnTo>
                <a:close/>
                <a:moveTo>
                  <a:pt x="32423" y="253576"/>
                </a:moveTo>
                <a:lnTo>
                  <a:pt x="32423" y="279547"/>
                </a:lnTo>
                <a:lnTo>
                  <a:pt x="70250" y="279547"/>
                </a:lnTo>
                <a:lnTo>
                  <a:pt x="70250" y="253576"/>
                </a:lnTo>
                <a:lnTo>
                  <a:pt x="32423" y="253576"/>
                </a:lnTo>
                <a:close/>
                <a:moveTo>
                  <a:pt x="109171" y="233363"/>
                </a:moveTo>
                <a:cubicBezTo>
                  <a:pt x="111736" y="233363"/>
                  <a:pt x="113934" y="235268"/>
                  <a:pt x="113934" y="237935"/>
                </a:cubicBezTo>
                <a:cubicBezTo>
                  <a:pt x="113934" y="240221"/>
                  <a:pt x="111736" y="242507"/>
                  <a:pt x="109171" y="242507"/>
                </a:cubicBezTo>
                <a:cubicBezTo>
                  <a:pt x="106973" y="242507"/>
                  <a:pt x="104775" y="240221"/>
                  <a:pt x="104775" y="237935"/>
                </a:cubicBezTo>
                <a:cubicBezTo>
                  <a:pt x="104775" y="235268"/>
                  <a:pt x="106973" y="233363"/>
                  <a:pt x="109171" y="233363"/>
                </a:cubicBezTo>
                <a:close/>
                <a:moveTo>
                  <a:pt x="238091" y="201490"/>
                </a:moveTo>
                <a:cubicBezTo>
                  <a:pt x="239540" y="200025"/>
                  <a:pt x="242439" y="200025"/>
                  <a:pt x="244251" y="201490"/>
                </a:cubicBezTo>
                <a:cubicBezTo>
                  <a:pt x="245701" y="203322"/>
                  <a:pt x="245701" y="206253"/>
                  <a:pt x="244251" y="207718"/>
                </a:cubicBezTo>
                <a:lnTo>
                  <a:pt x="220697" y="231531"/>
                </a:lnTo>
                <a:cubicBezTo>
                  <a:pt x="219973" y="232264"/>
                  <a:pt x="218885" y="232997"/>
                  <a:pt x="217436" y="232997"/>
                </a:cubicBezTo>
                <a:cubicBezTo>
                  <a:pt x="216711" y="232997"/>
                  <a:pt x="215262" y="232264"/>
                  <a:pt x="214537" y="231531"/>
                </a:cubicBezTo>
                <a:cubicBezTo>
                  <a:pt x="212725" y="229700"/>
                  <a:pt x="212725" y="227501"/>
                  <a:pt x="214537" y="225303"/>
                </a:cubicBezTo>
                <a:lnTo>
                  <a:pt x="238091" y="201490"/>
                </a:lnTo>
                <a:close/>
                <a:moveTo>
                  <a:pt x="202535" y="201490"/>
                </a:moveTo>
                <a:cubicBezTo>
                  <a:pt x="204327" y="200025"/>
                  <a:pt x="207195" y="200025"/>
                  <a:pt x="209346" y="201490"/>
                </a:cubicBezTo>
                <a:cubicBezTo>
                  <a:pt x="210780" y="203322"/>
                  <a:pt x="210780" y="206253"/>
                  <a:pt x="209346" y="207718"/>
                </a:cubicBezTo>
                <a:lnTo>
                  <a:pt x="185687" y="231531"/>
                </a:lnTo>
                <a:cubicBezTo>
                  <a:pt x="184970" y="232264"/>
                  <a:pt x="183536" y="232997"/>
                  <a:pt x="182460" y="232997"/>
                </a:cubicBezTo>
                <a:cubicBezTo>
                  <a:pt x="181743" y="232997"/>
                  <a:pt x="180309" y="232264"/>
                  <a:pt x="179592" y="231531"/>
                </a:cubicBezTo>
                <a:cubicBezTo>
                  <a:pt x="177800" y="229700"/>
                  <a:pt x="177800" y="227501"/>
                  <a:pt x="179592" y="225303"/>
                </a:cubicBezTo>
                <a:lnTo>
                  <a:pt x="202535" y="201490"/>
                </a:lnTo>
                <a:close/>
                <a:moveTo>
                  <a:pt x="167968" y="201490"/>
                </a:moveTo>
                <a:cubicBezTo>
                  <a:pt x="169761" y="200025"/>
                  <a:pt x="172270" y="200025"/>
                  <a:pt x="174062" y="201490"/>
                </a:cubicBezTo>
                <a:cubicBezTo>
                  <a:pt x="175855" y="203322"/>
                  <a:pt x="175855" y="206253"/>
                  <a:pt x="174062" y="207718"/>
                </a:cubicBezTo>
                <a:lnTo>
                  <a:pt x="150762" y="231531"/>
                </a:lnTo>
                <a:cubicBezTo>
                  <a:pt x="149686" y="232264"/>
                  <a:pt x="148969" y="232997"/>
                  <a:pt x="147894" y="232997"/>
                </a:cubicBezTo>
                <a:cubicBezTo>
                  <a:pt x="146460" y="232997"/>
                  <a:pt x="145384" y="232264"/>
                  <a:pt x="144667" y="231531"/>
                </a:cubicBezTo>
                <a:cubicBezTo>
                  <a:pt x="142875" y="229700"/>
                  <a:pt x="142875" y="227501"/>
                  <a:pt x="144667" y="225303"/>
                </a:cubicBezTo>
                <a:lnTo>
                  <a:pt x="167968" y="201490"/>
                </a:lnTo>
                <a:close/>
                <a:moveTo>
                  <a:pt x="131493" y="189370"/>
                </a:moveTo>
                <a:lnTo>
                  <a:pt x="131493" y="244919"/>
                </a:lnTo>
                <a:lnTo>
                  <a:pt x="256502" y="244919"/>
                </a:lnTo>
                <a:lnTo>
                  <a:pt x="256502" y="189370"/>
                </a:lnTo>
                <a:lnTo>
                  <a:pt x="131493" y="189370"/>
                </a:lnTo>
                <a:close/>
                <a:moveTo>
                  <a:pt x="78896" y="189370"/>
                </a:moveTo>
                <a:lnTo>
                  <a:pt x="78896" y="249247"/>
                </a:lnTo>
                <a:lnTo>
                  <a:pt x="78896" y="279547"/>
                </a:lnTo>
                <a:lnTo>
                  <a:pt x="122487" y="279547"/>
                </a:lnTo>
                <a:lnTo>
                  <a:pt x="122487" y="189370"/>
                </a:lnTo>
                <a:lnTo>
                  <a:pt x="78896" y="189370"/>
                </a:lnTo>
                <a:close/>
                <a:moveTo>
                  <a:pt x="32423" y="189370"/>
                </a:moveTo>
                <a:lnTo>
                  <a:pt x="32423" y="221112"/>
                </a:lnTo>
                <a:lnTo>
                  <a:pt x="50436" y="202356"/>
                </a:lnTo>
                <a:cubicBezTo>
                  <a:pt x="52597" y="200913"/>
                  <a:pt x="55479" y="200913"/>
                  <a:pt x="57281" y="202356"/>
                </a:cubicBezTo>
                <a:cubicBezTo>
                  <a:pt x="58722" y="204159"/>
                  <a:pt x="58722" y="207045"/>
                  <a:pt x="57281" y="208488"/>
                </a:cubicBezTo>
                <a:lnTo>
                  <a:pt x="32423" y="233376"/>
                </a:lnTo>
                <a:lnTo>
                  <a:pt x="32423" y="244919"/>
                </a:lnTo>
                <a:lnTo>
                  <a:pt x="70250" y="244919"/>
                </a:lnTo>
                <a:lnTo>
                  <a:pt x="70250" y="189370"/>
                </a:lnTo>
                <a:lnTo>
                  <a:pt x="32423" y="189370"/>
                </a:lnTo>
                <a:close/>
                <a:moveTo>
                  <a:pt x="74213" y="147529"/>
                </a:moveTo>
                <a:cubicBezTo>
                  <a:pt x="69529" y="155103"/>
                  <a:pt x="60883" y="160514"/>
                  <a:pt x="51156" y="160514"/>
                </a:cubicBezTo>
                <a:lnTo>
                  <a:pt x="32423" y="160514"/>
                </a:lnTo>
                <a:lnTo>
                  <a:pt x="32423" y="180713"/>
                </a:lnTo>
                <a:lnTo>
                  <a:pt x="256502" y="180713"/>
                </a:lnTo>
                <a:lnTo>
                  <a:pt x="256502" y="160514"/>
                </a:lnTo>
                <a:lnTo>
                  <a:pt x="237769" y="160514"/>
                </a:lnTo>
                <a:cubicBezTo>
                  <a:pt x="228042" y="160514"/>
                  <a:pt x="219036" y="155103"/>
                  <a:pt x="213992" y="147529"/>
                </a:cubicBezTo>
                <a:cubicBezTo>
                  <a:pt x="209669" y="155103"/>
                  <a:pt x="200663" y="160514"/>
                  <a:pt x="190936" y="160514"/>
                </a:cubicBezTo>
                <a:lnTo>
                  <a:pt x="167519" y="160514"/>
                </a:lnTo>
                <a:cubicBezTo>
                  <a:pt x="157792" y="160514"/>
                  <a:pt x="149146" y="155103"/>
                  <a:pt x="144463" y="147529"/>
                </a:cubicBezTo>
                <a:cubicBezTo>
                  <a:pt x="139419" y="155103"/>
                  <a:pt x="130773" y="160514"/>
                  <a:pt x="121046" y="160514"/>
                </a:cubicBezTo>
                <a:lnTo>
                  <a:pt x="97990" y="160514"/>
                </a:lnTo>
                <a:cubicBezTo>
                  <a:pt x="87542" y="160514"/>
                  <a:pt x="79256" y="155103"/>
                  <a:pt x="74213" y="147529"/>
                </a:cubicBezTo>
                <a:close/>
                <a:moveTo>
                  <a:pt x="218675" y="130936"/>
                </a:moveTo>
                <a:lnTo>
                  <a:pt x="218675" y="132740"/>
                </a:lnTo>
                <a:cubicBezTo>
                  <a:pt x="218675" y="143200"/>
                  <a:pt x="226961" y="151496"/>
                  <a:pt x="237769" y="151496"/>
                </a:cubicBezTo>
                <a:lnTo>
                  <a:pt x="260825" y="151496"/>
                </a:lnTo>
                <a:cubicBezTo>
                  <a:pt x="271633" y="151496"/>
                  <a:pt x="279558" y="143200"/>
                  <a:pt x="279558" y="132740"/>
                </a:cubicBezTo>
                <a:lnTo>
                  <a:pt x="279558" y="130936"/>
                </a:lnTo>
                <a:lnTo>
                  <a:pt x="218675" y="130936"/>
                </a:lnTo>
                <a:close/>
                <a:moveTo>
                  <a:pt x="148786" y="130936"/>
                </a:moveTo>
                <a:lnTo>
                  <a:pt x="148786" y="132740"/>
                </a:lnTo>
                <a:cubicBezTo>
                  <a:pt x="148786" y="143200"/>
                  <a:pt x="157072" y="151496"/>
                  <a:pt x="167519" y="151496"/>
                </a:cubicBezTo>
                <a:lnTo>
                  <a:pt x="190936" y="151496"/>
                </a:lnTo>
                <a:cubicBezTo>
                  <a:pt x="201383" y="151496"/>
                  <a:pt x="210029" y="143200"/>
                  <a:pt x="210029" y="132740"/>
                </a:cubicBezTo>
                <a:lnTo>
                  <a:pt x="210029" y="130936"/>
                </a:lnTo>
                <a:lnTo>
                  <a:pt x="148786" y="130936"/>
                </a:lnTo>
                <a:close/>
                <a:moveTo>
                  <a:pt x="78896" y="130936"/>
                </a:moveTo>
                <a:lnTo>
                  <a:pt x="78896" y="132740"/>
                </a:lnTo>
                <a:cubicBezTo>
                  <a:pt x="78896" y="143200"/>
                  <a:pt x="87182" y="151496"/>
                  <a:pt x="97990" y="151496"/>
                </a:cubicBezTo>
                <a:lnTo>
                  <a:pt x="121046" y="151496"/>
                </a:lnTo>
                <a:cubicBezTo>
                  <a:pt x="131854" y="151496"/>
                  <a:pt x="139779" y="143200"/>
                  <a:pt x="139779" y="132740"/>
                </a:cubicBezTo>
                <a:lnTo>
                  <a:pt x="139779" y="130936"/>
                </a:lnTo>
                <a:lnTo>
                  <a:pt x="78896" y="130936"/>
                </a:lnTo>
                <a:close/>
                <a:moveTo>
                  <a:pt x="9006" y="130936"/>
                </a:moveTo>
                <a:lnTo>
                  <a:pt x="9006" y="132740"/>
                </a:lnTo>
                <a:cubicBezTo>
                  <a:pt x="9006" y="143200"/>
                  <a:pt x="17292" y="151496"/>
                  <a:pt x="27740" y="151496"/>
                </a:cubicBezTo>
                <a:lnTo>
                  <a:pt x="51156" y="151496"/>
                </a:lnTo>
                <a:cubicBezTo>
                  <a:pt x="61604" y="151496"/>
                  <a:pt x="70250" y="143200"/>
                  <a:pt x="70250" y="132740"/>
                </a:cubicBezTo>
                <a:lnTo>
                  <a:pt x="70250" y="130936"/>
                </a:lnTo>
                <a:lnTo>
                  <a:pt x="9006" y="130936"/>
                </a:lnTo>
                <a:close/>
                <a:moveTo>
                  <a:pt x="203905" y="96308"/>
                </a:moveTo>
                <a:lnTo>
                  <a:pt x="216874" y="122640"/>
                </a:lnTo>
                <a:lnTo>
                  <a:pt x="273434" y="122640"/>
                </a:lnTo>
                <a:lnTo>
                  <a:pt x="247496" y="96308"/>
                </a:lnTo>
                <a:lnTo>
                  <a:pt x="203905" y="96308"/>
                </a:lnTo>
                <a:close/>
                <a:moveTo>
                  <a:pt x="148786" y="96308"/>
                </a:moveTo>
                <a:lnTo>
                  <a:pt x="148786" y="122640"/>
                </a:lnTo>
                <a:lnTo>
                  <a:pt x="207147" y="122640"/>
                </a:lnTo>
                <a:lnTo>
                  <a:pt x="194178" y="96308"/>
                </a:lnTo>
                <a:lnTo>
                  <a:pt x="148786" y="96308"/>
                </a:lnTo>
                <a:close/>
                <a:moveTo>
                  <a:pt x="94747" y="96308"/>
                </a:moveTo>
                <a:lnTo>
                  <a:pt x="81418" y="122640"/>
                </a:lnTo>
                <a:lnTo>
                  <a:pt x="139779" y="122640"/>
                </a:lnTo>
                <a:lnTo>
                  <a:pt x="139779" y="96308"/>
                </a:lnTo>
                <a:lnTo>
                  <a:pt x="94747" y="96308"/>
                </a:lnTo>
                <a:close/>
                <a:moveTo>
                  <a:pt x="41069" y="96308"/>
                </a:moveTo>
                <a:lnTo>
                  <a:pt x="15131" y="122640"/>
                </a:lnTo>
                <a:lnTo>
                  <a:pt x="71691" y="122640"/>
                </a:lnTo>
                <a:lnTo>
                  <a:pt x="85020" y="96308"/>
                </a:lnTo>
                <a:lnTo>
                  <a:pt x="41069" y="96308"/>
                </a:lnTo>
                <a:close/>
                <a:moveTo>
                  <a:pt x="96188" y="67091"/>
                </a:moveTo>
                <a:lnTo>
                  <a:pt x="96188" y="87291"/>
                </a:lnTo>
                <a:lnTo>
                  <a:pt x="192377" y="87291"/>
                </a:lnTo>
                <a:lnTo>
                  <a:pt x="192377" y="67091"/>
                </a:lnTo>
                <a:lnTo>
                  <a:pt x="96188" y="67091"/>
                </a:lnTo>
                <a:close/>
                <a:moveTo>
                  <a:pt x="155490" y="28575"/>
                </a:moveTo>
                <a:lnTo>
                  <a:pt x="219162" y="28575"/>
                </a:lnTo>
                <a:cubicBezTo>
                  <a:pt x="221680" y="28575"/>
                  <a:pt x="223478" y="30861"/>
                  <a:pt x="223478" y="33528"/>
                </a:cubicBezTo>
                <a:cubicBezTo>
                  <a:pt x="223478" y="36195"/>
                  <a:pt x="221680" y="37719"/>
                  <a:pt x="219162" y="37719"/>
                </a:cubicBezTo>
                <a:lnTo>
                  <a:pt x="155490" y="37719"/>
                </a:lnTo>
                <a:cubicBezTo>
                  <a:pt x="152612" y="37719"/>
                  <a:pt x="150813" y="36195"/>
                  <a:pt x="150813" y="33528"/>
                </a:cubicBezTo>
                <a:cubicBezTo>
                  <a:pt x="150813" y="30861"/>
                  <a:pt x="152612" y="28575"/>
                  <a:pt x="155490" y="28575"/>
                </a:cubicBezTo>
                <a:close/>
                <a:moveTo>
                  <a:pt x="67817" y="28575"/>
                </a:moveTo>
                <a:lnTo>
                  <a:pt x="131849" y="28575"/>
                </a:lnTo>
                <a:cubicBezTo>
                  <a:pt x="134367" y="28575"/>
                  <a:pt x="136165" y="30861"/>
                  <a:pt x="136165" y="33528"/>
                </a:cubicBezTo>
                <a:cubicBezTo>
                  <a:pt x="136165" y="36195"/>
                  <a:pt x="134367" y="37719"/>
                  <a:pt x="131849" y="37719"/>
                </a:cubicBezTo>
                <a:lnTo>
                  <a:pt x="67817" y="37719"/>
                </a:lnTo>
                <a:cubicBezTo>
                  <a:pt x="65299" y="37719"/>
                  <a:pt x="63500" y="36195"/>
                  <a:pt x="63500" y="33528"/>
                </a:cubicBezTo>
                <a:cubicBezTo>
                  <a:pt x="63500" y="30861"/>
                  <a:pt x="65299" y="28575"/>
                  <a:pt x="67817" y="28575"/>
                </a:cubicBezTo>
                <a:close/>
                <a:moveTo>
                  <a:pt x="43951" y="8657"/>
                </a:moveTo>
                <a:lnTo>
                  <a:pt x="43951" y="58434"/>
                </a:lnTo>
                <a:lnTo>
                  <a:pt x="244614" y="58434"/>
                </a:lnTo>
                <a:lnTo>
                  <a:pt x="244614" y="8657"/>
                </a:lnTo>
                <a:lnTo>
                  <a:pt x="43951" y="8657"/>
                </a:lnTo>
                <a:close/>
                <a:moveTo>
                  <a:pt x="39268" y="0"/>
                </a:moveTo>
                <a:lnTo>
                  <a:pt x="249297" y="0"/>
                </a:lnTo>
                <a:cubicBezTo>
                  <a:pt x="251459" y="0"/>
                  <a:pt x="253620" y="1804"/>
                  <a:pt x="253620" y="4689"/>
                </a:cubicBezTo>
                <a:lnTo>
                  <a:pt x="253620" y="62402"/>
                </a:lnTo>
                <a:cubicBezTo>
                  <a:pt x="253620" y="64927"/>
                  <a:pt x="251459" y="67091"/>
                  <a:pt x="249297" y="67091"/>
                </a:cubicBezTo>
                <a:lnTo>
                  <a:pt x="201383" y="67091"/>
                </a:lnTo>
                <a:lnTo>
                  <a:pt x="201383" y="87291"/>
                </a:lnTo>
                <a:lnTo>
                  <a:pt x="249297" y="87291"/>
                </a:lnTo>
                <a:cubicBezTo>
                  <a:pt x="250378" y="87291"/>
                  <a:pt x="251459" y="87651"/>
                  <a:pt x="251819" y="88734"/>
                </a:cubicBezTo>
                <a:lnTo>
                  <a:pt x="287124" y="123722"/>
                </a:lnTo>
                <a:cubicBezTo>
                  <a:pt x="288205" y="124443"/>
                  <a:pt x="288565" y="125886"/>
                  <a:pt x="288565" y="126968"/>
                </a:cubicBezTo>
                <a:lnTo>
                  <a:pt x="288565" y="132740"/>
                </a:lnTo>
                <a:cubicBezTo>
                  <a:pt x="288565" y="146086"/>
                  <a:pt x="278117" y="157989"/>
                  <a:pt x="265148" y="160153"/>
                </a:cubicBezTo>
                <a:lnTo>
                  <a:pt x="265148" y="279547"/>
                </a:lnTo>
                <a:lnTo>
                  <a:pt x="284242" y="279547"/>
                </a:lnTo>
                <a:cubicBezTo>
                  <a:pt x="286403" y="279547"/>
                  <a:pt x="288565" y="282072"/>
                  <a:pt x="288565" y="284597"/>
                </a:cubicBezTo>
                <a:cubicBezTo>
                  <a:pt x="288565" y="287122"/>
                  <a:pt x="286403" y="288564"/>
                  <a:pt x="284242" y="288564"/>
                </a:cubicBezTo>
                <a:lnTo>
                  <a:pt x="4683" y="288564"/>
                </a:lnTo>
                <a:cubicBezTo>
                  <a:pt x="2161" y="288564"/>
                  <a:pt x="0" y="287122"/>
                  <a:pt x="0" y="284597"/>
                </a:cubicBezTo>
                <a:cubicBezTo>
                  <a:pt x="0" y="282072"/>
                  <a:pt x="2161" y="279547"/>
                  <a:pt x="4683" y="279547"/>
                </a:cubicBezTo>
                <a:lnTo>
                  <a:pt x="23416" y="279547"/>
                </a:lnTo>
                <a:lnTo>
                  <a:pt x="23416" y="160153"/>
                </a:lnTo>
                <a:cubicBezTo>
                  <a:pt x="10087" y="157989"/>
                  <a:pt x="0" y="146086"/>
                  <a:pt x="0" y="132740"/>
                </a:cubicBezTo>
                <a:lnTo>
                  <a:pt x="0" y="126968"/>
                </a:lnTo>
                <a:cubicBezTo>
                  <a:pt x="0" y="125886"/>
                  <a:pt x="360" y="124443"/>
                  <a:pt x="1441" y="123722"/>
                </a:cubicBezTo>
                <a:lnTo>
                  <a:pt x="36386" y="88734"/>
                </a:lnTo>
                <a:cubicBezTo>
                  <a:pt x="37106" y="87651"/>
                  <a:pt x="37827" y="87291"/>
                  <a:pt x="39268" y="87291"/>
                </a:cubicBezTo>
                <a:lnTo>
                  <a:pt x="87182" y="87291"/>
                </a:lnTo>
                <a:lnTo>
                  <a:pt x="87182" y="67091"/>
                </a:lnTo>
                <a:lnTo>
                  <a:pt x="39268" y="67091"/>
                </a:lnTo>
                <a:cubicBezTo>
                  <a:pt x="37106" y="67091"/>
                  <a:pt x="34945" y="64927"/>
                  <a:pt x="34945" y="62402"/>
                </a:cubicBezTo>
                <a:lnTo>
                  <a:pt x="34945" y="4689"/>
                </a:lnTo>
                <a:cubicBezTo>
                  <a:pt x="34945" y="1804"/>
                  <a:pt x="37106" y="0"/>
                  <a:pt x="392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16" name="Freeform 967">
            <a:extLst>
              <a:ext uri="{FF2B5EF4-FFF2-40B4-BE49-F238E27FC236}">
                <a16:creationId xmlns:a16="http://schemas.microsoft.com/office/drawing/2014/main" id="{EF9EBB46-3B98-104F-8E57-7315345477BE}"/>
              </a:ext>
            </a:extLst>
          </p:cNvPr>
          <p:cNvSpPr>
            <a:spLocks noChangeAspect="1"/>
          </p:cNvSpPr>
          <p:nvPr/>
        </p:nvSpPr>
        <p:spPr bwMode="auto">
          <a:xfrm>
            <a:off x="8063808" y="2053524"/>
            <a:ext cx="450194" cy="452922"/>
          </a:xfrm>
          <a:custGeom>
            <a:avLst/>
            <a:gdLst>
              <a:gd name="T0" fmla="*/ 7053871 w 288566"/>
              <a:gd name="T1" fmla="*/ 10143730 h 289970"/>
              <a:gd name="T2" fmla="*/ 8155981 w 288566"/>
              <a:gd name="T3" fmla="*/ 9617609 h 289970"/>
              <a:gd name="T4" fmla="*/ 9258093 w 288566"/>
              <a:gd name="T5" fmla="*/ 10143730 h 289970"/>
              <a:gd name="T6" fmla="*/ 8155981 w 288566"/>
              <a:gd name="T7" fmla="*/ 9078298 h 289970"/>
              <a:gd name="T8" fmla="*/ 8127370 w 288566"/>
              <a:gd name="T9" fmla="*/ 5814285 h 289970"/>
              <a:gd name="T10" fmla="*/ 7764475 w 288566"/>
              <a:gd name="T11" fmla="*/ 6414220 h 289970"/>
              <a:gd name="T12" fmla="*/ 7621940 w 288566"/>
              <a:gd name="T13" fmla="*/ 6883751 h 289970"/>
              <a:gd name="T14" fmla="*/ 7570110 w 288566"/>
              <a:gd name="T15" fmla="*/ 7574943 h 289970"/>
              <a:gd name="T16" fmla="*/ 8205121 w 288566"/>
              <a:gd name="T17" fmla="*/ 7314139 h 289970"/>
              <a:gd name="T18" fmla="*/ 8606841 w 288566"/>
              <a:gd name="T19" fmla="*/ 7014158 h 289970"/>
              <a:gd name="T20" fmla="*/ 9047512 w 288566"/>
              <a:gd name="T21" fmla="*/ 6479405 h 289970"/>
              <a:gd name="T22" fmla="*/ 8373591 w 288566"/>
              <a:gd name="T23" fmla="*/ 6322899 h 289970"/>
              <a:gd name="T24" fmla="*/ 7984792 w 288566"/>
              <a:gd name="T25" fmla="*/ 5370826 h 289970"/>
              <a:gd name="T26" fmla="*/ 8632778 w 288566"/>
              <a:gd name="T27" fmla="*/ 6101237 h 289970"/>
              <a:gd name="T28" fmla="*/ 9539953 w 288566"/>
              <a:gd name="T29" fmla="*/ 6322899 h 289970"/>
              <a:gd name="T30" fmla="*/ 8917859 w 288566"/>
              <a:gd name="T31" fmla="*/ 7040266 h 289970"/>
              <a:gd name="T32" fmla="*/ 9008602 w 288566"/>
              <a:gd name="T33" fmla="*/ 7992341 h 289970"/>
              <a:gd name="T34" fmla="*/ 8827143 w 288566"/>
              <a:gd name="T35" fmla="*/ 8005345 h 289970"/>
              <a:gd name="T36" fmla="*/ 7427533 w 288566"/>
              <a:gd name="T37" fmla="*/ 8005345 h 289970"/>
              <a:gd name="T38" fmla="*/ 7194283 w 288566"/>
              <a:gd name="T39" fmla="*/ 7835850 h 289970"/>
              <a:gd name="T40" fmla="*/ 6766612 w 288566"/>
              <a:gd name="T41" fmla="*/ 6492474 h 289970"/>
              <a:gd name="T42" fmla="*/ 6857348 w 288566"/>
              <a:gd name="T43" fmla="*/ 6218616 h 289970"/>
              <a:gd name="T44" fmla="*/ 7984792 w 288566"/>
              <a:gd name="T45" fmla="*/ 5370826 h 289970"/>
              <a:gd name="T46" fmla="*/ 6224063 w 288566"/>
              <a:gd name="T47" fmla="*/ 6802802 h 289970"/>
              <a:gd name="T48" fmla="*/ 10100870 w 288566"/>
              <a:gd name="T49" fmla="*/ 6802802 h 289970"/>
              <a:gd name="T50" fmla="*/ 8155981 w 288566"/>
              <a:gd name="T51" fmla="*/ 4514180 h 289970"/>
              <a:gd name="T52" fmla="*/ 9582254 w 288566"/>
              <a:gd name="T53" fmla="*/ 8565352 h 289970"/>
              <a:gd name="T54" fmla="*/ 9491461 w 288566"/>
              <a:gd name="T55" fmla="*/ 10551500 h 289970"/>
              <a:gd name="T56" fmla="*/ 9348838 w 288566"/>
              <a:gd name="T57" fmla="*/ 10551500 h 289970"/>
              <a:gd name="T58" fmla="*/ 6963126 w 288566"/>
              <a:gd name="T59" fmla="*/ 10551500 h 289970"/>
              <a:gd name="T60" fmla="*/ 6755665 w 288566"/>
              <a:gd name="T61" fmla="*/ 10419908 h 289970"/>
              <a:gd name="T62" fmla="*/ 5899882 w 288566"/>
              <a:gd name="T63" fmla="*/ 6802802 h 289970"/>
              <a:gd name="T64" fmla="*/ 5437924 w 288566"/>
              <a:gd name="T65" fmla="*/ 3646046 h 289970"/>
              <a:gd name="T66" fmla="*/ 6071726 w 288566"/>
              <a:gd name="T67" fmla="*/ 4297512 h 289970"/>
              <a:gd name="T68" fmla="*/ 6692598 w 288566"/>
              <a:gd name="T69" fmla="*/ 3646046 h 289970"/>
              <a:gd name="T70" fmla="*/ 6071726 w 288566"/>
              <a:gd name="T71" fmla="*/ 4616623 h 289970"/>
              <a:gd name="T72" fmla="*/ 5437924 w 288566"/>
              <a:gd name="T73" fmla="*/ 3646046 h 289970"/>
              <a:gd name="T74" fmla="*/ 1817993 w 288566"/>
              <a:gd name="T75" fmla="*/ 3832166 h 289970"/>
              <a:gd name="T76" fmla="*/ 2764521 w 288566"/>
              <a:gd name="T77" fmla="*/ 3832166 h 289970"/>
              <a:gd name="T78" fmla="*/ 3080011 w 288566"/>
              <a:gd name="T79" fmla="*/ 3832166 h 289970"/>
              <a:gd name="T80" fmla="*/ 1489291 w 288566"/>
              <a:gd name="T81" fmla="*/ 3832166 h 289970"/>
              <a:gd name="T82" fmla="*/ 4165849 w 288566"/>
              <a:gd name="T83" fmla="*/ 315545 h 289970"/>
              <a:gd name="T84" fmla="*/ 2439795 w 288566"/>
              <a:gd name="T85" fmla="*/ 2340688 h 289970"/>
              <a:gd name="T86" fmla="*/ 5891823 w 288566"/>
              <a:gd name="T87" fmla="*/ 2064547 h 289970"/>
              <a:gd name="T88" fmla="*/ 4165849 w 288566"/>
              <a:gd name="T89" fmla="*/ 0 h 289970"/>
              <a:gd name="T90" fmla="*/ 6216255 w 288566"/>
              <a:gd name="T91" fmla="*/ 2340688 h 289970"/>
              <a:gd name="T92" fmla="*/ 8292687 w 288566"/>
              <a:gd name="T93" fmla="*/ 2498475 h 289970"/>
              <a:gd name="T94" fmla="*/ 8124011 w 288566"/>
              <a:gd name="T95" fmla="*/ 3931814 h 289970"/>
              <a:gd name="T96" fmla="*/ 7968246 w 288566"/>
              <a:gd name="T97" fmla="*/ 2656221 h 289970"/>
              <a:gd name="T98" fmla="*/ 6216255 w 288566"/>
              <a:gd name="T99" fmla="*/ 3787202 h 289970"/>
              <a:gd name="T100" fmla="*/ 5891823 w 288566"/>
              <a:gd name="T101" fmla="*/ 3787202 h 289970"/>
              <a:gd name="T102" fmla="*/ 2439795 w 288566"/>
              <a:gd name="T103" fmla="*/ 2656221 h 289970"/>
              <a:gd name="T104" fmla="*/ 2284085 w 288566"/>
              <a:gd name="T105" fmla="*/ 3931814 h 289970"/>
              <a:gd name="T106" fmla="*/ 2115308 w 288566"/>
              <a:gd name="T107" fmla="*/ 2656221 h 289970"/>
              <a:gd name="T108" fmla="*/ 311503 w 288566"/>
              <a:gd name="T109" fmla="*/ 8718425 h 289970"/>
              <a:gd name="T110" fmla="*/ 6216255 w 288566"/>
              <a:gd name="T111" fmla="*/ 8889338 h 289970"/>
              <a:gd name="T112" fmla="*/ 311503 w 288566"/>
              <a:gd name="T113" fmla="*/ 9034043 h 289970"/>
              <a:gd name="T114" fmla="*/ 1206953 w 288566"/>
              <a:gd name="T115" fmla="*/ 10204293 h 289970"/>
              <a:gd name="T116" fmla="*/ 6190347 w 288566"/>
              <a:gd name="T117" fmla="*/ 10375307 h 289970"/>
              <a:gd name="T118" fmla="*/ 1206953 w 288566"/>
              <a:gd name="T119" fmla="*/ 10519838 h 289970"/>
              <a:gd name="T120" fmla="*/ 0 w 288566"/>
              <a:gd name="T121" fmla="*/ 2498475 h 289970"/>
              <a:gd name="T122" fmla="*/ 2115308 w 288566"/>
              <a:gd name="T123" fmla="*/ 2340688 h 289970"/>
              <a:gd name="T124" fmla="*/ 4165849 w 288566"/>
              <a:gd name="T125" fmla="*/ 0 h 28997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88566" h="289970">
                <a:moveTo>
                  <a:pt x="195495" y="241083"/>
                </a:moveTo>
                <a:lnTo>
                  <a:pt x="195495" y="278245"/>
                </a:lnTo>
                <a:lnTo>
                  <a:pt x="223883" y="264174"/>
                </a:lnTo>
                <a:cubicBezTo>
                  <a:pt x="224961" y="263813"/>
                  <a:pt x="225680" y="263813"/>
                  <a:pt x="226039" y="263813"/>
                </a:cubicBezTo>
                <a:cubicBezTo>
                  <a:pt x="226399" y="263813"/>
                  <a:pt x="227477" y="263813"/>
                  <a:pt x="228196" y="264174"/>
                </a:cubicBezTo>
                <a:lnTo>
                  <a:pt x="256584" y="278245"/>
                </a:lnTo>
                <a:lnTo>
                  <a:pt x="256584" y="241083"/>
                </a:lnTo>
                <a:cubicBezTo>
                  <a:pt x="247600" y="246134"/>
                  <a:pt x="237179" y="249021"/>
                  <a:pt x="226039" y="249021"/>
                </a:cubicBezTo>
                <a:cubicBezTo>
                  <a:pt x="215259" y="249021"/>
                  <a:pt x="204479" y="246134"/>
                  <a:pt x="195495" y="241083"/>
                </a:cubicBezTo>
                <a:close/>
                <a:moveTo>
                  <a:pt x="225246" y="159487"/>
                </a:moveTo>
                <a:lnTo>
                  <a:pt x="218422" y="173439"/>
                </a:lnTo>
                <a:cubicBezTo>
                  <a:pt x="218063" y="174513"/>
                  <a:pt x="216626" y="175228"/>
                  <a:pt x="215189" y="175944"/>
                </a:cubicBezTo>
                <a:lnTo>
                  <a:pt x="199745" y="177732"/>
                </a:lnTo>
                <a:lnTo>
                  <a:pt x="211239" y="188823"/>
                </a:lnTo>
                <a:cubicBezTo>
                  <a:pt x="211957" y="189538"/>
                  <a:pt x="212675" y="191327"/>
                  <a:pt x="212316" y="192400"/>
                </a:cubicBezTo>
                <a:lnTo>
                  <a:pt x="209802" y="207783"/>
                </a:lnTo>
                <a:lnTo>
                  <a:pt x="223091" y="200628"/>
                </a:lnTo>
                <a:cubicBezTo>
                  <a:pt x="224528" y="199555"/>
                  <a:pt x="225964" y="199555"/>
                  <a:pt x="227401" y="200628"/>
                </a:cubicBezTo>
                <a:lnTo>
                  <a:pt x="241049" y="207783"/>
                </a:lnTo>
                <a:lnTo>
                  <a:pt x="238535" y="192400"/>
                </a:lnTo>
                <a:cubicBezTo>
                  <a:pt x="238176" y="191327"/>
                  <a:pt x="238535" y="189538"/>
                  <a:pt x="239972" y="188823"/>
                </a:cubicBezTo>
                <a:lnTo>
                  <a:pt x="250747" y="177732"/>
                </a:lnTo>
                <a:lnTo>
                  <a:pt x="235303" y="175944"/>
                </a:lnTo>
                <a:cubicBezTo>
                  <a:pt x="233866" y="175228"/>
                  <a:pt x="233148" y="174513"/>
                  <a:pt x="232070" y="173439"/>
                </a:cubicBezTo>
                <a:lnTo>
                  <a:pt x="225246" y="159487"/>
                </a:lnTo>
                <a:close/>
                <a:moveTo>
                  <a:pt x="221295" y="147324"/>
                </a:moveTo>
                <a:cubicBezTo>
                  <a:pt x="222732" y="144462"/>
                  <a:pt x="227760" y="144462"/>
                  <a:pt x="229197" y="147324"/>
                </a:cubicBezTo>
                <a:lnTo>
                  <a:pt x="239253" y="167358"/>
                </a:lnTo>
                <a:lnTo>
                  <a:pt x="260803" y="170578"/>
                </a:lnTo>
                <a:cubicBezTo>
                  <a:pt x="262240" y="170935"/>
                  <a:pt x="264036" y="171651"/>
                  <a:pt x="264395" y="173439"/>
                </a:cubicBezTo>
                <a:cubicBezTo>
                  <a:pt x="264754" y="174870"/>
                  <a:pt x="264395" y="177017"/>
                  <a:pt x="262958" y="178090"/>
                </a:cubicBezTo>
                <a:lnTo>
                  <a:pt x="247155" y="193116"/>
                </a:lnTo>
                <a:lnTo>
                  <a:pt x="251465" y="214938"/>
                </a:lnTo>
                <a:cubicBezTo>
                  <a:pt x="251465" y="216727"/>
                  <a:pt x="250747" y="218158"/>
                  <a:pt x="249669" y="219231"/>
                </a:cubicBezTo>
                <a:cubicBezTo>
                  <a:pt x="248592" y="219589"/>
                  <a:pt x="248232" y="219947"/>
                  <a:pt x="246796" y="219947"/>
                </a:cubicBezTo>
                <a:cubicBezTo>
                  <a:pt x="246077" y="219947"/>
                  <a:pt x="245718" y="219947"/>
                  <a:pt x="244641" y="219589"/>
                </a:cubicBezTo>
                <a:lnTo>
                  <a:pt x="225246" y="208856"/>
                </a:lnTo>
                <a:lnTo>
                  <a:pt x="205851" y="219589"/>
                </a:lnTo>
                <a:cubicBezTo>
                  <a:pt x="204415" y="220304"/>
                  <a:pt x="202619" y="219947"/>
                  <a:pt x="201182" y="219231"/>
                </a:cubicBezTo>
                <a:cubicBezTo>
                  <a:pt x="199745" y="218158"/>
                  <a:pt x="199386" y="216727"/>
                  <a:pt x="199386" y="214938"/>
                </a:cubicBezTo>
                <a:lnTo>
                  <a:pt x="203337" y="193116"/>
                </a:lnTo>
                <a:lnTo>
                  <a:pt x="187534" y="178090"/>
                </a:lnTo>
                <a:cubicBezTo>
                  <a:pt x="186456" y="177017"/>
                  <a:pt x="185738" y="174870"/>
                  <a:pt x="186456" y="173439"/>
                </a:cubicBezTo>
                <a:cubicBezTo>
                  <a:pt x="186816" y="171651"/>
                  <a:pt x="188252" y="170935"/>
                  <a:pt x="190048" y="170578"/>
                </a:cubicBezTo>
                <a:lnTo>
                  <a:pt x="211598" y="167358"/>
                </a:lnTo>
                <a:lnTo>
                  <a:pt x="221295" y="147324"/>
                </a:lnTo>
                <a:close/>
                <a:moveTo>
                  <a:pt x="226039" y="132484"/>
                </a:moveTo>
                <a:cubicBezTo>
                  <a:pt x="196573" y="132484"/>
                  <a:pt x="172497" y="156657"/>
                  <a:pt x="172497" y="186603"/>
                </a:cubicBezTo>
                <a:cubicBezTo>
                  <a:pt x="172497" y="216188"/>
                  <a:pt x="196573" y="240362"/>
                  <a:pt x="226039" y="240362"/>
                </a:cubicBezTo>
                <a:cubicBezTo>
                  <a:pt x="255865" y="240362"/>
                  <a:pt x="279941" y="216188"/>
                  <a:pt x="279941" y="186603"/>
                </a:cubicBezTo>
                <a:cubicBezTo>
                  <a:pt x="279941" y="156657"/>
                  <a:pt x="255865" y="132484"/>
                  <a:pt x="226039" y="132484"/>
                </a:cubicBezTo>
                <a:close/>
                <a:moveTo>
                  <a:pt x="226039" y="123825"/>
                </a:moveTo>
                <a:cubicBezTo>
                  <a:pt x="260537" y="123825"/>
                  <a:pt x="288566" y="151967"/>
                  <a:pt x="288566" y="186603"/>
                </a:cubicBezTo>
                <a:cubicBezTo>
                  <a:pt x="288566" y="206086"/>
                  <a:pt x="279223" y="223765"/>
                  <a:pt x="265568" y="234950"/>
                </a:cubicBezTo>
                <a:lnTo>
                  <a:pt x="265568" y="285822"/>
                </a:lnTo>
                <a:cubicBezTo>
                  <a:pt x="265568" y="286904"/>
                  <a:pt x="264849" y="288347"/>
                  <a:pt x="263052" y="289430"/>
                </a:cubicBezTo>
                <a:cubicBezTo>
                  <a:pt x="262693" y="289790"/>
                  <a:pt x="261974" y="289790"/>
                  <a:pt x="260896" y="289790"/>
                </a:cubicBezTo>
                <a:cubicBezTo>
                  <a:pt x="260177" y="289790"/>
                  <a:pt x="259818" y="289790"/>
                  <a:pt x="259099" y="289430"/>
                </a:cubicBezTo>
                <a:lnTo>
                  <a:pt x="226039" y="272833"/>
                </a:lnTo>
                <a:lnTo>
                  <a:pt x="192980" y="289430"/>
                </a:lnTo>
                <a:cubicBezTo>
                  <a:pt x="191902" y="290151"/>
                  <a:pt x="190464" y="290151"/>
                  <a:pt x="189027" y="289430"/>
                </a:cubicBezTo>
                <a:cubicBezTo>
                  <a:pt x="187949" y="288347"/>
                  <a:pt x="187230" y="286904"/>
                  <a:pt x="187230" y="285822"/>
                </a:cubicBezTo>
                <a:lnTo>
                  <a:pt x="187230" y="234950"/>
                </a:lnTo>
                <a:cubicBezTo>
                  <a:pt x="172856" y="223765"/>
                  <a:pt x="163513" y="206086"/>
                  <a:pt x="163513" y="186603"/>
                </a:cubicBezTo>
                <a:cubicBezTo>
                  <a:pt x="163513" y="151967"/>
                  <a:pt x="191542" y="123825"/>
                  <a:pt x="226039" y="123825"/>
                </a:cubicBezTo>
                <a:close/>
                <a:moveTo>
                  <a:pt x="150710" y="100012"/>
                </a:moveTo>
                <a:cubicBezTo>
                  <a:pt x="153219" y="100012"/>
                  <a:pt x="155012" y="102565"/>
                  <a:pt x="155012" y="105118"/>
                </a:cubicBezTo>
                <a:cubicBezTo>
                  <a:pt x="155012" y="112047"/>
                  <a:pt x="160747" y="117882"/>
                  <a:pt x="168275" y="117882"/>
                </a:cubicBezTo>
                <a:cubicBezTo>
                  <a:pt x="175086" y="117882"/>
                  <a:pt x="181180" y="112047"/>
                  <a:pt x="181180" y="105118"/>
                </a:cubicBezTo>
                <a:cubicBezTo>
                  <a:pt x="181180" y="102565"/>
                  <a:pt x="182972" y="100012"/>
                  <a:pt x="185482" y="100012"/>
                </a:cubicBezTo>
                <a:cubicBezTo>
                  <a:pt x="187632" y="100012"/>
                  <a:pt x="190142" y="102565"/>
                  <a:pt x="190142" y="105118"/>
                </a:cubicBezTo>
                <a:cubicBezTo>
                  <a:pt x="190142" y="116788"/>
                  <a:pt x="180463" y="126635"/>
                  <a:pt x="168275" y="126635"/>
                </a:cubicBezTo>
                <a:cubicBezTo>
                  <a:pt x="156087" y="126635"/>
                  <a:pt x="146050" y="116788"/>
                  <a:pt x="146050" y="105118"/>
                </a:cubicBezTo>
                <a:cubicBezTo>
                  <a:pt x="146050" y="102565"/>
                  <a:pt x="148201" y="100012"/>
                  <a:pt x="150710" y="100012"/>
                </a:cubicBezTo>
                <a:close/>
                <a:moveTo>
                  <a:pt x="45647" y="100012"/>
                </a:moveTo>
                <a:cubicBezTo>
                  <a:pt x="47833" y="100012"/>
                  <a:pt x="50384" y="102565"/>
                  <a:pt x="50384" y="105118"/>
                </a:cubicBezTo>
                <a:cubicBezTo>
                  <a:pt x="50384" y="112047"/>
                  <a:pt x="55849" y="117882"/>
                  <a:pt x="63500" y="117882"/>
                </a:cubicBezTo>
                <a:cubicBezTo>
                  <a:pt x="70423" y="117882"/>
                  <a:pt x="76617" y="112047"/>
                  <a:pt x="76617" y="105118"/>
                </a:cubicBezTo>
                <a:cubicBezTo>
                  <a:pt x="76617" y="102565"/>
                  <a:pt x="78803" y="100012"/>
                  <a:pt x="80624" y="100012"/>
                </a:cubicBezTo>
                <a:cubicBezTo>
                  <a:pt x="83175" y="100012"/>
                  <a:pt x="85361" y="102565"/>
                  <a:pt x="85361" y="105118"/>
                </a:cubicBezTo>
                <a:cubicBezTo>
                  <a:pt x="85361" y="116788"/>
                  <a:pt x="75888" y="126635"/>
                  <a:pt x="63500" y="126635"/>
                </a:cubicBezTo>
                <a:cubicBezTo>
                  <a:pt x="51112" y="126635"/>
                  <a:pt x="41275" y="116788"/>
                  <a:pt x="41275" y="105118"/>
                </a:cubicBezTo>
                <a:cubicBezTo>
                  <a:pt x="41275" y="102565"/>
                  <a:pt x="43097" y="100012"/>
                  <a:pt x="45647" y="100012"/>
                </a:cubicBezTo>
                <a:close/>
                <a:moveTo>
                  <a:pt x="115454" y="8657"/>
                </a:moveTo>
                <a:cubicBezTo>
                  <a:pt x="88838" y="8657"/>
                  <a:pt x="67618" y="30299"/>
                  <a:pt x="67618" y="56631"/>
                </a:cubicBezTo>
                <a:lnTo>
                  <a:pt x="67618" y="64206"/>
                </a:lnTo>
                <a:lnTo>
                  <a:pt x="163290" y="64206"/>
                </a:lnTo>
                <a:lnTo>
                  <a:pt x="163290" y="56631"/>
                </a:lnTo>
                <a:cubicBezTo>
                  <a:pt x="163290" y="30299"/>
                  <a:pt x="141710" y="8657"/>
                  <a:pt x="115454" y="8657"/>
                </a:cubicBezTo>
                <a:close/>
                <a:moveTo>
                  <a:pt x="115454" y="0"/>
                </a:moveTo>
                <a:cubicBezTo>
                  <a:pt x="146745" y="0"/>
                  <a:pt x="172281" y="25249"/>
                  <a:pt x="172281" y="56631"/>
                </a:cubicBezTo>
                <a:lnTo>
                  <a:pt x="172281" y="64206"/>
                </a:lnTo>
                <a:lnTo>
                  <a:pt x="225153" y="64206"/>
                </a:lnTo>
                <a:cubicBezTo>
                  <a:pt x="227670" y="64206"/>
                  <a:pt x="229828" y="66009"/>
                  <a:pt x="229828" y="68534"/>
                </a:cubicBezTo>
                <a:lnTo>
                  <a:pt x="229828" y="103883"/>
                </a:lnTo>
                <a:cubicBezTo>
                  <a:pt x="229828" y="106047"/>
                  <a:pt x="227670" y="107851"/>
                  <a:pt x="225153" y="107851"/>
                </a:cubicBezTo>
                <a:cubicBezTo>
                  <a:pt x="222995" y="107851"/>
                  <a:pt x="220837" y="106047"/>
                  <a:pt x="220837" y="103883"/>
                </a:cubicBezTo>
                <a:lnTo>
                  <a:pt x="220837" y="72862"/>
                </a:lnTo>
                <a:lnTo>
                  <a:pt x="172281" y="72862"/>
                </a:lnTo>
                <a:lnTo>
                  <a:pt x="172281" y="103883"/>
                </a:lnTo>
                <a:cubicBezTo>
                  <a:pt x="172281" y="106047"/>
                  <a:pt x="170123" y="107851"/>
                  <a:pt x="167965" y="107851"/>
                </a:cubicBezTo>
                <a:cubicBezTo>
                  <a:pt x="165448" y="107851"/>
                  <a:pt x="163290" y="106047"/>
                  <a:pt x="163290" y="103883"/>
                </a:cubicBezTo>
                <a:lnTo>
                  <a:pt x="163290" y="72862"/>
                </a:lnTo>
                <a:lnTo>
                  <a:pt x="67618" y="72862"/>
                </a:lnTo>
                <a:lnTo>
                  <a:pt x="67618" y="103883"/>
                </a:lnTo>
                <a:cubicBezTo>
                  <a:pt x="67618" y="106047"/>
                  <a:pt x="65100" y="107851"/>
                  <a:pt x="63302" y="107851"/>
                </a:cubicBezTo>
                <a:cubicBezTo>
                  <a:pt x="60784" y="107851"/>
                  <a:pt x="58626" y="106047"/>
                  <a:pt x="58626" y="103883"/>
                </a:cubicBezTo>
                <a:lnTo>
                  <a:pt x="58626" y="72862"/>
                </a:lnTo>
                <a:lnTo>
                  <a:pt x="8632" y="72862"/>
                </a:lnTo>
                <a:lnTo>
                  <a:pt x="8632" y="239148"/>
                </a:lnTo>
                <a:lnTo>
                  <a:pt x="167965" y="239148"/>
                </a:lnTo>
                <a:cubicBezTo>
                  <a:pt x="170123" y="239148"/>
                  <a:pt x="172281" y="241312"/>
                  <a:pt x="172281" y="243837"/>
                </a:cubicBezTo>
                <a:cubicBezTo>
                  <a:pt x="172281" y="245640"/>
                  <a:pt x="170123" y="247805"/>
                  <a:pt x="167965" y="247805"/>
                </a:cubicBezTo>
                <a:lnTo>
                  <a:pt x="8632" y="247805"/>
                </a:lnTo>
                <a:lnTo>
                  <a:pt x="8632" y="255019"/>
                </a:lnTo>
                <a:cubicBezTo>
                  <a:pt x="8632" y="268726"/>
                  <a:pt x="19782" y="279907"/>
                  <a:pt x="33449" y="279907"/>
                </a:cubicBezTo>
                <a:lnTo>
                  <a:pt x="166886" y="279907"/>
                </a:lnTo>
                <a:cubicBezTo>
                  <a:pt x="169404" y="279907"/>
                  <a:pt x="171562" y="281711"/>
                  <a:pt x="171562" y="284597"/>
                </a:cubicBezTo>
                <a:cubicBezTo>
                  <a:pt x="171562" y="286400"/>
                  <a:pt x="169404" y="288564"/>
                  <a:pt x="166886" y="288564"/>
                </a:cubicBezTo>
                <a:lnTo>
                  <a:pt x="33449" y="288564"/>
                </a:lnTo>
                <a:cubicBezTo>
                  <a:pt x="14746" y="288564"/>
                  <a:pt x="0" y="273415"/>
                  <a:pt x="0" y="255019"/>
                </a:cubicBezTo>
                <a:lnTo>
                  <a:pt x="0" y="68534"/>
                </a:lnTo>
                <a:cubicBezTo>
                  <a:pt x="0" y="66009"/>
                  <a:pt x="1798" y="64206"/>
                  <a:pt x="4316" y="64206"/>
                </a:cubicBezTo>
                <a:lnTo>
                  <a:pt x="58626" y="64206"/>
                </a:lnTo>
                <a:lnTo>
                  <a:pt x="58626" y="56631"/>
                </a:lnTo>
                <a:cubicBezTo>
                  <a:pt x="58626" y="25249"/>
                  <a:pt x="84522" y="0"/>
                  <a:pt x="11545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18" name="Freeform 985">
            <a:extLst>
              <a:ext uri="{FF2B5EF4-FFF2-40B4-BE49-F238E27FC236}">
                <a16:creationId xmlns:a16="http://schemas.microsoft.com/office/drawing/2014/main" id="{A14BA77F-1236-4E42-98FE-B367E0DABF59}"/>
              </a:ext>
            </a:extLst>
          </p:cNvPr>
          <p:cNvSpPr>
            <a:spLocks noChangeAspect="1"/>
          </p:cNvSpPr>
          <p:nvPr/>
        </p:nvSpPr>
        <p:spPr bwMode="auto">
          <a:xfrm>
            <a:off x="5542818" y="2061027"/>
            <a:ext cx="450194" cy="437916"/>
          </a:xfrm>
          <a:custGeom>
            <a:avLst/>
            <a:gdLst>
              <a:gd name="T0" fmla="*/ 712559 w 288564"/>
              <a:gd name="T1" fmla="*/ 5561407 h 280628"/>
              <a:gd name="T2" fmla="*/ 9643108 w 288564"/>
              <a:gd name="T3" fmla="*/ 9828399 h 280628"/>
              <a:gd name="T4" fmla="*/ 9785899 w 288564"/>
              <a:gd name="T5" fmla="*/ 5392302 h 280628"/>
              <a:gd name="T6" fmla="*/ 9954624 w 288564"/>
              <a:gd name="T7" fmla="*/ 9971486 h 280628"/>
              <a:gd name="T8" fmla="*/ 569755 w 288564"/>
              <a:gd name="T9" fmla="*/ 10140596 h 280628"/>
              <a:gd name="T10" fmla="*/ 400992 w 288564"/>
              <a:gd name="T11" fmla="*/ 5561407 h 280628"/>
              <a:gd name="T12" fmla="*/ 6208724 w 288564"/>
              <a:gd name="T13" fmla="*/ 3399963 h 280628"/>
              <a:gd name="T14" fmla="*/ 10100490 w 288564"/>
              <a:gd name="T15" fmla="*/ 4767800 h 280628"/>
              <a:gd name="T16" fmla="*/ 6208724 w 288564"/>
              <a:gd name="T17" fmla="*/ 3399963 h 280628"/>
              <a:gd name="T18" fmla="*/ 299272 w 288564"/>
              <a:gd name="T19" fmla="*/ 4767800 h 280628"/>
              <a:gd name="T20" fmla="*/ 4204187 w 288564"/>
              <a:gd name="T21" fmla="*/ 3399963 h 280628"/>
              <a:gd name="T22" fmla="*/ 7249987 w 288564"/>
              <a:gd name="T23" fmla="*/ 325776 h 280628"/>
              <a:gd name="T24" fmla="*/ 5375659 w 288564"/>
              <a:gd name="T25" fmla="*/ 3074326 h 280628"/>
              <a:gd name="T26" fmla="*/ 8135045 w 288564"/>
              <a:gd name="T27" fmla="*/ 1745554 h 280628"/>
              <a:gd name="T28" fmla="*/ 8213161 w 288564"/>
              <a:gd name="T29" fmla="*/ 1367867 h 280628"/>
              <a:gd name="T30" fmla="*/ 7249987 w 288564"/>
              <a:gd name="T31" fmla="*/ 325776 h 280628"/>
              <a:gd name="T32" fmla="*/ 2941636 w 288564"/>
              <a:gd name="T33" fmla="*/ 416897 h 280628"/>
              <a:gd name="T34" fmla="*/ 2147705 w 288564"/>
              <a:gd name="T35" fmla="*/ 1563252 h 280628"/>
              <a:gd name="T36" fmla="*/ 4412462 w 288564"/>
              <a:gd name="T37" fmla="*/ 3074326 h 280628"/>
              <a:gd name="T38" fmla="*/ 3371175 w 288564"/>
              <a:gd name="T39" fmla="*/ 442953 h 280628"/>
              <a:gd name="T40" fmla="*/ 3175937 w 288564"/>
              <a:gd name="T41" fmla="*/ 0 h 280628"/>
              <a:gd name="T42" fmla="*/ 5206468 w 288564"/>
              <a:gd name="T43" fmla="*/ 2735624 h 280628"/>
              <a:gd name="T44" fmla="*/ 7236956 w 288564"/>
              <a:gd name="T45" fmla="*/ 0 h 280628"/>
              <a:gd name="T46" fmla="*/ 8460478 w 288564"/>
              <a:gd name="T47" fmla="*/ 1159355 h 280628"/>
              <a:gd name="T48" fmla="*/ 8317283 w 288564"/>
              <a:gd name="T49" fmla="*/ 2019170 h 280628"/>
              <a:gd name="T50" fmla="*/ 10256681 w 288564"/>
              <a:gd name="T51" fmla="*/ 3074326 h 280628"/>
              <a:gd name="T52" fmla="*/ 10412846 w 288564"/>
              <a:gd name="T53" fmla="*/ 4911086 h 280628"/>
              <a:gd name="T54" fmla="*/ 6208724 w 288564"/>
              <a:gd name="T55" fmla="*/ 5080484 h 280628"/>
              <a:gd name="T56" fmla="*/ 6052497 w 288564"/>
              <a:gd name="T57" fmla="*/ 9509590 h 280628"/>
              <a:gd name="T58" fmla="*/ 5883264 w 288564"/>
              <a:gd name="T59" fmla="*/ 3399963 h 280628"/>
              <a:gd name="T60" fmla="*/ 4516604 w 288564"/>
              <a:gd name="T61" fmla="*/ 9353237 h 280628"/>
              <a:gd name="T62" fmla="*/ 4204187 w 288564"/>
              <a:gd name="T63" fmla="*/ 9353237 h 280628"/>
              <a:gd name="T64" fmla="*/ 156109 w 288564"/>
              <a:gd name="T65" fmla="*/ 5080484 h 280628"/>
              <a:gd name="T66" fmla="*/ 0 w 288564"/>
              <a:gd name="T67" fmla="*/ 3230644 h 280628"/>
              <a:gd name="T68" fmla="*/ 3813739 w 288564"/>
              <a:gd name="T69" fmla="*/ 3074326 h 280628"/>
              <a:gd name="T70" fmla="*/ 1835325 w 288564"/>
              <a:gd name="T71" fmla="*/ 1628328 h 280628"/>
              <a:gd name="T72" fmla="*/ 2707327 w 288564"/>
              <a:gd name="T73" fmla="*/ 221492 h 28062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88564" h="280628">
                <a:moveTo>
                  <a:pt x="15788" y="149225"/>
                </a:moveTo>
                <a:cubicBezTo>
                  <a:pt x="17587" y="149225"/>
                  <a:pt x="19745" y="151385"/>
                  <a:pt x="19745" y="153905"/>
                </a:cubicBezTo>
                <a:lnTo>
                  <a:pt x="19745" y="271988"/>
                </a:lnTo>
                <a:lnTo>
                  <a:pt x="267232" y="271988"/>
                </a:lnTo>
                <a:lnTo>
                  <a:pt x="267232" y="153905"/>
                </a:lnTo>
                <a:cubicBezTo>
                  <a:pt x="267232" y="151385"/>
                  <a:pt x="269031" y="149225"/>
                  <a:pt x="271189" y="149225"/>
                </a:cubicBezTo>
                <a:cubicBezTo>
                  <a:pt x="273707" y="149225"/>
                  <a:pt x="275865" y="151385"/>
                  <a:pt x="275865" y="153905"/>
                </a:cubicBezTo>
                <a:lnTo>
                  <a:pt x="275865" y="275948"/>
                </a:lnTo>
                <a:cubicBezTo>
                  <a:pt x="275865" y="278468"/>
                  <a:pt x="273707" y="280628"/>
                  <a:pt x="271189" y="280628"/>
                </a:cubicBezTo>
                <a:lnTo>
                  <a:pt x="15788" y="280628"/>
                </a:lnTo>
                <a:cubicBezTo>
                  <a:pt x="13270" y="280628"/>
                  <a:pt x="11112" y="278468"/>
                  <a:pt x="11112" y="275948"/>
                </a:cubicBezTo>
                <a:lnTo>
                  <a:pt x="11112" y="153905"/>
                </a:lnTo>
                <a:cubicBezTo>
                  <a:pt x="11112" y="151385"/>
                  <a:pt x="13270" y="149225"/>
                  <a:pt x="15788" y="149225"/>
                </a:cubicBezTo>
                <a:close/>
                <a:moveTo>
                  <a:pt x="172057" y="94090"/>
                </a:moveTo>
                <a:lnTo>
                  <a:pt x="172057" y="131943"/>
                </a:lnTo>
                <a:lnTo>
                  <a:pt x="279908" y="131943"/>
                </a:lnTo>
                <a:lnTo>
                  <a:pt x="279908" y="94090"/>
                </a:lnTo>
                <a:lnTo>
                  <a:pt x="172057" y="94090"/>
                </a:lnTo>
                <a:close/>
                <a:moveTo>
                  <a:pt x="8296" y="94090"/>
                </a:moveTo>
                <a:lnTo>
                  <a:pt x="8296" y="131943"/>
                </a:lnTo>
                <a:lnTo>
                  <a:pt x="116508" y="131943"/>
                </a:lnTo>
                <a:lnTo>
                  <a:pt x="116508" y="94090"/>
                </a:lnTo>
                <a:lnTo>
                  <a:pt x="8296" y="94090"/>
                </a:lnTo>
                <a:close/>
                <a:moveTo>
                  <a:pt x="200913" y="9013"/>
                </a:moveTo>
                <a:cubicBezTo>
                  <a:pt x="198749" y="9013"/>
                  <a:pt x="196585" y="10455"/>
                  <a:pt x="194781" y="12257"/>
                </a:cubicBezTo>
                <a:lnTo>
                  <a:pt x="148971" y="85078"/>
                </a:lnTo>
                <a:lnTo>
                  <a:pt x="166285" y="85078"/>
                </a:lnTo>
                <a:lnTo>
                  <a:pt x="225441" y="48307"/>
                </a:lnTo>
                <a:cubicBezTo>
                  <a:pt x="227605" y="47225"/>
                  <a:pt x="228687" y="45423"/>
                  <a:pt x="228687" y="43260"/>
                </a:cubicBezTo>
                <a:cubicBezTo>
                  <a:pt x="229048" y="41457"/>
                  <a:pt x="228687" y="39294"/>
                  <a:pt x="227605" y="37852"/>
                </a:cubicBezTo>
                <a:lnTo>
                  <a:pt x="207045" y="11536"/>
                </a:lnTo>
                <a:cubicBezTo>
                  <a:pt x="205602" y="10094"/>
                  <a:pt x="203077" y="8652"/>
                  <a:pt x="200913" y="9013"/>
                </a:cubicBezTo>
                <a:close/>
                <a:moveTo>
                  <a:pt x="87652" y="9013"/>
                </a:moveTo>
                <a:cubicBezTo>
                  <a:pt x="85127" y="8652"/>
                  <a:pt x="82962" y="10094"/>
                  <a:pt x="81520" y="11536"/>
                </a:cubicBezTo>
                <a:lnTo>
                  <a:pt x="60959" y="37852"/>
                </a:lnTo>
                <a:cubicBezTo>
                  <a:pt x="59517" y="39294"/>
                  <a:pt x="59156" y="41457"/>
                  <a:pt x="59517" y="43260"/>
                </a:cubicBezTo>
                <a:cubicBezTo>
                  <a:pt x="59877" y="45423"/>
                  <a:pt x="60959" y="47225"/>
                  <a:pt x="63124" y="48307"/>
                </a:cubicBezTo>
                <a:lnTo>
                  <a:pt x="122279" y="85078"/>
                </a:lnTo>
                <a:lnTo>
                  <a:pt x="139954" y="85078"/>
                </a:lnTo>
                <a:lnTo>
                  <a:pt x="93423" y="12257"/>
                </a:lnTo>
                <a:cubicBezTo>
                  <a:pt x="91980" y="10455"/>
                  <a:pt x="90176" y="9013"/>
                  <a:pt x="87652" y="9013"/>
                </a:cubicBezTo>
                <a:close/>
                <a:moveTo>
                  <a:pt x="88012" y="0"/>
                </a:moveTo>
                <a:cubicBezTo>
                  <a:pt x="93423" y="721"/>
                  <a:pt x="98112" y="2884"/>
                  <a:pt x="100637" y="7571"/>
                </a:cubicBezTo>
                <a:lnTo>
                  <a:pt x="144282" y="75705"/>
                </a:lnTo>
                <a:lnTo>
                  <a:pt x="187928" y="7571"/>
                </a:lnTo>
                <a:cubicBezTo>
                  <a:pt x="190813" y="2884"/>
                  <a:pt x="195502" y="721"/>
                  <a:pt x="200552" y="0"/>
                </a:cubicBezTo>
                <a:cubicBezTo>
                  <a:pt x="205963" y="0"/>
                  <a:pt x="211013" y="2163"/>
                  <a:pt x="214259" y="6129"/>
                </a:cubicBezTo>
                <a:lnTo>
                  <a:pt x="234459" y="32085"/>
                </a:lnTo>
                <a:cubicBezTo>
                  <a:pt x="237344" y="35689"/>
                  <a:pt x="238426" y="40376"/>
                  <a:pt x="237344" y="45062"/>
                </a:cubicBezTo>
                <a:cubicBezTo>
                  <a:pt x="236984" y="49388"/>
                  <a:pt x="234098" y="53714"/>
                  <a:pt x="230491" y="55877"/>
                </a:cubicBezTo>
                <a:lnTo>
                  <a:pt x="182517" y="85078"/>
                </a:lnTo>
                <a:lnTo>
                  <a:pt x="284236" y="85078"/>
                </a:lnTo>
                <a:cubicBezTo>
                  <a:pt x="286761" y="85078"/>
                  <a:pt x="288564" y="86880"/>
                  <a:pt x="288564" y="89404"/>
                </a:cubicBezTo>
                <a:lnTo>
                  <a:pt x="288564" y="135908"/>
                </a:lnTo>
                <a:cubicBezTo>
                  <a:pt x="288564" y="138432"/>
                  <a:pt x="286761" y="140595"/>
                  <a:pt x="284236" y="140595"/>
                </a:cubicBezTo>
                <a:lnTo>
                  <a:pt x="172057" y="140595"/>
                </a:lnTo>
                <a:lnTo>
                  <a:pt x="172057" y="258839"/>
                </a:lnTo>
                <a:cubicBezTo>
                  <a:pt x="172057" y="260641"/>
                  <a:pt x="169892" y="263165"/>
                  <a:pt x="167728" y="263165"/>
                </a:cubicBezTo>
                <a:cubicBezTo>
                  <a:pt x="165203" y="263165"/>
                  <a:pt x="163039" y="260641"/>
                  <a:pt x="163039" y="258839"/>
                </a:cubicBezTo>
                <a:lnTo>
                  <a:pt x="163039" y="94090"/>
                </a:lnTo>
                <a:lnTo>
                  <a:pt x="125165" y="94090"/>
                </a:lnTo>
                <a:lnTo>
                  <a:pt x="125165" y="258839"/>
                </a:lnTo>
                <a:cubicBezTo>
                  <a:pt x="125165" y="260641"/>
                  <a:pt x="123361" y="263165"/>
                  <a:pt x="121197" y="263165"/>
                </a:cubicBezTo>
                <a:cubicBezTo>
                  <a:pt x="118672" y="263165"/>
                  <a:pt x="116508" y="260641"/>
                  <a:pt x="116508" y="258839"/>
                </a:cubicBezTo>
                <a:lnTo>
                  <a:pt x="116508" y="140595"/>
                </a:lnTo>
                <a:lnTo>
                  <a:pt x="4329" y="140595"/>
                </a:lnTo>
                <a:cubicBezTo>
                  <a:pt x="1804" y="140595"/>
                  <a:pt x="0" y="138432"/>
                  <a:pt x="0" y="135908"/>
                </a:cubicBezTo>
                <a:lnTo>
                  <a:pt x="0" y="89404"/>
                </a:lnTo>
                <a:cubicBezTo>
                  <a:pt x="0" y="86880"/>
                  <a:pt x="1804" y="85078"/>
                  <a:pt x="4329" y="85078"/>
                </a:cubicBezTo>
                <a:lnTo>
                  <a:pt x="105687" y="85078"/>
                </a:lnTo>
                <a:lnTo>
                  <a:pt x="58074" y="55877"/>
                </a:lnTo>
                <a:cubicBezTo>
                  <a:pt x="54467" y="53714"/>
                  <a:pt x="51581" y="49388"/>
                  <a:pt x="50860" y="45062"/>
                </a:cubicBezTo>
                <a:cubicBezTo>
                  <a:pt x="50138" y="40376"/>
                  <a:pt x="51220" y="35689"/>
                  <a:pt x="54106" y="32085"/>
                </a:cubicBezTo>
                <a:lnTo>
                  <a:pt x="75027" y="6129"/>
                </a:lnTo>
                <a:cubicBezTo>
                  <a:pt x="77912" y="2163"/>
                  <a:pt x="82602" y="0"/>
                  <a:pt x="880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6FFD9A4-309E-4647-8A49-E86F847AB7B7}"/>
              </a:ext>
            </a:extLst>
          </p:cNvPr>
          <p:cNvSpPr txBox="1"/>
          <p:nvPr/>
        </p:nvSpPr>
        <p:spPr>
          <a:xfrm>
            <a:off x="3792195" y="1987597"/>
            <a:ext cx="1613537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HOW TO ACHIEVE</a:t>
            </a:r>
          </a:p>
        </p:txBody>
      </p:sp>
      <p:sp>
        <p:nvSpPr>
          <p:cNvPr id="9" name="Rectângulo arredondado 8">
            <a:extLst>
              <a:ext uri="{FF2B5EF4-FFF2-40B4-BE49-F238E27FC236}">
                <a16:creationId xmlns:a16="http://schemas.microsoft.com/office/drawing/2014/main" id="{DF38B4AC-2F7A-D304-D69A-C121586782A6}"/>
              </a:ext>
            </a:extLst>
          </p:cNvPr>
          <p:cNvSpPr/>
          <p:nvPr/>
        </p:nvSpPr>
        <p:spPr>
          <a:xfrm>
            <a:off x="25285" y="166089"/>
            <a:ext cx="11993538" cy="612934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203864"/>
          </a:solidFill>
          <a:ln cap="flat">
            <a:noFill/>
            <a:prstDash val="solid"/>
          </a:ln>
        </p:spPr>
        <p:txBody>
          <a:bodyPr vert="horz" wrap="square" lIns="91440" tIns="91440" rIns="91440" bIns="91440" anchor="ctr" anchorCtr="0" compatLnSpc="1">
            <a:spAutoFit/>
          </a:bodyPr>
          <a:lstStyle/>
          <a:p>
            <a:pPr marL="357192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 2: </a:t>
            </a:r>
            <a:r>
              <a:rPr lang="en-GB" sz="1800" b="1" dirty="0">
                <a:solidFill>
                  <a:schemeClr val="accent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Members of ECA produce and disseminate comparable economic statistics</a:t>
            </a:r>
            <a:endParaRPr lang="en-GB" sz="2400" b="1" kern="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Freeform 985">
            <a:extLst>
              <a:ext uri="{FF2B5EF4-FFF2-40B4-BE49-F238E27FC236}">
                <a16:creationId xmlns:a16="http://schemas.microsoft.com/office/drawing/2014/main" id="{F34F14B2-BDE6-F420-7C92-A07829A4CA35}"/>
              </a:ext>
            </a:extLst>
          </p:cNvPr>
          <p:cNvSpPr>
            <a:spLocks noChangeAspect="1"/>
          </p:cNvSpPr>
          <p:nvPr/>
        </p:nvSpPr>
        <p:spPr bwMode="auto">
          <a:xfrm>
            <a:off x="8514002" y="1553134"/>
            <a:ext cx="450194" cy="421267"/>
          </a:xfrm>
          <a:custGeom>
            <a:avLst/>
            <a:gdLst>
              <a:gd name="T0" fmla="*/ 712559 w 288564"/>
              <a:gd name="T1" fmla="*/ 5561407 h 280628"/>
              <a:gd name="T2" fmla="*/ 9643108 w 288564"/>
              <a:gd name="T3" fmla="*/ 9828399 h 280628"/>
              <a:gd name="T4" fmla="*/ 9785899 w 288564"/>
              <a:gd name="T5" fmla="*/ 5392302 h 280628"/>
              <a:gd name="T6" fmla="*/ 9954624 w 288564"/>
              <a:gd name="T7" fmla="*/ 9971486 h 280628"/>
              <a:gd name="T8" fmla="*/ 569755 w 288564"/>
              <a:gd name="T9" fmla="*/ 10140596 h 280628"/>
              <a:gd name="T10" fmla="*/ 400992 w 288564"/>
              <a:gd name="T11" fmla="*/ 5561407 h 280628"/>
              <a:gd name="T12" fmla="*/ 6208724 w 288564"/>
              <a:gd name="T13" fmla="*/ 3399963 h 280628"/>
              <a:gd name="T14" fmla="*/ 10100490 w 288564"/>
              <a:gd name="T15" fmla="*/ 4767800 h 280628"/>
              <a:gd name="T16" fmla="*/ 6208724 w 288564"/>
              <a:gd name="T17" fmla="*/ 3399963 h 280628"/>
              <a:gd name="T18" fmla="*/ 299272 w 288564"/>
              <a:gd name="T19" fmla="*/ 4767800 h 280628"/>
              <a:gd name="T20" fmla="*/ 4204187 w 288564"/>
              <a:gd name="T21" fmla="*/ 3399963 h 280628"/>
              <a:gd name="T22" fmla="*/ 7249987 w 288564"/>
              <a:gd name="T23" fmla="*/ 325776 h 280628"/>
              <a:gd name="T24" fmla="*/ 5375659 w 288564"/>
              <a:gd name="T25" fmla="*/ 3074326 h 280628"/>
              <a:gd name="T26" fmla="*/ 8135045 w 288564"/>
              <a:gd name="T27" fmla="*/ 1745554 h 280628"/>
              <a:gd name="T28" fmla="*/ 8213161 w 288564"/>
              <a:gd name="T29" fmla="*/ 1367867 h 280628"/>
              <a:gd name="T30" fmla="*/ 7249987 w 288564"/>
              <a:gd name="T31" fmla="*/ 325776 h 280628"/>
              <a:gd name="T32" fmla="*/ 2941636 w 288564"/>
              <a:gd name="T33" fmla="*/ 416897 h 280628"/>
              <a:gd name="T34" fmla="*/ 2147705 w 288564"/>
              <a:gd name="T35" fmla="*/ 1563252 h 280628"/>
              <a:gd name="T36" fmla="*/ 4412462 w 288564"/>
              <a:gd name="T37" fmla="*/ 3074326 h 280628"/>
              <a:gd name="T38" fmla="*/ 3371175 w 288564"/>
              <a:gd name="T39" fmla="*/ 442953 h 280628"/>
              <a:gd name="T40" fmla="*/ 3175937 w 288564"/>
              <a:gd name="T41" fmla="*/ 0 h 280628"/>
              <a:gd name="T42" fmla="*/ 5206468 w 288564"/>
              <a:gd name="T43" fmla="*/ 2735624 h 280628"/>
              <a:gd name="T44" fmla="*/ 7236956 w 288564"/>
              <a:gd name="T45" fmla="*/ 0 h 280628"/>
              <a:gd name="T46" fmla="*/ 8460478 w 288564"/>
              <a:gd name="T47" fmla="*/ 1159355 h 280628"/>
              <a:gd name="T48" fmla="*/ 8317283 w 288564"/>
              <a:gd name="T49" fmla="*/ 2019170 h 280628"/>
              <a:gd name="T50" fmla="*/ 10256681 w 288564"/>
              <a:gd name="T51" fmla="*/ 3074326 h 280628"/>
              <a:gd name="T52" fmla="*/ 10412846 w 288564"/>
              <a:gd name="T53" fmla="*/ 4911086 h 280628"/>
              <a:gd name="T54" fmla="*/ 6208724 w 288564"/>
              <a:gd name="T55" fmla="*/ 5080484 h 280628"/>
              <a:gd name="T56" fmla="*/ 6052497 w 288564"/>
              <a:gd name="T57" fmla="*/ 9509590 h 280628"/>
              <a:gd name="T58" fmla="*/ 5883264 w 288564"/>
              <a:gd name="T59" fmla="*/ 3399963 h 280628"/>
              <a:gd name="T60" fmla="*/ 4516604 w 288564"/>
              <a:gd name="T61" fmla="*/ 9353237 h 280628"/>
              <a:gd name="T62" fmla="*/ 4204187 w 288564"/>
              <a:gd name="T63" fmla="*/ 9353237 h 280628"/>
              <a:gd name="T64" fmla="*/ 156109 w 288564"/>
              <a:gd name="T65" fmla="*/ 5080484 h 280628"/>
              <a:gd name="T66" fmla="*/ 0 w 288564"/>
              <a:gd name="T67" fmla="*/ 3230644 h 280628"/>
              <a:gd name="T68" fmla="*/ 3813739 w 288564"/>
              <a:gd name="T69" fmla="*/ 3074326 h 280628"/>
              <a:gd name="T70" fmla="*/ 1835325 w 288564"/>
              <a:gd name="T71" fmla="*/ 1628328 h 280628"/>
              <a:gd name="T72" fmla="*/ 2707327 w 288564"/>
              <a:gd name="T73" fmla="*/ 221492 h 28062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88564" h="280628">
                <a:moveTo>
                  <a:pt x="15788" y="149225"/>
                </a:moveTo>
                <a:cubicBezTo>
                  <a:pt x="17587" y="149225"/>
                  <a:pt x="19745" y="151385"/>
                  <a:pt x="19745" y="153905"/>
                </a:cubicBezTo>
                <a:lnTo>
                  <a:pt x="19745" y="271988"/>
                </a:lnTo>
                <a:lnTo>
                  <a:pt x="267232" y="271988"/>
                </a:lnTo>
                <a:lnTo>
                  <a:pt x="267232" y="153905"/>
                </a:lnTo>
                <a:cubicBezTo>
                  <a:pt x="267232" y="151385"/>
                  <a:pt x="269031" y="149225"/>
                  <a:pt x="271189" y="149225"/>
                </a:cubicBezTo>
                <a:cubicBezTo>
                  <a:pt x="273707" y="149225"/>
                  <a:pt x="275865" y="151385"/>
                  <a:pt x="275865" y="153905"/>
                </a:cubicBezTo>
                <a:lnTo>
                  <a:pt x="275865" y="275948"/>
                </a:lnTo>
                <a:cubicBezTo>
                  <a:pt x="275865" y="278468"/>
                  <a:pt x="273707" y="280628"/>
                  <a:pt x="271189" y="280628"/>
                </a:cubicBezTo>
                <a:lnTo>
                  <a:pt x="15788" y="280628"/>
                </a:lnTo>
                <a:cubicBezTo>
                  <a:pt x="13270" y="280628"/>
                  <a:pt x="11112" y="278468"/>
                  <a:pt x="11112" y="275948"/>
                </a:cubicBezTo>
                <a:lnTo>
                  <a:pt x="11112" y="153905"/>
                </a:lnTo>
                <a:cubicBezTo>
                  <a:pt x="11112" y="151385"/>
                  <a:pt x="13270" y="149225"/>
                  <a:pt x="15788" y="149225"/>
                </a:cubicBezTo>
                <a:close/>
                <a:moveTo>
                  <a:pt x="172057" y="94090"/>
                </a:moveTo>
                <a:lnTo>
                  <a:pt x="172057" y="131943"/>
                </a:lnTo>
                <a:lnTo>
                  <a:pt x="279908" y="131943"/>
                </a:lnTo>
                <a:lnTo>
                  <a:pt x="279908" y="94090"/>
                </a:lnTo>
                <a:lnTo>
                  <a:pt x="172057" y="94090"/>
                </a:lnTo>
                <a:close/>
                <a:moveTo>
                  <a:pt x="8296" y="94090"/>
                </a:moveTo>
                <a:lnTo>
                  <a:pt x="8296" y="131943"/>
                </a:lnTo>
                <a:lnTo>
                  <a:pt x="116508" y="131943"/>
                </a:lnTo>
                <a:lnTo>
                  <a:pt x="116508" y="94090"/>
                </a:lnTo>
                <a:lnTo>
                  <a:pt x="8296" y="94090"/>
                </a:lnTo>
                <a:close/>
                <a:moveTo>
                  <a:pt x="200913" y="9013"/>
                </a:moveTo>
                <a:cubicBezTo>
                  <a:pt x="198749" y="9013"/>
                  <a:pt x="196585" y="10455"/>
                  <a:pt x="194781" y="12257"/>
                </a:cubicBezTo>
                <a:lnTo>
                  <a:pt x="148971" y="85078"/>
                </a:lnTo>
                <a:lnTo>
                  <a:pt x="166285" y="85078"/>
                </a:lnTo>
                <a:lnTo>
                  <a:pt x="225441" y="48307"/>
                </a:lnTo>
                <a:cubicBezTo>
                  <a:pt x="227605" y="47225"/>
                  <a:pt x="228687" y="45423"/>
                  <a:pt x="228687" y="43260"/>
                </a:cubicBezTo>
                <a:cubicBezTo>
                  <a:pt x="229048" y="41457"/>
                  <a:pt x="228687" y="39294"/>
                  <a:pt x="227605" y="37852"/>
                </a:cubicBezTo>
                <a:lnTo>
                  <a:pt x="207045" y="11536"/>
                </a:lnTo>
                <a:cubicBezTo>
                  <a:pt x="205602" y="10094"/>
                  <a:pt x="203077" y="8652"/>
                  <a:pt x="200913" y="9013"/>
                </a:cubicBezTo>
                <a:close/>
                <a:moveTo>
                  <a:pt x="87652" y="9013"/>
                </a:moveTo>
                <a:cubicBezTo>
                  <a:pt x="85127" y="8652"/>
                  <a:pt x="82962" y="10094"/>
                  <a:pt x="81520" y="11536"/>
                </a:cubicBezTo>
                <a:lnTo>
                  <a:pt x="60959" y="37852"/>
                </a:lnTo>
                <a:cubicBezTo>
                  <a:pt x="59517" y="39294"/>
                  <a:pt x="59156" y="41457"/>
                  <a:pt x="59517" y="43260"/>
                </a:cubicBezTo>
                <a:cubicBezTo>
                  <a:pt x="59877" y="45423"/>
                  <a:pt x="60959" y="47225"/>
                  <a:pt x="63124" y="48307"/>
                </a:cubicBezTo>
                <a:lnTo>
                  <a:pt x="122279" y="85078"/>
                </a:lnTo>
                <a:lnTo>
                  <a:pt x="139954" y="85078"/>
                </a:lnTo>
                <a:lnTo>
                  <a:pt x="93423" y="12257"/>
                </a:lnTo>
                <a:cubicBezTo>
                  <a:pt x="91980" y="10455"/>
                  <a:pt x="90176" y="9013"/>
                  <a:pt x="87652" y="9013"/>
                </a:cubicBezTo>
                <a:close/>
                <a:moveTo>
                  <a:pt x="88012" y="0"/>
                </a:moveTo>
                <a:cubicBezTo>
                  <a:pt x="93423" y="721"/>
                  <a:pt x="98112" y="2884"/>
                  <a:pt x="100637" y="7571"/>
                </a:cubicBezTo>
                <a:lnTo>
                  <a:pt x="144282" y="75705"/>
                </a:lnTo>
                <a:lnTo>
                  <a:pt x="187928" y="7571"/>
                </a:lnTo>
                <a:cubicBezTo>
                  <a:pt x="190813" y="2884"/>
                  <a:pt x="195502" y="721"/>
                  <a:pt x="200552" y="0"/>
                </a:cubicBezTo>
                <a:cubicBezTo>
                  <a:pt x="205963" y="0"/>
                  <a:pt x="211013" y="2163"/>
                  <a:pt x="214259" y="6129"/>
                </a:cubicBezTo>
                <a:lnTo>
                  <a:pt x="234459" y="32085"/>
                </a:lnTo>
                <a:cubicBezTo>
                  <a:pt x="237344" y="35689"/>
                  <a:pt x="238426" y="40376"/>
                  <a:pt x="237344" y="45062"/>
                </a:cubicBezTo>
                <a:cubicBezTo>
                  <a:pt x="236984" y="49388"/>
                  <a:pt x="234098" y="53714"/>
                  <a:pt x="230491" y="55877"/>
                </a:cubicBezTo>
                <a:lnTo>
                  <a:pt x="182517" y="85078"/>
                </a:lnTo>
                <a:lnTo>
                  <a:pt x="284236" y="85078"/>
                </a:lnTo>
                <a:cubicBezTo>
                  <a:pt x="286761" y="85078"/>
                  <a:pt x="288564" y="86880"/>
                  <a:pt x="288564" y="89404"/>
                </a:cubicBezTo>
                <a:lnTo>
                  <a:pt x="288564" y="135908"/>
                </a:lnTo>
                <a:cubicBezTo>
                  <a:pt x="288564" y="138432"/>
                  <a:pt x="286761" y="140595"/>
                  <a:pt x="284236" y="140595"/>
                </a:cubicBezTo>
                <a:lnTo>
                  <a:pt x="172057" y="140595"/>
                </a:lnTo>
                <a:lnTo>
                  <a:pt x="172057" y="258839"/>
                </a:lnTo>
                <a:cubicBezTo>
                  <a:pt x="172057" y="260641"/>
                  <a:pt x="169892" y="263165"/>
                  <a:pt x="167728" y="263165"/>
                </a:cubicBezTo>
                <a:cubicBezTo>
                  <a:pt x="165203" y="263165"/>
                  <a:pt x="163039" y="260641"/>
                  <a:pt x="163039" y="258839"/>
                </a:cubicBezTo>
                <a:lnTo>
                  <a:pt x="163039" y="94090"/>
                </a:lnTo>
                <a:lnTo>
                  <a:pt x="125165" y="94090"/>
                </a:lnTo>
                <a:lnTo>
                  <a:pt x="125165" y="258839"/>
                </a:lnTo>
                <a:cubicBezTo>
                  <a:pt x="125165" y="260641"/>
                  <a:pt x="123361" y="263165"/>
                  <a:pt x="121197" y="263165"/>
                </a:cubicBezTo>
                <a:cubicBezTo>
                  <a:pt x="118672" y="263165"/>
                  <a:pt x="116508" y="260641"/>
                  <a:pt x="116508" y="258839"/>
                </a:cubicBezTo>
                <a:lnTo>
                  <a:pt x="116508" y="140595"/>
                </a:lnTo>
                <a:lnTo>
                  <a:pt x="4329" y="140595"/>
                </a:lnTo>
                <a:cubicBezTo>
                  <a:pt x="1804" y="140595"/>
                  <a:pt x="0" y="138432"/>
                  <a:pt x="0" y="135908"/>
                </a:cubicBezTo>
                <a:lnTo>
                  <a:pt x="0" y="89404"/>
                </a:lnTo>
                <a:cubicBezTo>
                  <a:pt x="0" y="86880"/>
                  <a:pt x="1804" y="85078"/>
                  <a:pt x="4329" y="85078"/>
                </a:cubicBezTo>
                <a:lnTo>
                  <a:pt x="105687" y="85078"/>
                </a:lnTo>
                <a:lnTo>
                  <a:pt x="58074" y="55877"/>
                </a:lnTo>
                <a:cubicBezTo>
                  <a:pt x="54467" y="53714"/>
                  <a:pt x="51581" y="49388"/>
                  <a:pt x="50860" y="45062"/>
                </a:cubicBezTo>
                <a:cubicBezTo>
                  <a:pt x="50138" y="40376"/>
                  <a:pt x="51220" y="35689"/>
                  <a:pt x="54106" y="32085"/>
                </a:cubicBezTo>
                <a:lnTo>
                  <a:pt x="75027" y="6129"/>
                </a:lnTo>
                <a:cubicBezTo>
                  <a:pt x="77912" y="2163"/>
                  <a:pt x="82602" y="0"/>
                  <a:pt x="880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4765A43-3743-F42E-F613-561CFE4D06B7}"/>
              </a:ext>
            </a:extLst>
          </p:cNvPr>
          <p:cNvSpPr/>
          <p:nvPr/>
        </p:nvSpPr>
        <p:spPr>
          <a:xfrm>
            <a:off x="149006" y="2529099"/>
            <a:ext cx="3320740" cy="35100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defTabSz="1087636">
              <a:lnSpc>
                <a:spcPts val="1750"/>
              </a:lnSpc>
              <a:spcBef>
                <a:spcPct val="20000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en-US" sz="1800" dirty="0">
                <a:solidFill>
                  <a:schemeClr val="tx1"/>
                </a:solidFill>
                <a:effectLst/>
                <a:latin typeface="Segoe UI" panose="020B0502040204020203" pitchFamily="34" charset="0"/>
              </a:rPr>
              <a:t>2 members of ECA having adopted and applied the recommended international standards and methodology (2008 System of National Accounts and extensions) in economic statistics</a:t>
            </a:r>
            <a:endParaRPr lang="en-US" sz="1600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1087636">
              <a:lnSpc>
                <a:spcPts val="1750"/>
              </a:lnSpc>
              <a:spcBef>
                <a:spcPct val="2000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GB" sz="1600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rt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1E2BC3-CB63-F526-0D90-88E71E7E940E}"/>
              </a:ext>
            </a:extLst>
          </p:cNvPr>
          <p:cNvSpPr txBox="1"/>
          <p:nvPr/>
        </p:nvSpPr>
        <p:spPr>
          <a:xfrm>
            <a:off x="583021" y="1221489"/>
            <a:ext cx="3022924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WHAT WILL BE ACHIEVED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A424706-AEDE-5C45-6099-F28EA4F23D8F}"/>
              </a:ext>
            </a:extLst>
          </p:cNvPr>
          <p:cNvSpPr/>
          <p:nvPr/>
        </p:nvSpPr>
        <p:spPr>
          <a:xfrm>
            <a:off x="3556895" y="804053"/>
            <a:ext cx="5599803" cy="67831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HOW WILL IT BE ACHIEVED</a:t>
            </a:r>
          </a:p>
          <a:p>
            <a:pPr algn="ctr"/>
            <a:r>
              <a:rPr lang="en-US" sz="1600" b="1" i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(Key deliverables)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795C020-B4D0-378D-F7A7-1995BEF35028}"/>
              </a:ext>
            </a:extLst>
          </p:cNvPr>
          <p:cNvSpPr/>
          <p:nvPr/>
        </p:nvSpPr>
        <p:spPr>
          <a:xfrm>
            <a:off x="9255316" y="836247"/>
            <a:ext cx="2755772" cy="67831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Where will it be achieved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1818802-898F-E51F-3C7B-6487F32F071A}"/>
              </a:ext>
            </a:extLst>
          </p:cNvPr>
          <p:cNvSpPr/>
          <p:nvPr/>
        </p:nvSpPr>
        <p:spPr>
          <a:xfrm>
            <a:off x="180912" y="814249"/>
            <a:ext cx="3288834" cy="612934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WHAT WILL BE ACHIEVED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F4BD31C-552E-CB9E-30E2-161BE4C0EFEA}"/>
              </a:ext>
            </a:extLst>
          </p:cNvPr>
          <p:cNvSpPr/>
          <p:nvPr/>
        </p:nvSpPr>
        <p:spPr>
          <a:xfrm>
            <a:off x="3582295" y="1537884"/>
            <a:ext cx="5599803" cy="529399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 anchorCtr="0"/>
          <a:lstStyle/>
          <a:p>
            <a:pPr defTabSz="1087636">
              <a:lnSpc>
                <a:spcPts val="1750"/>
              </a:lnSpc>
              <a:spcBef>
                <a:spcPct val="20000"/>
              </a:spcBef>
            </a:pPr>
            <a:r>
              <a:rPr lang="en-US" b="1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Advisory Expert Group: </a:t>
            </a:r>
            <a:r>
              <a:rPr lang="en-US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Accounts</a:t>
            </a:r>
          </a:p>
          <a:p>
            <a:pPr defTabSz="1087636">
              <a:lnSpc>
                <a:spcPts val="1750"/>
              </a:lnSpc>
              <a:spcBef>
                <a:spcPct val="20000"/>
              </a:spcBef>
            </a:pPr>
            <a:endParaRPr lang="en-US" sz="900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87636">
              <a:lnSpc>
                <a:spcPts val="1750"/>
              </a:lnSpc>
              <a:spcBef>
                <a:spcPct val="20000"/>
              </a:spcBef>
            </a:pPr>
            <a:r>
              <a:rPr lang="en-US" b="1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Webinars, training workshops, online courses: </a:t>
            </a:r>
            <a:r>
              <a:rPr lang="en-US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Natural Capital Accounting, </a:t>
            </a:r>
          </a:p>
          <a:p>
            <a:pPr defTabSz="1087636">
              <a:lnSpc>
                <a:spcPts val="1750"/>
              </a:lnSpc>
              <a:spcBef>
                <a:spcPct val="20000"/>
              </a:spcBef>
            </a:pPr>
            <a:endParaRPr lang="en-US" sz="100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87636">
              <a:lnSpc>
                <a:spcPts val="1750"/>
              </a:lnSpc>
              <a:spcBef>
                <a:spcPct val="20000"/>
              </a:spcBef>
            </a:pPr>
            <a:r>
              <a:rPr lang="en-US" b="1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 and workshops:</a:t>
            </a:r>
            <a:r>
              <a:rPr lang="en-US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742950" lvl="1" indent="-285750" defTabSz="1087636">
              <a:lnSpc>
                <a:spcPts val="175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 Environmental Accounting (SEEA), and the Beyond GDP Agenda using AI tools.</a:t>
            </a:r>
          </a:p>
          <a:p>
            <a:pPr defTabSz="1087636">
              <a:lnSpc>
                <a:spcPts val="1750"/>
              </a:lnSpc>
              <a:spcBef>
                <a:spcPct val="20000"/>
              </a:spcBef>
            </a:pPr>
            <a:endParaRPr lang="en-US" sz="600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87636">
              <a:lnSpc>
                <a:spcPts val="1750"/>
              </a:lnSpc>
              <a:spcBef>
                <a:spcPct val="20000"/>
              </a:spcBef>
            </a:pPr>
            <a:r>
              <a:rPr lang="en-GB" b="1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Production and updating: </a:t>
            </a:r>
            <a:r>
              <a:rPr lang="en-GB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Supply and Uses tables(SUTs) </a:t>
            </a:r>
          </a:p>
          <a:p>
            <a:pPr defTabSz="1087636">
              <a:lnSpc>
                <a:spcPts val="1750"/>
              </a:lnSpc>
              <a:spcBef>
                <a:spcPct val="20000"/>
              </a:spcBef>
            </a:pPr>
            <a:endParaRPr lang="en-GB" sz="100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87636">
              <a:lnSpc>
                <a:spcPts val="1750"/>
              </a:lnSpc>
              <a:spcBef>
                <a:spcPct val="20000"/>
              </a:spcBef>
            </a:pPr>
            <a:r>
              <a:rPr lang="en-US" b="1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Technical support and Advice : </a:t>
            </a:r>
            <a:r>
              <a:rPr lang="en-US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742950" lvl="1" indent="-285750" defTabSz="1087636">
              <a:lnSpc>
                <a:spcPts val="175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Consumer price index (CPI): data collection, compilation, and application</a:t>
            </a:r>
          </a:p>
          <a:p>
            <a:pPr marL="742950" lvl="1" indent="-285750" defTabSz="1087636">
              <a:lnSpc>
                <a:spcPts val="175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Trade-in-value-added Integration initiative </a:t>
            </a:r>
          </a:p>
          <a:p>
            <a:pPr marL="742950" lvl="1" indent="-285750" defTabSz="1087636">
              <a:lnSpc>
                <a:spcPts val="175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Producing online, interactive and dynamic compendium on trade statistics, </a:t>
            </a:r>
          </a:p>
          <a:p>
            <a:pPr marL="742950" lvl="1" indent="-285750" defTabSz="1087636">
              <a:lnSpc>
                <a:spcPts val="175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Measurement of Small-Scale Cross Border Trade (SSCBT) in RECs and pilot countries</a:t>
            </a:r>
          </a:p>
          <a:p>
            <a:pPr marL="285750" indent="-285750" defTabSz="1087636">
              <a:lnSpc>
                <a:spcPts val="175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600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5CFA01-D64C-A705-CF89-9B7BAFA62B7F}"/>
              </a:ext>
            </a:extLst>
          </p:cNvPr>
          <p:cNvSpPr/>
          <p:nvPr/>
        </p:nvSpPr>
        <p:spPr>
          <a:xfrm>
            <a:off x="9298345" y="2353348"/>
            <a:ext cx="2712743" cy="27077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defTabSz="1087636">
              <a:spcBef>
                <a:spcPts val="1200"/>
              </a:spcBef>
            </a:pPr>
            <a:endParaRPr lang="en-US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87636">
              <a:spcBef>
                <a:spcPts val="1200"/>
              </a:spcBef>
            </a:pPr>
            <a:endParaRPr lang="en-US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87636">
              <a:spcBef>
                <a:spcPts val="1200"/>
              </a:spcBef>
            </a:pPr>
            <a:r>
              <a:rPr lang="en-US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Eritrea and South Sudan</a:t>
            </a:r>
          </a:p>
        </p:txBody>
      </p:sp>
    </p:spTree>
    <p:extLst>
      <p:ext uri="{BB962C8B-B14F-4D97-AF65-F5344CB8AC3E}">
        <p14:creationId xmlns:p14="http://schemas.microsoft.com/office/powerpoint/2010/main" val="431665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960">
            <a:extLst>
              <a:ext uri="{FF2B5EF4-FFF2-40B4-BE49-F238E27FC236}">
                <a16:creationId xmlns:a16="http://schemas.microsoft.com/office/drawing/2014/main" id="{F515A332-23A1-684D-AD2B-8A29C1870652}"/>
              </a:ext>
            </a:extLst>
          </p:cNvPr>
          <p:cNvSpPr>
            <a:spLocks noChangeAspect="1"/>
          </p:cNvSpPr>
          <p:nvPr/>
        </p:nvSpPr>
        <p:spPr bwMode="auto">
          <a:xfrm>
            <a:off x="2936684" y="2054888"/>
            <a:ext cx="451559" cy="450194"/>
          </a:xfrm>
          <a:custGeom>
            <a:avLst/>
            <a:gdLst>
              <a:gd name="T0" fmla="*/ 9396664 w 288565"/>
              <a:gd name="T1" fmla="*/ 10087497 h 288564"/>
              <a:gd name="T2" fmla="*/ 1187807 w 288565"/>
              <a:gd name="T3" fmla="*/ 9150319 h 288564"/>
              <a:gd name="T4" fmla="*/ 2573537 w 288565"/>
              <a:gd name="T5" fmla="*/ 9150319 h 288564"/>
              <a:gd name="T6" fmla="*/ 4173820 w 288565"/>
              <a:gd name="T7" fmla="*/ 8585928 h 288564"/>
              <a:gd name="T8" fmla="*/ 3999351 w 288565"/>
              <a:gd name="T9" fmla="*/ 8420934 h 288564"/>
              <a:gd name="T10" fmla="*/ 8947857 w 288565"/>
              <a:gd name="T11" fmla="*/ 7495533 h 288564"/>
              <a:gd name="T12" fmla="*/ 7859321 w 288565"/>
              <a:gd name="T13" fmla="*/ 8354815 h 288564"/>
              <a:gd name="T14" fmla="*/ 7419654 w 288565"/>
              <a:gd name="T15" fmla="*/ 7270794 h 288564"/>
              <a:gd name="T16" fmla="*/ 6802452 w 288565"/>
              <a:gd name="T17" fmla="*/ 8354815 h 288564"/>
              <a:gd name="T18" fmla="*/ 6579127 w 288565"/>
              <a:gd name="T19" fmla="*/ 8130115 h 288564"/>
              <a:gd name="T20" fmla="*/ 6376566 w 288565"/>
              <a:gd name="T21" fmla="*/ 7270794 h 288564"/>
              <a:gd name="T22" fmla="*/ 5417946 w 288565"/>
              <a:gd name="T23" fmla="*/ 8407705 h 288564"/>
              <a:gd name="T24" fmla="*/ 6153346 w 288565"/>
              <a:gd name="T25" fmla="*/ 7270794 h 288564"/>
              <a:gd name="T26" fmla="*/ 9396664 w 288565"/>
              <a:gd name="T27" fmla="*/ 8837939 h 288564"/>
              <a:gd name="T28" fmla="*/ 2890291 w 288565"/>
              <a:gd name="T29" fmla="*/ 6833399 h 288564"/>
              <a:gd name="T30" fmla="*/ 4487175 w 288565"/>
              <a:gd name="T31" fmla="*/ 10087497 h 288564"/>
              <a:gd name="T32" fmla="*/ 1187807 w 288565"/>
              <a:gd name="T33" fmla="*/ 6833399 h 288564"/>
              <a:gd name="T34" fmla="*/ 2098460 w 288565"/>
              <a:gd name="T35" fmla="*/ 7302009 h 288564"/>
              <a:gd name="T36" fmla="*/ 1187807 w 288565"/>
              <a:gd name="T37" fmla="*/ 8837939 h 288564"/>
              <a:gd name="T38" fmla="*/ 1187807 w 288565"/>
              <a:gd name="T39" fmla="*/ 6833399 h 288564"/>
              <a:gd name="T40" fmla="*/ 1187807 w 288565"/>
              <a:gd name="T41" fmla="*/ 5792179 h 288564"/>
              <a:gd name="T42" fmla="*/ 9396664 w 288565"/>
              <a:gd name="T43" fmla="*/ 5792179 h 288564"/>
              <a:gd name="T44" fmla="*/ 6994701 w 288565"/>
              <a:gd name="T45" fmla="*/ 5792179 h 288564"/>
              <a:gd name="T46" fmla="*/ 4434380 w 288565"/>
              <a:gd name="T47" fmla="*/ 5792179 h 288564"/>
              <a:gd name="T48" fmla="*/ 8010899 w 288565"/>
              <a:gd name="T49" fmla="*/ 4724842 h 288564"/>
              <a:gd name="T50" fmla="*/ 9555012 w 288565"/>
              <a:gd name="T51" fmla="*/ 5466764 h 288564"/>
              <a:gd name="T52" fmla="*/ 8010899 w 288565"/>
              <a:gd name="T53" fmla="*/ 4724842 h 288564"/>
              <a:gd name="T54" fmla="*/ 6136876 w 288565"/>
              <a:gd name="T55" fmla="*/ 5466764 h 288564"/>
              <a:gd name="T56" fmla="*/ 7694168 w 288565"/>
              <a:gd name="T57" fmla="*/ 4724842 h 288564"/>
              <a:gd name="T58" fmla="*/ 2890291 w 288565"/>
              <a:gd name="T59" fmla="*/ 4789924 h 288564"/>
              <a:gd name="T60" fmla="*/ 5120632 w 288565"/>
              <a:gd name="T61" fmla="*/ 4789924 h 288564"/>
              <a:gd name="T62" fmla="*/ 329869 w 288565"/>
              <a:gd name="T63" fmla="*/ 4724842 h 288564"/>
              <a:gd name="T64" fmla="*/ 1874035 w 288565"/>
              <a:gd name="T65" fmla="*/ 5466764 h 288564"/>
              <a:gd name="T66" fmla="*/ 329869 w 288565"/>
              <a:gd name="T67" fmla="*/ 4724842 h 288564"/>
              <a:gd name="T68" fmla="*/ 10016946 w 288565"/>
              <a:gd name="T69" fmla="*/ 4425450 h 288564"/>
              <a:gd name="T70" fmla="*/ 5450646 w 288565"/>
              <a:gd name="T71" fmla="*/ 3475282 h 288564"/>
              <a:gd name="T72" fmla="*/ 7113491 w 288565"/>
              <a:gd name="T73" fmla="*/ 3475282 h 288564"/>
              <a:gd name="T74" fmla="*/ 2982674 w 288565"/>
              <a:gd name="T75" fmla="*/ 4425450 h 288564"/>
              <a:gd name="T76" fmla="*/ 3470933 w 288565"/>
              <a:gd name="T77" fmla="*/ 3475282 h 288564"/>
              <a:gd name="T78" fmla="*/ 2626332 w 288565"/>
              <a:gd name="T79" fmla="*/ 4425450 h 288564"/>
              <a:gd name="T80" fmla="*/ 3523735 w 288565"/>
              <a:gd name="T81" fmla="*/ 2420937 h 288564"/>
              <a:gd name="T82" fmla="*/ 7047545 w 288565"/>
              <a:gd name="T83" fmla="*/ 2420937 h 288564"/>
              <a:gd name="T84" fmla="*/ 8028723 w 288565"/>
              <a:gd name="T85" fmla="*/ 1031175 h 288564"/>
              <a:gd name="T86" fmla="*/ 5696184 w 288565"/>
              <a:gd name="T87" fmla="*/ 1361023 h 288564"/>
              <a:gd name="T88" fmla="*/ 2484423 w 288565"/>
              <a:gd name="T89" fmla="*/ 1031175 h 288564"/>
              <a:gd name="T90" fmla="*/ 4830142 w 288565"/>
              <a:gd name="T91" fmla="*/ 1361023 h 288564"/>
              <a:gd name="T92" fmla="*/ 2484423 w 288565"/>
              <a:gd name="T93" fmla="*/ 1031175 h 288564"/>
              <a:gd name="T94" fmla="*/ 8961154 w 288565"/>
              <a:gd name="T95" fmla="*/ 2108557 h 288564"/>
              <a:gd name="T96" fmla="*/ 1438512 w 288565"/>
              <a:gd name="T97" fmla="*/ 0 h 288564"/>
              <a:gd name="T98" fmla="*/ 9291067 w 288565"/>
              <a:gd name="T99" fmla="*/ 2251753 h 288564"/>
              <a:gd name="T100" fmla="*/ 7377438 w 288565"/>
              <a:gd name="T101" fmla="*/ 3149909 h 288564"/>
              <a:gd name="T102" fmla="*/ 10518478 w 288565"/>
              <a:gd name="T103" fmla="*/ 4464549 h 288564"/>
              <a:gd name="T104" fmla="*/ 9713395 w 288565"/>
              <a:gd name="T105" fmla="*/ 5779144 h 288564"/>
              <a:gd name="T106" fmla="*/ 10571229 w 288565"/>
              <a:gd name="T107" fmla="*/ 10269698 h 288564"/>
              <a:gd name="T108" fmla="*/ 0 w 288565"/>
              <a:gd name="T109" fmla="*/ 10269698 h 288564"/>
              <a:gd name="T110" fmla="*/ 857752 w 288565"/>
              <a:gd name="T111" fmla="*/ 5779144 h 288564"/>
              <a:gd name="T112" fmla="*/ 52831 w 288565"/>
              <a:gd name="T113" fmla="*/ 4464549 h 288564"/>
              <a:gd name="T114" fmla="*/ 3193793 w 288565"/>
              <a:gd name="T115" fmla="*/ 3149909 h 288564"/>
              <a:gd name="T116" fmla="*/ 1280220 w 288565"/>
              <a:gd name="T117" fmla="*/ 2251753 h 2885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88565" h="288564">
                <a:moveTo>
                  <a:pt x="131493" y="253576"/>
                </a:moveTo>
                <a:lnTo>
                  <a:pt x="131493" y="279547"/>
                </a:lnTo>
                <a:lnTo>
                  <a:pt x="256502" y="279547"/>
                </a:lnTo>
                <a:lnTo>
                  <a:pt x="256502" y="253576"/>
                </a:lnTo>
                <a:lnTo>
                  <a:pt x="131493" y="253576"/>
                </a:lnTo>
                <a:close/>
                <a:moveTo>
                  <a:pt x="32423" y="253576"/>
                </a:moveTo>
                <a:lnTo>
                  <a:pt x="32423" y="279547"/>
                </a:lnTo>
                <a:lnTo>
                  <a:pt x="70250" y="279547"/>
                </a:lnTo>
                <a:lnTo>
                  <a:pt x="70250" y="253576"/>
                </a:lnTo>
                <a:lnTo>
                  <a:pt x="32423" y="253576"/>
                </a:lnTo>
                <a:close/>
                <a:moveTo>
                  <a:pt x="109171" y="233363"/>
                </a:moveTo>
                <a:cubicBezTo>
                  <a:pt x="111736" y="233363"/>
                  <a:pt x="113934" y="235268"/>
                  <a:pt x="113934" y="237935"/>
                </a:cubicBezTo>
                <a:cubicBezTo>
                  <a:pt x="113934" y="240221"/>
                  <a:pt x="111736" y="242507"/>
                  <a:pt x="109171" y="242507"/>
                </a:cubicBezTo>
                <a:cubicBezTo>
                  <a:pt x="106973" y="242507"/>
                  <a:pt x="104775" y="240221"/>
                  <a:pt x="104775" y="237935"/>
                </a:cubicBezTo>
                <a:cubicBezTo>
                  <a:pt x="104775" y="235268"/>
                  <a:pt x="106973" y="233363"/>
                  <a:pt x="109171" y="233363"/>
                </a:cubicBezTo>
                <a:close/>
                <a:moveTo>
                  <a:pt x="238091" y="201490"/>
                </a:moveTo>
                <a:cubicBezTo>
                  <a:pt x="239540" y="200025"/>
                  <a:pt x="242439" y="200025"/>
                  <a:pt x="244251" y="201490"/>
                </a:cubicBezTo>
                <a:cubicBezTo>
                  <a:pt x="245701" y="203322"/>
                  <a:pt x="245701" y="206253"/>
                  <a:pt x="244251" y="207718"/>
                </a:cubicBezTo>
                <a:lnTo>
                  <a:pt x="220697" y="231531"/>
                </a:lnTo>
                <a:cubicBezTo>
                  <a:pt x="219973" y="232264"/>
                  <a:pt x="218885" y="232997"/>
                  <a:pt x="217436" y="232997"/>
                </a:cubicBezTo>
                <a:cubicBezTo>
                  <a:pt x="216711" y="232997"/>
                  <a:pt x="215262" y="232264"/>
                  <a:pt x="214537" y="231531"/>
                </a:cubicBezTo>
                <a:cubicBezTo>
                  <a:pt x="212725" y="229700"/>
                  <a:pt x="212725" y="227501"/>
                  <a:pt x="214537" y="225303"/>
                </a:cubicBezTo>
                <a:lnTo>
                  <a:pt x="238091" y="201490"/>
                </a:lnTo>
                <a:close/>
                <a:moveTo>
                  <a:pt x="202535" y="201490"/>
                </a:moveTo>
                <a:cubicBezTo>
                  <a:pt x="204327" y="200025"/>
                  <a:pt x="207195" y="200025"/>
                  <a:pt x="209346" y="201490"/>
                </a:cubicBezTo>
                <a:cubicBezTo>
                  <a:pt x="210780" y="203322"/>
                  <a:pt x="210780" y="206253"/>
                  <a:pt x="209346" y="207718"/>
                </a:cubicBezTo>
                <a:lnTo>
                  <a:pt x="185687" y="231531"/>
                </a:lnTo>
                <a:cubicBezTo>
                  <a:pt x="184970" y="232264"/>
                  <a:pt x="183536" y="232997"/>
                  <a:pt x="182460" y="232997"/>
                </a:cubicBezTo>
                <a:cubicBezTo>
                  <a:pt x="181743" y="232997"/>
                  <a:pt x="180309" y="232264"/>
                  <a:pt x="179592" y="231531"/>
                </a:cubicBezTo>
                <a:cubicBezTo>
                  <a:pt x="177800" y="229700"/>
                  <a:pt x="177800" y="227501"/>
                  <a:pt x="179592" y="225303"/>
                </a:cubicBezTo>
                <a:lnTo>
                  <a:pt x="202535" y="201490"/>
                </a:lnTo>
                <a:close/>
                <a:moveTo>
                  <a:pt x="167968" y="201490"/>
                </a:moveTo>
                <a:cubicBezTo>
                  <a:pt x="169761" y="200025"/>
                  <a:pt x="172270" y="200025"/>
                  <a:pt x="174062" y="201490"/>
                </a:cubicBezTo>
                <a:cubicBezTo>
                  <a:pt x="175855" y="203322"/>
                  <a:pt x="175855" y="206253"/>
                  <a:pt x="174062" y="207718"/>
                </a:cubicBezTo>
                <a:lnTo>
                  <a:pt x="150762" y="231531"/>
                </a:lnTo>
                <a:cubicBezTo>
                  <a:pt x="149686" y="232264"/>
                  <a:pt x="148969" y="232997"/>
                  <a:pt x="147894" y="232997"/>
                </a:cubicBezTo>
                <a:cubicBezTo>
                  <a:pt x="146460" y="232997"/>
                  <a:pt x="145384" y="232264"/>
                  <a:pt x="144667" y="231531"/>
                </a:cubicBezTo>
                <a:cubicBezTo>
                  <a:pt x="142875" y="229700"/>
                  <a:pt x="142875" y="227501"/>
                  <a:pt x="144667" y="225303"/>
                </a:cubicBezTo>
                <a:lnTo>
                  <a:pt x="167968" y="201490"/>
                </a:lnTo>
                <a:close/>
                <a:moveTo>
                  <a:pt x="131493" y="189370"/>
                </a:moveTo>
                <a:lnTo>
                  <a:pt x="131493" y="244919"/>
                </a:lnTo>
                <a:lnTo>
                  <a:pt x="256502" y="244919"/>
                </a:lnTo>
                <a:lnTo>
                  <a:pt x="256502" y="189370"/>
                </a:lnTo>
                <a:lnTo>
                  <a:pt x="131493" y="189370"/>
                </a:lnTo>
                <a:close/>
                <a:moveTo>
                  <a:pt x="78896" y="189370"/>
                </a:moveTo>
                <a:lnTo>
                  <a:pt x="78896" y="249247"/>
                </a:lnTo>
                <a:lnTo>
                  <a:pt x="78896" y="279547"/>
                </a:lnTo>
                <a:lnTo>
                  <a:pt x="122487" y="279547"/>
                </a:lnTo>
                <a:lnTo>
                  <a:pt x="122487" y="189370"/>
                </a:lnTo>
                <a:lnTo>
                  <a:pt x="78896" y="189370"/>
                </a:lnTo>
                <a:close/>
                <a:moveTo>
                  <a:pt x="32423" y="189370"/>
                </a:moveTo>
                <a:lnTo>
                  <a:pt x="32423" y="221112"/>
                </a:lnTo>
                <a:lnTo>
                  <a:pt x="50436" y="202356"/>
                </a:lnTo>
                <a:cubicBezTo>
                  <a:pt x="52597" y="200913"/>
                  <a:pt x="55479" y="200913"/>
                  <a:pt x="57281" y="202356"/>
                </a:cubicBezTo>
                <a:cubicBezTo>
                  <a:pt x="58722" y="204159"/>
                  <a:pt x="58722" y="207045"/>
                  <a:pt x="57281" y="208488"/>
                </a:cubicBezTo>
                <a:lnTo>
                  <a:pt x="32423" y="233376"/>
                </a:lnTo>
                <a:lnTo>
                  <a:pt x="32423" y="244919"/>
                </a:lnTo>
                <a:lnTo>
                  <a:pt x="70250" y="244919"/>
                </a:lnTo>
                <a:lnTo>
                  <a:pt x="70250" y="189370"/>
                </a:lnTo>
                <a:lnTo>
                  <a:pt x="32423" y="189370"/>
                </a:lnTo>
                <a:close/>
                <a:moveTo>
                  <a:pt x="74213" y="147529"/>
                </a:moveTo>
                <a:cubicBezTo>
                  <a:pt x="69529" y="155103"/>
                  <a:pt x="60883" y="160514"/>
                  <a:pt x="51156" y="160514"/>
                </a:cubicBezTo>
                <a:lnTo>
                  <a:pt x="32423" y="160514"/>
                </a:lnTo>
                <a:lnTo>
                  <a:pt x="32423" y="180713"/>
                </a:lnTo>
                <a:lnTo>
                  <a:pt x="256502" y="180713"/>
                </a:lnTo>
                <a:lnTo>
                  <a:pt x="256502" y="160514"/>
                </a:lnTo>
                <a:lnTo>
                  <a:pt x="237769" y="160514"/>
                </a:lnTo>
                <a:cubicBezTo>
                  <a:pt x="228042" y="160514"/>
                  <a:pt x="219036" y="155103"/>
                  <a:pt x="213992" y="147529"/>
                </a:cubicBezTo>
                <a:cubicBezTo>
                  <a:pt x="209669" y="155103"/>
                  <a:pt x="200663" y="160514"/>
                  <a:pt x="190936" y="160514"/>
                </a:cubicBezTo>
                <a:lnTo>
                  <a:pt x="167519" y="160514"/>
                </a:lnTo>
                <a:cubicBezTo>
                  <a:pt x="157792" y="160514"/>
                  <a:pt x="149146" y="155103"/>
                  <a:pt x="144463" y="147529"/>
                </a:cubicBezTo>
                <a:cubicBezTo>
                  <a:pt x="139419" y="155103"/>
                  <a:pt x="130773" y="160514"/>
                  <a:pt x="121046" y="160514"/>
                </a:cubicBezTo>
                <a:lnTo>
                  <a:pt x="97990" y="160514"/>
                </a:lnTo>
                <a:cubicBezTo>
                  <a:pt x="87542" y="160514"/>
                  <a:pt x="79256" y="155103"/>
                  <a:pt x="74213" y="147529"/>
                </a:cubicBezTo>
                <a:close/>
                <a:moveTo>
                  <a:pt x="218675" y="130936"/>
                </a:moveTo>
                <a:lnTo>
                  <a:pt x="218675" y="132740"/>
                </a:lnTo>
                <a:cubicBezTo>
                  <a:pt x="218675" y="143200"/>
                  <a:pt x="226961" y="151496"/>
                  <a:pt x="237769" y="151496"/>
                </a:cubicBezTo>
                <a:lnTo>
                  <a:pt x="260825" y="151496"/>
                </a:lnTo>
                <a:cubicBezTo>
                  <a:pt x="271633" y="151496"/>
                  <a:pt x="279558" y="143200"/>
                  <a:pt x="279558" y="132740"/>
                </a:cubicBezTo>
                <a:lnTo>
                  <a:pt x="279558" y="130936"/>
                </a:lnTo>
                <a:lnTo>
                  <a:pt x="218675" y="130936"/>
                </a:lnTo>
                <a:close/>
                <a:moveTo>
                  <a:pt x="148786" y="130936"/>
                </a:moveTo>
                <a:lnTo>
                  <a:pt x="148786" y="132740"/>
                </a:lnTo>
                <a:cubicBezTo>
                  <a:pt x="148786" y="143200"/>
                  <a:pt x="157072" y="151496"/>
                  <a:pt x="167519" y="151496"/>
                </a:cubicBezTo>
                <a:lnTo>
                  <a:pt x="190936" y="151496"/>
                </a:lnTo>
                <a:cubicBezTo>
                  <a:pt x="201383" y="151496"/>
                  <a:pt x="210029" y="143200"/>
                  <a:pt x="210029" y="132740"/>
                </a:cubicBezTo>
                <a:lnTo>
                  <a:pt x="210029" y="130936"/>
                </a:lnTo>
                <a:lnTo>
                  <a:pt x="148786" y="130936"/>
                </a:lnTo>
                <a:close/>
                <a:moveTo>
                  <a:pt x="78896" y="130936"/>
                </a:moveTo>
                <a:lnTo>
                  <a:pt x="78896" y="132740"/>
                </a:lnTo>
                <a:cubicBezTo>
                  <a:pt x="78896" y="143200"/>
                  <a:pt x="87182" y="151496"/>
                  <a:pt x="97990" y="151496"/>
                </a:cubicBezTo>
                <a:lnTo>
                  <a:pt x="121046" y="151496"/>
                </a:lnTo>
                <a:cubicBezTo>
                  <a:pt x="131854" y="151496"/>
                  <a:pt x="139779" y="143200"/>
                  <a:pt x="139779" y="132740"/>
                </a:cubicBezTo>
                <a:lnTo>
                  <a:pt x="139779" y="130936"/>
                </a:lnTo>
                <a:lnTo>
                  <a:pt x="78896" y="130936"/>
                </a:lnTo>
                <a:close/>
                <a:moveTo>
                  <a:pt x="9006" y="130936"/>
                </a:moveTo>
                <a:lnTo>
                  <a:pt x="9006" y="132740"/>
                </a:lnTo>
                <a:cubicBezTo>
                  <a:pt x="9006" y="143200"/>
                  <a:pt x="17292" y="151496"/>
                  <a:pt x="27740" y="151496"/>
                </a:cubicBezTo>
                <a:lnTo>
                  <a:pt x="51156" y="151496"/>
                </a:lnTo>
                <a:cubicBezTo>
                  <a:pt x="61604" y="151496"/>
                  <a:pt x="70250" y="143200"/>
                  <a:pt x="70250" y="132740"/>
                </a:cubicBezTo>
                <a:lnTo>
                  <a:pt x="70250" y="130936"/>
                </a:lnTo>
                <a:lnTo>
                  <a:pt x="9006" y="130936"/>
                </a:lnTo>
                <a:close/>
                <a:moveTo>
                  <a:pt x="203905" y="96308"/>
                </a:moveTo>
                <a:lnTo>
                  <a:pt x="216874" y="122640"/>
                </a:lnTo>
                <a:lnTo>
                  <a:pt x="273434" y="122640"/>
                </a:lnTo>
                <a:lnTo>
                  <a:pt x="247496" y="96308"/>
                </a:lnTo>
                <a:lnTo>
                  <a:pt x="203905" y="96308"/>
                </a:lnTo>
                <a:close/>
                <a:moveTo>
                  <a:pt x="148786" y="96308"/>
                </a:moveTo>
                <a:lnTo>
                  <a:pt x="148786" y="122640"/>
                </a:lnTo>
                <a:lnTo>
                  <a:pt x="207147" y="122640"/>
                </a:lnTo>
                <a:lnTo>
                  <a:pt x="194178" y="96308"/>
                </a:lnTo>
                <a:lnTo>
                  <a:pt x="148786" y="96308"/>
                </a:lnTo>
                <a:close/>
                <a:moveTo>
                  <a:pt x="94747" y="96308"/>
                </a:moveTo>
                <a:lnTo>
                  <a:pt x="81418" y="122640"/>
                </a:lnTo>
                <a:lnTo>
                  <a:pt x="139779" y="122640"/>
                </a:lnTo>
                <a:lnTo>
                  <a:pt x="139779" y="96308"/>
                </a:lnTo>
                <a:lnTo>
                  <a:pt x="94747" y="96308"/>
                </a:lnTo>
                <a:close/>
                <a:moveTo>
                  <a:pt x="41069" y="96308"/>
                </a:moveTo>
                <a:lnTo>
                  <a:pt x="15131" y="122640"/>
                </a:lnTo>
                <a:lnTo>
                  <a:pt x="71691" y="122640"/>
                </a:lnTo>
                <a:lnTo>
                  <a:pt x="85020" y="96308"/>
                </a:lnTo>
                <a:lnTo>
                  <a:pt x="41069" y="96308"/>
                </a:lnTo>
                <a:close/>
                <a:moveTo>
                  <a:pt x="96188" y="67091"/>
                </a:moveTo>
                <a:lnTo>
                  <a:pt x="96188" y="87291"/>
                </a:lnTo>
                <a:lnTo>
                  <a:pt x="192377" y="87291"/>
                </a:lnTo>
                <a:lnTo>
                  <a:pt x="192377" y="67091"/>
                </a:lnTo>
                <a:lnTo>
                  <a:pt x="96188" y="67091"/>
                </a:lnTo>
                <a:close/>
                <a:moveTo>
                  <a:pt x="155490" y="28575"/>
                </a:moveTo>
                <a:lnTo>
                  <a:pt x="219162" y="28575"/>
                </a:lnTo>
                <a:cubicBezTo>
                  <a:pt x="221680" y="28575"/>
                  <a:pt x="223478" y="30861"/>
                  <a:pt x="223478" y="33528"/>
                </a:cubicBezTo>
                <a:cubicBezTo>
                  <a:pt x="223478" y="36195"/>
                  <a:pt x="221680" y="37719"/>
                  <a:pt x="219162" y="37719"/>
                </a:cubicBezTo>
                <a:lnTo>
                  <a:pt x="155490" y="37719"/>
                </a:lnTo>
                <a:cubicBezTo>
                  <a:pt x="152612" y="37719"/>
                  <a:pt x="150813" y="36195"/>
                  <a:pt x="150813" y="33528"/>
                </a:cubicBezTo>
                <a:cubicBezTo>
                  <a:pt x="150813" y="30861"/>
                  <a:pt x="152612" y="28575"/>
                  <a:pt x="155490" y="28575"/>
                </a:cubicBezTo>
                <a:close/>
                <a:moveTo>
                  <a:pt x="67817" y="28575"/>
                </a:moveTo>
                <a:lnTo>
                  <a:pt x="131849" y="28575"/>
                </a:lnTo>
                <a:cubicBezTo>
                  <a:pt x="134367" y="28575"/>
                  <a:pt x="136165" y="30861"/>
                  <a:pt x="136165" y="33528"/>
                </a:cubicBezTo>
                <a:cubicBezTo>
                  <a:pt x="136165" y="36195"/>
                  <a:pt x="134367" y="37719"/>
                  <a:pt x="131849" y="37719"/>
                </a:cubicBezTo>
                <a:lnTo>
                  <a:pt x="67817" y="37719"/>
                </a:lnTo>
                <a:cubicBezTo>
                  <a:pt x="65299" y="37719"/>
                  <a:pt x="63500" y="36195"/>
                  <a:pt x="63500" y="33528"/>
                </a:cubicBezTo>
                <a:cubicBezTo>
                  <a:pt x="63500" y="30861"/>
                  <a:pt x="65299" y="28575"/>
                  <a:pt x="67817" y="28575"/>
                </a:cubicBezTo>
                <a:close/>
                <a:moveTo>
                  <a:pt x="43951" y="8657"/>
                </a:moveTo>
                <a:lnTo>
                  <a:pt x="43951" y="58434"/>
                </a:lnTo>
                <a:lnTo>
                  <a:pt x="244614" y="58434"/>
                </a:lnTo>
                <a:lnTo>
                  <a:pt x="244614" y="8657"/>
                </a:lnTo>
                <a:lnTo>
                  <a:pt x="43951" y="8657"/>
                </a:lnTo>
                <a:close/>
                <a:moveTo>
                  <a:pt x="39268" y="0"/>
                </a:moveTo>
                <a:lnTo>
                  <a:pt x="249297" y="0"/>
                </a:lnTo>
                <a:cubicBezTo>
                  <a:pt x="251459" y="0"/>
                  <a:pt x="253620" y="1804"/>
                  <a:pt x="253620" y="4689"/>
                </a:cubicBezTo>
                <a:lnTo>
                  <a:pt x="253620" y="62402"/>
                </a:lnTo>
                <a:cubicBezTo>
                  <a:pt x="253620" y="64927"/>
                  <a:pt x="251459" y="67091"/>
                  <a:pt x="249297" y="67091"/>
                </a:cubicBezTo>
                <a:lnTo>
                  <a:pt x="201383" y="67091"/>
                </a:lnTo>
                <a:lnTo>
                  <a:pt x="201383" y="87291"/>
                </a:lnTo>
                <a:lnTo>
                  <a:pt x="249297" y="87291"/>
                </a:lnTo>
                <a:cubicBezTo>
                  <a:pt x="250378" y="87291"/>
                  <a:pt x="251459" y="87651"/>
                  <a:pt x="251819" y="88734"/>
                </a:cubicBezTo>
                <a:lnTo>
                  <a:pt x="287124" y="123722"/>
                </a:lnTo>
                <a:cubicBezTo>
                  <a:pt x="288205" y="124443"/>
                  <a:pt x="288565" y="125886"/>
                  <a:pt x="288565" y="126968"/>
                </a:cubicBezTo>
                <a:lnTo>
                  <a:pt x="288565" y="132740"/>
                </a:lnTo>
                <a:cubicBezTo>
                  <a:pt x="288565" y="146086"/>
                  <a:pt x="278117" y="157989"/>
                  <a:pt x="265148" y="160153"/>
                </a:cubicBezTo>
                <a:lnTo>
                  <a:pt x="265148" y="279547"/>
                </a:lnTo>
                <a:lnTo>
                  <a:pt x="284242" y="279547"/>
                </a:lnTo>
                <a:cubicBezTo>
                  <a:pt x="286403" y="279547"/>
                  <a:pt x="288565" y="282072"/>
                  <a:pt x="288565" y="284597"/>
                </a:cubicBezTo>
                <a:cubicBezTo>
                  <a:pt x="288565" y="287122"/>
                  <a:pt x="286403" y="288564"/>
                  <a:pt x="284242" y="288564"/>
                </a:cubicBezTo>
                <a:lnTo>
                  <a:pt x="4683" y="288564"/>
                </a:lnTo>
                <a:cubicBezTo>
                  <a:pt x="2161" y="288564"/>
                  <a:pt x="0" y="287122"/>
                  <a:pt x="0" y="284597"/>
                </a:cubicBezTo>
                <a:cubicBezTo>
                  <a:pt x="0" y="282072"/>
                  <a:pt x="2161" y="279547"/>
                  <a:pt x="4683" y="279547"/>
                </a:cubicBezTo>
                <a:lnTo>
                  <a:pt x="23416" y="279547"/>
                </a:lnTo>
                <a:lnTo>
                  <a:pt x="23416" y="160153"/>
                </a:lnTo>
                <a:cubicBezTo>
                  <a:pt x="10087" y="157989"/>
                  <a:pt x="0" y="146086"/>
                  <a:pt x="0" y="132740"/>
                </a:cubicBezTo>
                <a:lnTo>
                  <a:pt x="0" y="126968"/>
                </a:lnTo>
                <a:cubicBezTo>
                  <a:pt x="0" y="125886"/>
                  <a:pt x="360" y="124443"/>
                  <a:pt x="1441" y="123722"/>
                </a:cubicBezTo>
                <a:lnTo>
                  <a:pt x="36386" y="88734"/>
                </a:lnTo>
                <a:cubicBezTo>
                  <a:pt x="37106" y="87651"/>
                  <a:pt x="37827" y="87291"/>
                  <a:pt x="39268" y="87291"/>
                </a:cubicBezTo>
                <a:lnTo>
                  <a:pt x="87182" y="87291"/>
                </a:lnTo>
                <a:lnTo>
                  <a:pt x="87182" y="67091"/>
                </a:lnTo>
                <a:lnTo>
                  <a:pt x="39268" y="67091"/>
                </a:lnTo>
                <a:cubicBezTo>
                  <a:pt x="37106" y="67091"/>
                  <a:pt x="34945" y="64927"/>
                  <a:pt x="34945" y="62402"/>
                </a:cubicBezTo>
                <a:lnTo>
                  <a:pt x="34945" y="4689"/>
                </a:lnTo>
                <a:cubicBezTo>
                  <a:pt x="34945" y="1804"/>
                  <a:pt x="37106" y="0"/>
                  <a:pt x="392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16" name="Freeform 967">
            <a:extLst>
              <a:ext uri="{FF2B5EF4-FFF2-40B4-BE49-F238E27FC236}">
                <a16:creationId xmlns:a16="http://schemas.microsoft.com/office/drawing/2014/main" id="{EF9EBB46-3B98-104F-8E57-7315345477BE}"/>
              </a:ext>
            </a:extLst>
          </p:cNvPr>
          <p:cNvSpPr>
            <a:spLocks noChangeAspect="1"/>
          </p:cNvSpPr>
          <p:nvPr/>
        </p:nvSpPr>
        <p:spPr bwMode="auto">
          <a:xfrm>
            <a:off x="8063808" y="2053524"/>
            <a:ext cx="450194" cy="452922"/>
          </a:xfrm>
          <a:custGeom>
            <a:avLst/>
            <a:gdLst>
              <a:gd name="T0" fmla="*/ 7053871 w 288566"/>
              <a:gd name="T1" fmla="*/ 10143730 h 289970"/>
              <a:gd name="T2" fmla="*/ 8155981 w 288566"/>
              <a:gd name="T3" fmla="*/ 9617609 h 289970"/>
              <a:gd name="T4" fmla="*/ 9258093 w 288566"/>
              <a:gd name="T5" fmla="*/ 10143730 h 289970"/>
              <a:gd name="T6" fmla="*/ 8155981 w 288566"/>
              <a:gd name="T7" fmla="*/ 9078298 h 289970"/>
              <a:gd name="T8" fmla="*/ 8127370 w 288566"/>
              <a:gd name="T9" fmla="*/ 5814285 h 289970"/>
              <a:gd name="T10" fmla="*/ 7764475 w 288566"/>
              <a:gd name="T11" fmla="*/ 6414220 h 289970"/>
              <a:gd name="T12" fmla="*/ 7621940 w 288566"/>
              <a:gd name="T13" fmla="*/ 6883751 h 289970"/>
              <a:gd name="T14" fmla="*/ 7570110 w 288566"/>
              <a:gd name="T15" fmla="*/ 7574943 h 289970"/>
              <a:gd name="T16" fmla="*/ 8205121 w 288566"/>
              <a:gd name="T17" fmla="*/ 7314139 h 289970"/>
              <a:gd name="T18" fmla="*/ 8606841 w 288566"/>
              <a:gd name="T19" fmla="*/ 7014158 h 289970"/>
              <a:gd name="T20" fmla="*/ 9047512 w 288566"/>
              <a:gd name="T21" fmla="*/ 6479405 h 289970"/>
              <a:gd name="T22" fmla="*/ 8373591 w 288566"/>
              <a:gd name="T23" fmla="*/ 6322899 h 289970"/>
              <a:gd name="T24" fmla="*/ 7984792 w 288566"/>
              <a:gd name="T25" fmla="*/ 5370826 h 289970"/>
              <a:gd name="T26" fmla="*/ 8632778 w 288566"/>
              <a:gd name="T27" fmla="*/ 6101237 h 289970"/>
              <a:gd name="T28" fmla="*/ 9539953 w 288566"/>
              <a:gd name="T29" fmla="*/ 6322899 h 289970"/>
              <a:gd name="T30" fmla="*/ 8917859 w 288566"/>
              <a:gd name="T31" fmla="*/ 7040266 h 289970"/>
              <a:gd name="T32" fmla="*/ 9008602 w 288566"/>
              <a:gd name="T33" fmla="*/ 7992341 h 289970"/>
              <a:gd name="T34" fmla="*/ 8827143 w 288566"/>
              <a:gd name="T35" fmla="*/ 8005345 h 289970"/>
              <a:gd name="T36" fmla="*/ 7427533 w 288566"/>
              <a:gd name="T37" fmla="*/ 8005345 h 289970"/>
              <a:gd name="T38" fmla="*/ 7194283 w 288566"/>
              <a:gd name="T39" fmla="*/ 7835850 h 289970"/>
              <a:gd name="T40" fmla="*/ 6766612 w 288566"/>
              <a:gd name="T41" fmla="*/ 6492474 h 289970"/>
              <a:gd name="T42" fmla="*/ 6857348 w 288566"/>
              <a:gd name="T43" fmla="*/ 6218616 h 289970"/>
              <a:gd name="T44" fmla="*/ 7984792 w 288566"/>
              <a:gd name="T45" fmla="*/ 5370826 h 289970"/>
              <a:gd name="T46" fmla="*/ 6224063 w 288566"/>
              <a:gd name="T47" fmla="*/ 6802802 h 289970"/>
              <a:gd name="T48" fmla="*/ 10100870 w 288566"/>
              <a:gd name="T49" fmla="*/ 6802802 h 289970"/>
              <a:gd name="T50" fmla="*/ 8155981 w 288566"/>
              <a:gd name="T51" fmla="*/ 4514180 h 289970"/>
              <a:gd name="T52" fmla="*/ 9582254 w 288566"/>
              <a:gd name="T53" fmla="*/ 8565352 h 289970"/>
              <a:gd name="T54" fmla="*/ 9491461 w 288566"/>
              <a:gd name="T55" fmla="*/ 10551500 h 289970"/>
              <a:gd name="T56" fmla="*/ 9348838 w 288566"/>
              <a:gd name="T57" fmla="*/ 10551500 h 289970"/>
              <a:gd name="T58" fmla="*/ 6963126 w 288566"/>
              <a:gd name="T59" fmla="*/ 10551500 h 289970"/>
              <a:gd name="T60" fmla="*/ 6755665 w 288566"/>
              <a:gd name="T61" fmla="*/ 10419908 h 289970"/>
              <a:gd name="T62" fmla="*/ 5899882 w 288566"/>
              <a:gd name="T63" fmla="*/ 6802802 h 289970"/>
              <a:gd name="T64" fmla="*/ 5437924 w 288566"/>
              <a:gd name="T65" fmla="*/ 3646046 h 289970"/>
              <a:gd name="T66" fmla="*/ 6071726 w 288566"/>
              <a:gd name="T67" fmla="*/ 4297512 h 289970"/>
              <a:gd name="T68" fmla="*/ 6692598 w 288566"/>
              <a:gd name="T69" fmla="*/ 3646046 h 289970"/>
              <a:gd name="T70" fmla="*/ 6071726 w 288566"/>
              <a:gd name="T71" fmla="*/ 4616623 h 289970"/>
              <a:gd name="T72" fmla="*/ 5437924 w 288566"/>
              <a:gd name="T73" fmla="*/ 3646046 h 289970"/>
              <a:gd name="T74" fmla="*/ 1817993 w 288566"/>
              <a:gd name="T75" fmla="*/ 3832166 h 289970"/>
              <a:gd name="T76" fmla="*/ 2764521 w 288566"/>
              <a:gd name="T77" fmla="*/ 3832166 h 289970"/>
              <a:gd name="T78" fmla="*/ 3080011 w 288566"/>
              <a:gd name="T79" fmla="*/ 3832166 h 289970"/>
              <a:gd name="T80" fmla="*/ 1489291 w 288566"/>
              <a:gd name="T81" fmla="*/ 3832166 h 289970"/>
              <a:gd name="T82" fmla="*/ 4165849 w 288566"/>
              <a:gd name="T83" fmla="*/ 315545 h 289970"/>
              <a:gd name="T84" fmla="*/ 2439795 w 288566"/>
              <a:gd name="T85" fmla="*/ 2340688 h 289970"/>
              <a:gd name="T86" fmla="*/ 5891823 w 288566"/>
              <a:gd name="T87" fmla="*/ 2064547 h 289970"/>
              <a:gd name="T88" fmla="*/ 4165849 w 288566"/>
              <a:gd name="T89" fmla="*/ 0 h 289970"/>
              <a:gd name="T90" fmla="*/ 6216255 w 288566"/>
              <a:gd name="T91" fmla="*/ 2340688 h 289970"/>
              <a:gd name="T92" fmla="*/ 8292687 w 288566"/>
              <a:gd name="T93" fmla="*/ 2498475 h 289970"/>
              <a:gd name="T94" fmla="*/ 8124011 w 288566"/>
              <a:gd name="T95" fmla="*/ 3931814 h 289970"/>
              <a:gd name="T96" fmla="*/ 7968246 w 288566"/>
              <a:gd name="T97" fmla="*/ 2656221 h 289970"/>
              <a:gd name="T98" fmla="*/ 6216255 w 288566"/>
              <a:gd name="T99" fmla="*/ 3787202 h 289970"/>
              <a:gd name="T100" fmla="*/ 5891823 w 288566"/>
              <a:gd name="T101" fmla="*/ 3787202 h 289970"/>
              <a:gd name="T102" fmla="*/ 2439795 w 288566"/>
              <a:gd name="T103" fmla="*/ 2656221 h 289970"/>
              <a:gd name="T104" fmla="*/ 2284085 w 288566"/>
              <a:gd name="T105" fmla="*/ 3931814 h 289970"/>
              <a:gd name="T106" fmla="*/ 2115308 w 288566"/>
              <a:gd name="T107" fmla="*/ 2656221 h 289970"/>
              <a:gd name="T108" fmla="*/ 311503 w 288566"/>
              <a:gd name="T109" fmla="*/ 8718425 h 289970"/>
              <a:gd name="T110" fmla="*/ 6216255 w 288566"/>
              <a:gd name="T111" fmla="*/ 8889338 h 289970"/>
              <a:gd name="T112" fmla="*/ 311503 w 288566"/>
              <a:gd name="T113" fmla="*/ 9034043 h 289970"/>
              <a:gd name="T114" fmla="*/ 1206953 w 288566"/>
              <a:gd name="T115" fmla="*/ 10204293 h 289970"/>
              <a:gd name="T116" fmla="*/ 6190347 w 288566"/>
              <a:gd name="T117" fmla="*/ 10375307 h 289970"/>
              <a:gd name="T118" fmla="*/ 1206953 w 288566"/>
              <a:gd name="T119" fmla="*/ 10519838 h 289970"/>
              <a:gd name="T120" fmla="*/ 0 w 288566"/>
              <a:gd name="T121" fmla="*/ 2498475 h 289970"/>
              <a:gd name="T122" fmla="*/ 2115308 w 288566"/>
              <a:gd name="T123" fmla="*/ 2340688 h 289970"/>
              <a:gd name="T124" fmla="*/ 4165849 w 288566"/>
              <a:gd name="T125" fmla="*/ 0 h 28997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88566" h="289970">
                <a:moveTo>
                  <a:pt x="195495" y="241083"/>
                </a:moveTo>
                <a:lnTo>
                  <a:pt x="195495" y="278245"/>
                </a:lnTo>
                <a:lnTo>
                  <a:pt x="223883" y="264174"/>
                </a:lnTo>
                <a:cubicBezTo>
                  <a:pt x="224961" y="263813"/>
                  <a:pt x="225680" y="263813"/>
                  <a:pt x="226039" y="263813"/>
                </a:cubicBezTo>
                <a:cubicBezTo>
                  <a:pt x="226399" y="263813"/>
                  <a:pt x="227477" y="263813"/>
                  <a:pt x="228196" y="264174"/>
                </a:cubicBezTo>
                <a:lnTo>
                  <a:pt x="256584" y="278245"/>
                </a:lnTo>
                <a:lnTo>
                  <a:pt x="256584" y="241083"/>
                </a:lnTo>
                <a:cubicBezTo>
                  <a:pt x="247600" y="246134"/>
                  <a:pt x="237179" y="249021"/>
                  <a:pt x="226039" y="249021"/>
                </a:cubicBezTo>
                <a:cubicBezTo>
                  <a:pt x="215259" y="249021"/>
                  <a:pt x="204479" y="246134"/>
                  <a:pt x="195495" y="241083"/>
                </a:cubicBezTo>
                <a:close/>
                <a:moveTo>
                  <a:pt x="225246" y="159487"/>
                </a:moveTo>
                <a:lnTo>
                  <a:pt x="218422" y="173439"/>
                </a:lnTo>
                <a:cubicBezTo>
                  <a:pt x="218063" y="174513"/>
                  <a:pt x="216626" y="175228"/>
                  <a:pt x="215189" y="175944"/>
                </a:cubicBezTo>
                <a:lnTo>
                  <a:pt x="199745" y="177732"/>
                </a:lnTo>
                <a:lnTo>
                  <a:pt x="211239" y="188823"/>
                </a:lnTo>
                <a:cubicBezTo>
                  <a:pt x="211957" y="189538"/>
                  <a:pt x="212675" y="191327"/>
                  <a:pt x="212316" y="192400"/>
                </a:cubicBezTo>
                <a:lnTo>
                  <a:pt x="209802" y="207783"/>
                </a:lnTo>
                <a:lnTo>
                  <a:pt x="223091" y="200628"/>
                </a:lnTo>
                <a:cubicBezTo>
                  <a:pt x="224528" y="199555"/>
                  <a:pt x="225964" y="199555"/>
                  <a:pt x="227401" y="200628"/>
                </a:cubicBezTo>
                <a:lnTo>
                  <a:pt x="241049" y="207783"/>
                </a:lnTo>
                <a:lnTo>
                  <a:pt x="238535" y="192400"/>
                </a:lnTo>
                <a:cubicBezTo>
                  <a:pt x="238176" y="191327"/>
                  <a:pt x="238535" y="189538"/>
                  <a:pt x="239972" y="188823"/>
                </a:cubicBezTo>
                <a:lnTo>
                  <a:pt x="250747" y="177732"/>
                </a:lnTo>
                <a:lnTo>
                  <a:pt x="235303" y="175944"/>
                </a:lnTo>
                <a:cubicBezTo>
                  <a:pt x="233866" y="175228"/>
                  <a:pt x="233148" y="174513"/>
                  <a:pt x="232070" y="173439"/>
                </a:cubicBezTo>
                <a:lnTo>
                  <a:pt x="225246" y="159487"/>
                </a:lnTo>
                <a:close/>
                <a:moveTo>
                  <a:pt x="221295" y="147324"/>
                </a:moveTo>
                <a:cubicBezTo>
                  <a:pt x="222732" y="144462"/>
                  <a:pt x="227760" y="144462"/>
                  <a:pt x="229197" y="147324"/>
                </a:cubicBezTo>
                <a:lnTo>
                  <a:pt x="239253" y="167358"/>
                </a:lnTo>
                <a:lnTo>
                  <a:pt x="260803" y="170578"/>
                </a:lnTo>
                <a:cubicBezTo>
                  <a:pt x="262240" y="170935"/>
                  <a:pt x="264036" y="171651"/>
                  <a:pt x="264395" y="173439"/>
                </a:cubicBezTo>
                <a:cubicBezTo>
                  <a:pt x="264754" y="174870"/>
                  <a:pt x="264395" y="177017"/>
                  <a:pt x="262958" y="178090"/>
                </a:cubicBezTo>
                <a:lnTo>
                  <a:pt x="247155" y="193116"/>
                </a:lnTo>
                <a:lnTo>
                  <a:pt x="251465" y="214938"/>
                </a:lnTo>
                <a:cubicBezTo>
                  <a:pt x="251465" y="216727"/>
                  <a:pt x="250747" y="218158"/>
                  <a:pt x="249669" y="219231"/>
                </a:cubicBezTo>
                <a:cubicBezTo>
                  <a:pt x="248592" y="219589"/>
                  <a:pt x="248232" y="219947"/>
                  <a:pt x="246796" y="219947"/>
                </a:cubicBezTo>
                <a:cubicBezTo>
                  <a:pt x="246077" y="219947"/>
                  <a:pt x="245718" y="219947"/>
                  <a:pt x="244641" y="219589"/>
                </a:cubicBezTo>
                <a:lnTo>
                  <a:pt x="225246" y="208856"/>
                </a:lnTo>
                <a:lnTo>
                  <a:pt x="205851" y="219589"/>
                </a:lnTo>
                <a:cubicBezTo>
                  <a:pt x="204415" y="220304"/>
                  <a:pt x="202619" y="219947"/>
                  <a:pt x="201182" y="219231"/>
                </a:cubicBezTo>
                <a:cubicBezTo>
                  <a:pt x="199745" y="218158"/>
                  <a:pt x="199386" y="216727"/>
                  <a:pt x="199386" y="214938"/>
                </a:cubicBezTo>
                <a:lnTo>
                  <a:pt x="203337" y="193116"/>
                </a:lnTo>
                <a:lnTo>
                  <a:pt x="187534" y="178090"/>
                </a:lnTo>
                <a:cubicBezTo>
                  <a:pt x="186456" y="177017"/>
                  <a:pt x="185738" y="174870"/>
                  <a:pt x="186456" y="173439"/>
                </a:cubicBezTo>
                <a:cubicBezTo>
                  <a:pt x="186816" y="171651"/>
                  <a:pt x="188252" y="170935"/>
                  <a:pt x="190048" y="170578"/>
                </a:cubicBezTo>
                <a:lnTo>
                  <a:pt x="211598" y="167358"/>
                </a:lnTo>
                <a:lnTo>
                  <a:pt x="221295" y="147324"/>
                </a:lnTo>
                <a:close/>
                <a:moveTo>
                  <a:pt x="226039" y="132484"/>
                </a:moveTo>
                <a:cubicBezTo>
                  <a:pt x="196573" y="132484"/>
                  <a:pt x="172497" y="156657"/>
                  <a:pt x="172497" y="186603"/>
                </a:cubicBezTo>
                <a:cubicBezTo>
                  <a:pt x="172497" y="216188"/>
                  <a:pt x="196573" y="240362"/>
                  <a:pt x="226039" y="240362"/>
                </a:cubicBezTo>
                <a:cubicBezTo>
                  <a:pt x="255865" y="240362"/>
                  <a:pt x="279941" y="216188"/>
                  <a:pt x="279941" y="186603"/>
                </a:cubicBezTo>
                <a:cubicBezTo>
                  <a:pt x="279941" y="156657"/>
                  <a:pt x="255865" y="132484"/>
                  <a:pt x="226039" y="132484"/>
                </a:cubicBezTo>
                <a:close/>
                <a:moveTo>
                  <a:pt x="226039" y="123825"/>
                </a:moveTo>
                <a:cubicBezTo>
                  <a:pt x="260537" y="123825"/>
                  <a:pt x="288566" y="151967"/>
                  <a:pt x="288566" y="186603"/>
                </a:cubicBezTo>
                <a:cubicBezTo>
                  <a:pt x="288566" y="206086"/>
                  <a:pt x="279223" y="223765"/>
                  <a:pt x="265568" y="234950"/>
                </a:cubicBezTo>
                <a:lnTo>
                  <a:pt x="265568" y="285822"/>
                </a:lnTo>
                <a:cubicBezTo>
                  <a:pt x="265568" y="286904"/>
                  <a:pt x="264849" y="288347"/>
                  <a:pt x="263052" y="289430"/>
                </a:cubicBezTo>
                <a:cubicBezTo>
                  <a:pt x="262693" y="289790"/>
                  <a:pt x="261974" y="289790"/>
                  <a:pt x="260896" y="289790"/>
                </a:cubicBezTo>
                <a:cubicBezTo>
                  <a:pt x="260177" y="289790"/>
                  <a:pt x="259818" y="289790"/>
                  <a:pt x="259099" y="289430"/>
                </a:cubicBezTo>
                <a:lnTo>
                  <a:pt x="226039" y="272833"/>
                </a:lnTo>
                <a:lnTo>
                  <a:pt x="192980" y="289430"/>
                </a:lnTo>
                <a:cubicBezTo>
                  <a:pt x="191902" y="290151"/>
                  <a:pt x="190464" y="290151"/>
                  <a:pt x="189027" y="289430"/>
                </a:cubicBezTo>
                <a:cubicBezTo>
                  <a:pt x="187949" y="288347"/>
                  <a:pt x="187230" y="286904"/>
                  <a:pt x="187230" y="285822"/>
                </a:cubicBezTo>
                <a:lnTo>
                  <a:pt x="187230" y="234950"/>
                </a:lnTo>
                <a:cubicBezTo>
                  <a:pt x="172856" y="223765"/>
                  <a:pt x="163513" y="206086"/>
                  <a:pt x="163513" y="186603"/>
                </a:cubicBezTo>
                <a:cubicBezTo>
                  <a:pt x="163513" y="151967"/>
                  <a:pt x="191542" y="123825"/>
                  <a:pt x="226039" y="123825"/>
                </a:cubicBezTo>
                <a:close/>
                <a:moveTo>
                  <a:pt x="150710" y="100012"/>
                </a:moveTo>
                <a:cubicBezTo>
                  <a:pt x="153219" y="100012"/>
                  <a:pt x="155012" y="102565"/>
                  <a:pt x="155012" y="105118"/>
                </a:cubicBezTo>
                <a:cubicBezTo>
                  <a:pt x="155012" y="112047"/>
                  <a:pt x="160747" y="117882"/>
                  <a:pt x="168275" y="117882"/>
                </a:cubicBezTo>
                <a:cubicBezTo>
                  <a:pt x="175086" y="117882"/>
                  <a:pt x="181180" y="112047"/>
                  <a:pt x="181180" y="105118"/>
                </a:cubicBezTo>
                <a:cubicBezTo>
                  <a:pt x="181180" y="102565"/>
                  <a:pt x="182972" y="100012"/>
                  <a:pt x="185482" y="100012"/>
                </a:cubicBezTo>
                <a:cubicBezTo>
                  <a:pt x="187632" y="100012"/>
                  <a:pt x="190142" y="102565"/>
                  <a:pt x="190142" y="105118"/>
                </a:cubicBezTo>
                <a:cubicBezTo>
                  <a:pt x="190142" y="116788"/>
                  <a:pt x="180463" y="126635"/>
                  <a:pt x="168275" y="126635"/>
                </a:cubicBezTo>
                <a:cubicBezTo>
                  <a:pt x="156087" y="126635"/>
                  <a:pt x="146050" y="116788"/>
                  <a:pt x="146050" y="105118"/>
                </a:cubicBezTo>
                <a:cubicBezTo>
                  <a:pt x="146050" y="102565"/>
                  <a:pt x="148201" y="100012"/>
                  <a:pt x="150710" y="100012"/>
                </a:cubicBezTo>
                <a:close/>
                <a:moveTo>
                  <a:pt x="45647" y="100012"/>
                </a:moveTo>
                <a:cubicBezTo>
                  <a:pt x="47833" y="100012"/>
                  <a:pt x="50384" y="102565"/>
                  <a:pt x="50384" y="105118"/>
                </a:cubicBezTo>
                <a:cubicBezTo>
                  <a:pt x="50384" y="112047"/>
                  <a:pt x="55849" y="117882"/>
                  <a:pt x="63500" y="117882"/>
                </a:cubicBezTo>
                <a:cubicBezTo>
                  <a:pt x="70423" y="117882"/>
                  <a:pt x="76617" y="112047"/>
                  <a:pt x="76617" y="105118"/>
                </a:cubicBezTo>
                <a:cubicBezTo>
                  <a:pt x="76617" y="102565"/>
                  <a:pt x="78803" y="100012"/>
                  <a:pt x="80624" y="100012"/>
                </a:cubicBezTo>
                <a:cubicBezTo>
                  <a:pt x="83175" y="100012"/>
                  <a:pt x="85361" y="102565"/>
                  <a:pt x="85361" y="105118"/>
                </a:cubicBezTo>
                <a:cubicBezTo>
                  <a:pt x="85361" y="116788"/>
                  <a:pt x="75888" y="126635"/>
                  <a:pt x="63500" y="126635"/>
                </a:cubicBezTo>
                <a:cubicBezTo>
                  <a:pt x="51112" y="126635"/>
                  <a:pt x="41275" y="116788"/>
                  <a:pt x="41275" y="105118"/>
                </a:cubicBezTo>
                <a:cubicBezTo>
                  <a:pt x="41275" y="102565"/>
                  <a:pt x="43097" y="100012"/>
                  <a:pt x="45647" y="100012"/>
                </a:cubicBezTo>
                <a:close/>
                <a:moveTo>
                  <a:pt x="115454" y="8657"/>
                </a:moveTo>
                <a:cubicBezTo>
                  <a:pt x="88838" y="8657"/>
                  <a:pt x="67618" y="30299"/>
                  <a:pt x="67618" y="56631"/>
                </a:cubicBezTo>
                <a:lnTo>
                  <a:pt x="67618" y="64206"/>
                </a:lnTo>
                <a:lnTo>
                  <a:pt x="163290" y="64206"/>
                </a:lnTo>
                <a:lnTo>
                  <a:pt x="163290" y="56631"/>
                </a:lnTo>
                <a:cubicBezTo>
                  <a:pt x="163290" y="30299"/>
                  <a:pt x="141710" y="8657"/>
                  <a:pt x="115454" y="8657"/>
                </a:cubicBezTo>
                <a:close/>
                <a:moveTo>
                  <a:pt x="115454" y="0"/>
                </a:moveTo>
                <a:cubicBezTo>
                  <a:pt x="146745" y="0"/>
                  <a:pt x="172281" y="25249"/>
                  <a:pt x="172281" y="56631"/>
                </a:cubicBezTo>
                <a:lnTo>
                  <a:pt x="172281" y="64206"/>
                </a:lnTo>
                <a:lnTo>
                  <a:pt x="225153" y="64206"/>
                </a:lnTo>
                <a:cubicBezTo>
                  <a:pt x="227670" y="64206"/>
                  <a:pt x="229828" y="66009"/>
                  <a:pt x="229828" y="68534"/>
                </a:cubicBezTo>
                <a:lnTo>
                  <a:pt x="229828" y="103883"/>
                </a:lnTo>
                <a:cubicBezTo>
                  <a:pt x="229828" y="106047"/>
                  <a:pt x="227670" y="107851"/>
                  <a:pt x="225153" y="107851"/>
                </a:cubicBezTo>
                <a:cubicBezTo>
                  <a:pt x="222995" y="107851"/>
                  <a:pt x="220837" y="106047"/>
                  <a:pt x="220837" y="103883"/>
                </a:cubicBezTo>
                <a:lnTo>
                  <a:pt x="220837" y="72862"/>
                </a:lnTo>
                <a:lnTo>
                  <a:pt x="172281" y="72862"/>
                </a:lnTo>
                <a:lnTo>
                  <a:pt x="172281" y="103883"/>
                </a:lnTo>
                <a:cubicBezTo>
                  <a:pt x="172281" y="106047"/>
                  <a:pt x="170123" y="107851"/>
                  <a:pt x="167965" y="107851"/>
                </a:cubicBezTo>
                <a:cubicBezTo>
                  <a:pt x="165448" y="107851"/>
                  <a:pt x="163290" y="106047"/>
                  <a:pt x="163290" y="103883"/>
                </a:cubicBezTo>
                <a:lnTo>
                  <a:pt x="163290" y="72862"/>
                </a:lnTo>
                <a:lnTo>
                  <a:pt x="67618" y="72862"/>
                </a:lnTo>
                <a:lnTo>
                  <a:pt x="67618" y="103883"/>
                </a:lnTo>
                <a:cubicBezTo>
                  <a:pt x="67618" y="106047"/>
                  <a:pt x="65100" y="107851"/>
                  <a:pt x="63302" y="107851"/>
                </a:cubicBezTo>
                <a:cubicBezTo>
                  <a:pt x="60784" y="107851"/>
                  <a:pt x="58626" y="106047"/>
                  <a:pt x="58626" y="103883"/>
                </a:cubicBezTo>
                <a:lnTo>
                  <a:pt x="58626" y="72862"/>
                </a:lnTo>
                <a:lnTo>
                  <a:pt x="8632" y="72862"/>
                </a:lnTo>
                <a:lnTo>
                  <a:pt x="8632" y="239148"/>
                </a:lnTo>
                <a:lnTo>
                  <a:pt x="167965" y="239148"/>
                </a:lnTo>
                <a:cubicBezTo>
                  <a:pt x="170123" y="239148"/>
                  <a:pt x="172281" y="241312"/>
                  <a:pt x="172281" y="243837"/>
                </a:cubicBezTo>
                <a:cubicBezTo>
                  <a:pt x="172281" y="245640"/>
                  <a:pt x="170123" y="247805"/>
                  <a:pt x="167965" y="247805"/>
                </a:cubicBezTo>
                <a:lnTo>
                  <a:pt x="8632" y="247805"/>
                </a:lnTo>
                <a:lnTo>
                  <a:pt x="8632" y="255019"/>
                </a:lnTo>
                <a:cubicBezTo>
                  <a:pt x="8632" y="268726"/>
                  <a:pt x="19782" y="279907"/>
                  <a:pt x="33449" y="279907"/>
                </a:cubicBezTo>
                <a:lnTo>
                  <a:pt x="166886" y="279907"/>
                </a:lnTo>
                <a:cubicBezTo>
                  <a:pt x="169404" y="279907"/>
                  <a:pt x="171562" y="281711"/>
                  <a:pt x="171562" y="284597"/>
                </a:cubicBezTo>
                <a:cubicBezTo>
                  <a:pt x="171562" y="286400"/>
                  <a:pt x="169404" y="288564"/>
                  <a:pt x="166886" y="288564"/>
                </a:cubicBezTo>
                <a:lnTo>
                  <a:pt x="33449" y="288564"/>
                </a:lnTo>
                <a:cubicBezTo>
                  <a:pt x="14746" y="288564"/>
                  <a:pt x="0" y="273415"/>
                  <a:pt x="0" y="255019"/>
                </a:cubicBezTo>
                <a:lnTo>
                  <a:pt x="0" y="68534"/>
                </a:lnTo>
                <a:cubicBezTo>
                  <a:pt x="0" y="66009"/>
                  <a:pt x="1798" y="64206"/>
                  <a:pt x="4316" y="64206"/>
                </a:cubicBezTo>
                <a:lnTo>
                  <a:pt x="58626" y="64206"/>
                </a:lnTo>
                <a:lnTo>
                  <a:pt x="58626" y="56631"/>
                </a:lnTo>
                <a:cubicBezTo>
                  <a:pt x="58626" y="25249"/>
                  <a:pt x="84522" y="0"/>
                  <a:pt x="11545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18" name="Freeform 985">
            <a:extLst>
              <a:ext uri="{FF2B5EF4-FFF2-40B4-BE49-F238E27FC236}">
                <a16:creationId xmlns:a16="http://schemas.microsoft.com/office/drawing/2014/main" id="{A14BA77F-1236-4E42-98FE-B367E0DABF59}"/>
              </a:ext>
            </a:extLst>
          </p:cNvPr>
          <p:cNvSpPr>
            <a:spLocks noChangeAspect="1"/>
          </p:cNvSpPr>
          <p:nvPr/>
        </p:nvSpPr>
        <p:spPr bwMode="auto">
          <a:xfrm>
            <a:off x="5542818" y="2061027"/>
            <a:ext cx="450194" cy="437916"/>
          </a:xfrm>
          <a:custGeom>
            <a:avLst/>
            <a:gdLst>
              <a:gd name="T0" fmla="*/ 712559 w 288564"/>
              <a:gd name="T1" fmla="*/ 5561407 h 280628"/>
              <a:gd name="T2" fmla="*/ 9643108 w 288564"/>
              <a:gd name="T3" fmla="*/ 9828399 h 280628"/>
              <a:gd name="T4" fmla="*/ 9785899 w 288564"/>
              <a:gd name="T5" fmla="*/ 5392302 h 280628"/>
              <a:gd name="T6" fmla="*/ 9954624 w 288564"/>
              <a:gd name="T7" fmla="*/ 9971486 h 280628"/>
              <a:gd name="T8" fmla="*/ 569755 w 288564"/>
              <a:gd name="T9" fmla="*/ 10140596 h 280628"/>
              <a:gd name="T10" fmla="*/ 400992 w 288564"/>
              <a:gd name="T11" fmla="*/ 5561407 h 280628"/>
              <a:gd name="T12" fmla="*/ 6208724 w 288564"/>
              <a:gd name="T13" fmla="*/ 3399963 h 280628"/>
              <a:gd name="T14" fmla="*/ 10100490 w 288564"/>
              <a:gd name="T15" fmla="*/ 4767800 h 280628"/>
              <a:gd name="T16" fmla="*/ 6208724 w 288564"/>
              <a:gd name="T17" fmla="*/ 3399963 h 280628"/>
              <a:gd name="T18" fmla="*/ 299272 w 288564"/>
              <a:gd name="T19" fmla="*/ 4767800 h 280628"/>
              <a:gd name="T20" fmla="*/ 4204187 w 288564"/>
              <a:gd name="T21" fmla="*/ 3399963 h 280628"/>
              <a:gd name="T22" fmla="*/ 7249987 w 288564"/>
              <a:gd name="T23" fmla="*/ 325776 h 280628"/>
              <a:gd name="T24" fmla="*/ 5375659 w 288564"/>
              <a:gd name="T25" fmla="*/ 3074326 h 280628"/>
              <a:gd name="T26" fmla="*/ 8135045 w 288564"/>
              <a:gd name="T27" fmla="*/ 1745554 h 280628"/>
              <a:gd name="T28" fmla="*/ 8213161 w 288564"/>
              <a:gd name="T29" fmla="*/ 1367867 h 280628"/>
              <a:gd name="T30" fmla="*/ 7249987 w 288564"/>
              <a:gd name="T31" fmla="*/ 325776 h 280628"/>
              <a:gd name="T32" fmla="*/ 2941636 w 288564"/>
              <a:gd name="T33" fmla="*/ 416897 h 280628"/>
              <a:gd name="T34" fmla="*/ 2147705 w 288564"/>
              <a:gd name="T35" fmla="*/ 1563252 h 280628"/>
              <a:gd name="T36" fmla="*/ 4412462 w 288564"/>
              <a:gd name="T37" fmla="*/ 3074326 h 280628"/>
              <a:gd name="T38" fmla="*/ 3371175 w 288564"/>
              <a:gd name="T39" fmla="*/ 442953 h 280628"/>
              <a:gd name="T40" fmla="*/ 3175937 w 288564"/>
              <a:gd name="T41" fmla="*/ 0 h 280628"/>
              <a:gd name="T42" fmla="*/ 5206468 w 288564"/>
              <a:gd name="T43" fmla="*/ 2735624 h 280628"/>
              <a:gd name="T44" fmla="*/ 7236956 w 288564"/>
              <a:gd name="T45" fmla="*/ 0 h 280628"/>
              <a:gd name="T46" fmla="*/ 8460478 w 288564"/>
              <a:gd name="T47" fmla="*/ 1159355 h 280628"/>
              <a:gd name="T48" fmla="*/ 8317283 w 288564"/>
              <a:gd name="T49" fmla="*/ 2019170 h 280628"/>
              <a:gd name="T50" fmla="*/ 10256681 w 288564"/>
              <a:gd name="T51" fmla="*/ 3074326 h 280628"/>
              <a:gd name="T52" fmla="*/ 10412846 w 288564"/>
              <a:gd name="T53" fmla="*/ 4911086 h 280628"/>
              <a:gd name="T54" fmla="*/ 6208724 w 288564"/>
              <a:gd name="T55" fmla="*/ 5080484 h 280628"/>
              <a:gd name="T56" fmla="*/ 6052497 w 288564"/>
              <a:gd name="T57" fmla="*/ 9509590 h 280628"/>
              <a:gd name="T58" fmla="*/ 5883264 w 288564"/>
              <a:gd name="T59" fmla="*/ 3399963 h 280628"/>
              <a:gd name="T60" fmla="*/ 4516604 w 288564"/>
              <a:gd name="T61" fmla="*/ 9353237 h 280628"/>
              <a:gd name="T62" fmla="*/ 4204187 w 288564"/>
              <a:gd name="T63" fmla="*/ 9353237 h 280628"/>
              <a:gd name="T64" fmla="*/ 156109 w 288564"/>
              <a:gd name="T65" fmla="*/ 5080484 h 280628"/>
              <a:gd name="T66" fmla="*/ 0 w 288564"/>
              <a:gd name="T67" fmla="*/ 3230644 h 280628"/>
              <a:gd name="T68" fmla="*/ 3813739 w 288564"/>
              <a:gd name="T69" fmla="*/ 3074326 h 280628"/>
              <a:gd name="T70" fmla="*/ 1835325 w 288564"/>
              <a:gd name="T71" fmla="*/ 1628328 h 280628"/>
              <a:gd name="T72" fmla="*/ 2707327 w 288564"/>
              <a:gd name="T73" fmla="*/ 221492 h 28062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88564" h="280628">
                <a:moveTo>
                  <a:pt x="15788" y="149225"/>
                </a:moveTo>
                <a:cubicBezTo>
                  <a:pt x="17587" y="149225"/>
                  <a:pt x="19745" y="151385"/>
                  <a:pt x="19745" y="153905"/>
                </a:cubicBezTo>
                <a:lnTo>
                  <a:pt x="19745" y="271988"/>
                </a:lnTo>
                <a:lnTo>
                  <a:pt x="267232" y="271988"/>
                </a:lnTo>
                <a:lnTo>
                  <a:pt x="267232" y="153905"/>
                </a:lnTo>
                <a:cubicBezTo>
                  <a:pt x="267232" y="151385"/>
                  <a:pt x="269031" y="149225"/>
                  <a:pt x="271189" y="149225"/>
                </a:cubicBezTo>
                <a:cubicBezTo>
                  <a:pt x="273707" y="149225"/>
                  <a:pt x="275865" y="151385"/>
                  <a:pt x="275865" y="153905"/>
                </a:cubicBezTo>
                <a:lnTo>
                  <a:pt x="275865" y="275948"/>
                </a:lnTo>
                <a:cubicBezTo>
                  <a:pt x="275865" y="278468"/>
                  <a:pt x="273707" y="280628"/>
                  <a:pt x="271189" y="280628"/>
                </a:cubicBezTo>
                <a:lnTo>
                  <a:pt x="15788" y="280628"/>
                </a:lnTo>
                <a:cubicBezTo>
                  <a:pt x="13270" y="280628"/>
                  <a:pt x="11112" y="278468"/>
                  <a:pt x="11112" y="275948"/>
                </a:cubicBezTo>
                <a:lnTo>
                  <a:pt x="11112" y="153905"/>
                </a:lnTo>
                <a:cubicBezTo>
                  <a:pt x="11112" y="151385"/>
                  <a:pt x="13270" y="149225"/>
                  <a:pt x="15788" y="149225"/>
                </a:cubicBezTo>
                <a:close/>
                <a:moveTo>
                  <a:pt x="172057" y="94090"/>
                </a:moveTo>
                <a:lnTo>
                  <a:pt x="172057" y="131943"/>
                </a:lnTo>
                <a:lnTo>
                  <a:pt x="279908" y="131943"/>
                </a:lnTo>
                <a:lnTo>
                  <a:pt x="279908" y="94090"/>
                </a:lnTo>
                <a:lnTo>
                  <a:pt x="172057" y="94090"/>
                </a:lnTo>
                <a:close/>
                <a:moveTo>
                  <a:pt x="8296" y="94090"/>
                </a:moveTo>
                <a:lnTo>
                  <a:pt x="8296" y="131943"/>
                </a:lnTo>
                <a:lnTo>
                  <a:pt x="116508" y="131943"/>
                </a:lnTo>
                <a:lnTo>
                  <a:pt x="116508" y="94090"/>
                </a:lnTo>
                <a:lnTo>
                  <a:pt x="8296" y="94090"/>
                </a:lnTo>
                <a:close/>
                <a:moveTo>
                  <a:pt x="200913" y="9013"/>
                </a:moveTo>
                <a:cubicBezTo>
                  <a:pt x="198749" y="9013"/>
                  <a:pt x="196585" y="10455"/>
                  <a:pt x="194781" y="12257"/>
                </a:cubicBezTo>
                <a:lnTo>
                  <a:pt x="148971" y="85078"/>
                </a:lnTo>
                <a:lnTo>
                  <a:pt x="166285" y="85078"/>
                </a:lnTo>
                <a:lnTo>
                  <a:pt x="225441" y="48307"/>
                </a:lnTo>
                <a:cubicBezTo>
                  <a:pt x="227605" y="47225"/>
                  <a:pt x="228687" y="45423"/>
                  <a:pt x="228687" y="43260"/>
                </a:cubicBezTo>
                <a:cubicBezTo>
                  <a:pt x="229048" y="41457"/>
                  <a:pt x="228687" y="39294"/>
                  <a:pt x="227605" y="37852"/>
                </a:cubicBezTo>
                <a:lnTo>
                  <a:pt x="207045" y="11536"/>
                </a:lnTo>
                <a:cubicBezTo>
                  <a:pt x="205602" y="10094"/>
                  <a:pt x="203077" y="8652"/>
                  <a:pt x="200913" y="9013"/>
                </a:cubicBezTo>
                <a:close/>
                <a:moveTo>
                  <a:pt x="87652" y="9013"/>
                </a:moveTo>
                <a:cubicBezTo>
                  <a:pt x="85127" y="8652"/>
                  <a:pt x="82962" y="10094"/>
                  <a:pt x="81520" y="11536"/>
                </a:cubicBezTo>
                <a:lnTo>
                  <a:pt x="60959" y="37852"/>
                </a:lnTo>
                <a:cubicBezTo>
                  <a:pt x="59517" y="39294"/>
                  <a:pt x="59156" y="41457"/>
                  <a:pt x="59517" y="43260"/>
                </a:cubicBezTo>
                <a:cubicBezTo>
                  <a:pt x="59877" y="45423"/>
                  <a:pt x="60959" y="47225"/>
                  <a:pt x="63124" y="48307"/>
                </a:cubicBezTo>
                <a:lnTo>
                  <a:pt x="122279" y="85078"/>
                </a:lnTo>
                <a:lnTo>
                  <a:pt x="139954" y="85078"/>
                </a:lnTo>
                <a:lnTo>
                  <a:pt x="93423" y="12257"/>
                </a:lnTo>
                <a:cubicBezTo>
                  <a:pt x="91980" y="10455"/>
                  <a:pt x="90176" y="9013"/>
                  <a:pt x="87652" y="9013"/>
                </a:cubicBezTo>
                <a:close/>
                <a:moveTo>
                  <a:pt x="88012" y="0"/>
                </a:moveTo>
                <a:cubicBezTo>
                  <a:pt x="93423" y="721"/>
                  <a:pt x="98112" y="2884"/>
                  <a:pt x="100637" y="7571"/>
                </a:cubicBezTo>
                <a:lnTo>
                  <a:pt x="144282" y="75705"/>
                </a:lnTo>
                <a:lnTo>
                  <a:pt x="187928" y="7571"/>
                </a:lnTo>
                <a:cubicBezTo>
                  <a:pt x="190813" y="2884"/>
                  <a:pt x="195502" y="721"/>
                  <a:pt x="200552" y="0"/>
                </a:cubicBezTo>
                <a:cubicBezTo>
                  <a:pt x="205963" y="0"/>
                  <a:pt x="211013" y="2163"/>
                  <a:pt x="214259" y="6129"/>
                </a:cubicBezTo>
                <a:lnTo>
                  <a:pt x="234459" y="32085"/>
                </a:lnTo>
                <a:cubicBezTo>
                  <a:pt x="237344" y="35689"/>
                  <a:pt x="238426" y="40376"/>
                  <a:pt x="237344" y="45062"/>
                </a:cubicBezTo>
                <a:cubicBezTo>
                  <a:pt x="236984" y="49388"/>
                  <a:pt x="234098" y="53714"/>
                  <a:pt x="230491" y="55877"/>
                </a:cubicBezTo>
                <a:lnTo>
                  <a:pt x="182517" y="85078"/>
                </a:lnTo>
                <a:lnTo>
                  <a:pt x="284236" y="85078"/>
                </a:lnTo>
                <a:cubicBezTo>
                  <a:pt x="286761" y="85078"/>
                  <a:pt x="288564" y="86880"/>
                  <a:pt x="288564" y="89404"/>
                </a:cubicBezTo>
                <a:lnTo>
                  <a:pt x="288564" y="135908"/>
                </a:lnTo>
                <a:cubicBezTo>
                  <a:pt x="288564" y="138432"/>
                  <a:pt x="286761" y="140595"/>
                  <a:pt x="284236" y="140595"/>
                </a:cubicBezTo>
                <a:lnTo>
                  <a:pt x="172057" y="140595"/>
                </a:lnTo>
                <a:lnTo>
                  <a:pt x="172057" y="258839"/>
                </a:lnTo>
                <a:cubicBezTo>
                  <a:pt x="172057" y="260641"/>
                  <a:pt x="169892" y="263165"/>
                  <a:pt x="167728" y="263165"/>
                </a:cubicBezTo>
                <a:cubicBezTo>
                  <a:pt x="165203" y="263165"/>
                  <a:pt x="163039" y="260641"/>
                  <a:pt x="163039" y="258839"/>
                </a:cubicBezTo>
                <a:lnTo>
                  <a:pt x="163039" y="94090"/>
                </a:lnTo>
                <a:lnTo>
                  <a:pt x="125165" y="94090"/>
                </a:lnTo>
                <a:lnTo>
                  <a:pt x="125165" y="258839"/>
                </a:lnTo>
                <a:cubicBezTo>
                  <a:pt x="125165" y="260641"/>
                  <a:pt x="123361" y="263165"/>
                  <a:pt x="121197" y="263165"/>
                </a:cubicBezTo>
                <a:cubicBezTo>
                  <a:pt x="118672" y="263165"/>
                  <a:pt x="116508" y="260641"/>
                  <a:pt x="116508" y="258839"/>
                </a:cubicBezTo>
                <a:lnTo>
                  <a:pt x="116508" y="140595"/>
                </a:lnTo>
                <a:lnTo>
                  <a:pt x="4329" y="140595"/>
                </a:lnTo>
                <a:cubicBezTo>
                  <a:pt x="1804" y="140595"/>
                  <a:pt x="0" y="138432"/>
                  <a:pt x="0" y="135908"/>
                </a:cubicBezTo>
                <a:lnTo>
                  <a:pt x="0" y="89404"/>
                </a:lnTo>
                <a:cubicBezTo>
                  <a:pt x="0" y="86880"/>
                  <a:pt x="1804" y="85078"/>
                  <a:pt x="4329" y="85078"/>
                </a:cubicBezTo>
                <a:lnTo>
                  <a:pt x="105687" y="85078"/>
                </a:lnTo>
                <a:lnTo>
                  <a:pt x="58074" y="55877"/>
                </a:lnTo>
                <a:cubicBezTo>
                  <a:pt x="54467" y="53714"/>
                  <a:pt x="51581" y="49388"/>
                  <a:pt x="50860" y="45062"/>
                </a:cubicBezTo>
                <a:cubicBezTo>
                  <a:pt x="50138" y="40376"/>
                  <a:pt x="51220" y="35689"/>
                  <a:pt x="54106" y="32085"/>
                </a:cubicBezTo>
                <a:lnTo>
                  <a:pt x="75027" y="6129"/>
                </a:lnTo>
                <a:cubicBezTo>
                  <a:pt x="77912" y="2163"/>
                  <a:pt x="82602" y="0"/>
                  <a:pt x="880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6FFD9A4-309E-4647-8A49-E86F847AB7B7}"/>
              </a:ext>
            </a:extLst>
          </p:cNvPr>
          <p:cNvSpPr txBox="1"/>
          <p:nvPr/>
        </p:nvSpPr>
        <p:spPr>
          <a:xfrm>
            <a:off x="3792195" y="1987597"/>
            <a:ext cx="1613537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HOW TO ACHIEVE</a:t>
            </a:r>
          </a:p>
        </p:txBody>
      </p:sp>
      <p:sp>
        <p:nvSpPr>
          <p:cNvPr id="9" name="Rectângulo arredondado 8">
            <a:extLst>
              <a:ext uri="{FF2B5EF4-FFF2-40B4-BE49-F238E27FC236}">
                <a16:creationId xmlns:a16="http://schemas.microsoft.com/office/drawing/2014/main" id="{DF38B4AC-2F7A-D304-D69A-C121586782A6}"/>
              </a:ext>
            </a:extLst>
          </p:cNvPr>
          <p:cNvSpPr/>
          <p:nvPr/>
        </p:nvSpPr>
        <p:spPr>
          <a:xfrm>
            <a:off x="25285" y="191489"/>
            <a:ext cx="12192000" cy="612934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203864"/>
          </a:solidFill>
          <a:ln cap="flat">
            <a:noFill/>
            <a:prstDash val="solid"/>
          </a:ln>
        </p:spPr>
        <p:txBody>
          <a:bodyPr vert="horz" wrap="square" lIns="91440" tIns="91440" rIns="91440" bIns="91440" anchor="ctr" anchorCtr="0" compatLnSpc="1">
            <a:spAutoFit/>
          </a:bodyPr>
          <a:lstStyle/>
          <a:p>
            <a:pPr marL="357192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 3: </a:t>
            </a:r>
            <a:r>
              <a:rPr lang="en-GB" sz="1800" b="1" dirty="0">
                <a:solidFill>
                  <a:schemeClr val="accent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Progress towards integrated statistical and geospatial information frameworks</a:t>
            </a:r>
            <a:endParaRPr lang="en-GB" sz="2400" b="1" kern="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Freeform 985">
            <a:extLst>
              <a:ext uri="{FF2B5EF4-FFF2-40B4-BE49-F238E27FC236}">
                <a16:creationId xmlns:a16="http://schemas.microsoft.com/office/drawing/2014/main" id="{F34F14B2-BDE6-F420-7C92-A07829A4CA35}"/>
              </a:ext>
            </a:extLst>
          </p:cNvPr>
          <p:cNvSpPr>
            <a:spLocks noChangeAspect="1"/>
          </p:cNvSpPr>
          <p:nvPr/>
        </p:nvSpPr>
        <p:spPr bwMode="auto">
          <a:xfrm>
            <a:off x="8514002" y="1553134"/>
            <a:ext cx="450194" cy="421267"/>
          </a:xfrm>
          <a:custGeom>
            <a:avLst/>
            <a:gdLst>
              <a:gd name="T0" fmla="*/ 712559 w 288564"/>
              <a:gd name="T1" fmla="*/ 5561407 h 280628"/>
              <a:gd name="T2" fmla="*/ 9643108 w 288564"/>
              <a:gd name="T3" fmla="*/ 9828399 h 280628"/>
              <a:gd name="T4" fmla="*/ 9785899 w 288564"/>
              <a:gd name="T5" fmla="*/ 5392302 h 280628"/>
              <a:gd name="T6" fmla="*/ 9954624 w 288564"/>
              <a:gd name="T7" fmla="*/ 9971486 h 280628"/>
              <a:gd name="T8" fmla="*/ 569755 w 288564"/>
              <a:gd name="T9" fmla="*/ 10140596 h 280628"/>
              <a:gd name="T10" fmla="*/ 400992 w 288564"/>
              <a:gd name="T11" fmla="*/ 5561407 h 280628"/>
              <a:gd name="T12" fmla="*/ 6208724 w 288564"/>
              <a:gd name="T13" fmla="*/ 3399963 h 280628"/>
              <a:gd name="T14" fmla="*/ 10100490 w 288564"/>
              <a:gd name="T15" fmla="*/ 4767800 h 280628"/>
              <a:gd name="T16" fmla="*/ 6208724 w 288564"/>
              <a:gd name="T17" fmla="*/ 3399963 h 280628"/>
              <a:gd name="T18" fmla="*/ 299272 w 288564"/>
              <a:gd name="T19" fmla="*/ 4767800 h 280628"/>
              <a:gd name="T20" fmla="*/ 4204187 w 288564"/>
              <a:gd name="T21" fmla="*/ 3399963 h 280628"/>
              <a:gd name="T22" fmla="*/ 7249987 w 288564"/>
              <a:gd name="T23" fmla="*/ 325776 h 280628"/>
              <a:gd name="T24" fmla="*/ 5375659 w 288564"/>
              <a:gd name="T25" fmla="*/ 3074326 h 280628"/>
              <a:gd name="T26" fmla="*/ 8135045 w 288564"/>
              <a:gd name="T27" fmla="*/ 1745554 h 280628"/>
              <a:gd name="T28" fmla="*/ 8213161 w 288564"/>
              <a:gd name="T29" fmla="*/ 1367867 h 280628"/>
              <a:gd name="T30" fmla="*/ 7249987 w 288564"/>
              <a:gd name="T31" fmla="*/ 325776 h 280628"/>
              <a:gd name="T32" fmla="*/ 2941636 w 288564"/>
              <a:gd name="T33" fmla="*/ 416897 h 280628"/>
              <a:gd name="T34" fmla="*/ 2147705 w 288564"/>
              <a:gd name="T35" fmla="*/ 1563252 h 280628"/>
              <a:gd name="T36" fmla="*/ 4412462 w 288564"/>
              <a:gd name="T37" fmla="*/ 3074326 h 280628"/>
              <a:gd name="T38" fmla="*/ 3371175 w 288564"/>
              <a:gd name="T39" fmla="*/ 442953 h 280628"/>
              <a:gd name="T40" fmla="*/ 3175937 w 288564"/>
              <a:gd name="T41" fmla="*/ 0 h 280628"/>
              <a:gd name="T42" fmla="*/ 5206468 w 288564"/>
              <a:gd name="T43" fmla="*/ 2735624 h 280628"/>
              <a:gd name="T44" fmla="*/ 7236956 w 288564"/>
              <a:gd name="T45" fmla="*/ 0 h 280628"/>
              <a:gd name="T46" fmla="*/ 8460478 w 288564"/>
              <a:gd name="T47" fmla="*/ 1159355 h 280628"/>
              <a:gd name="T48" fmla="*/ 8317283 w 288564"/>
              <a:gd name="T49" fmla="*/ 2019170 h 280628"/>
              <a:gd name="T50" fmla="*/ 10256681 w 288564"/>
              <a:gd name="T51" fmla="*/ 3074326 h 280628"/>
              <a:gd name="T52" fmla="*/ 10412846 w 288564"/>
              <a:gd name="T53" fmla="*/ 4911086 h 280628"/>
              <a:gd name="T54" fmla="*/ 6208724 w 288564"/>
              <a:gd name="T55" fmla="*/ 5080484 h 280628"/>
              <a:gd name="T56" fmla="*/ 6052497 w 288564"/>
              <a:gd name="T57" fmla="*/ 9509590 h 280628"/>
              <a:gd name="T58" fmla="*/ 5883264 w 288564"/>
              <a:gd name="T59" fmla="*/ 3399963 h 280628"/>
              <a:gd name="T60" fmla="*/ 4516604 w 288564"/>
              <a:gd name="T61" fmla="*/ 9353237 h 280628"/>
              <a:gd name="T62" fmla="*/ 4204187 w 288564"/>
              <a:gd name="T63" fmla="*/ 9353237 h 280628"/>
              <a:gd name="T64" fmla="*/ 156109 w 288564"/>
              <a:gd name="T65" fmla="*/ 5080484 h 280628"/>
              <a:gd name="T66" fmla="*/ 0 w 288564"/>
              <a:gd name="T67" fmla="*/ 3230644 h 280628"/>
              <a:gd name="T68" fmla="*/ 3813739 w 288564"/>
              <a:gd name="T69" fmla="*/ 3074326 h 280628"/>
              <a:gd name="T70" fmla="*/ 1835325 w 288564"/>
              <a:gd name="T71" fmla="*/ 1628328 h 280628"/>
              <a:gd name="T72" fmla="*/ 2707327 w 288564"/>
              <a:gd name="T73" fmla="*/ 221492 h 28062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88564" h="280628">
                <a:moveTo>
                  <a:pt x="15788" y="149225"/>
                </a:moveTo>
                <a:cubicBezTo>
                  <a:pt x="17587" y="149225"/>
                  <a:pt x="19745" y="151385"/>
                  <a:pt x="19745" y="153905"/>
                </a:cubicBezTo>
                <a:lnTo>
                  <a:pt x="19745" y="271988"/>
                </a:lnTo>
                <a:lnTo>
                  <a:pt x="267232" y="271988"/>
                </a:lnTo>
                <a:lnTo>
                  <a:pt x="267232" y="153905"/>
                </a:lnTo>
                <a:cubicBezTo>
                  <a:pt x="267232" y="151385"/>
                  <a:pt x="269031" y="149225"/>
                  <a:pt x="271189" y="149225"/>
                </a:cubicBezTo>
                <a:cubicBezTo>
                  <a:pt x="273707" y="149225"/>
                  <a:pt x="275865" y="151385"/>
                  <a:pt x="275865" y="153905"/>
                </a:cubicBezTo>
                <a:lnTo>
                  <a:pt x="275865" y="275948"/>
                </a:lnTo>
                <a:cubicBezTo>
                  <a:pt x="275865" y="278468"/>
                  <a:pt x="273707" y="280628"/>
                  <a:pt x="271189" y="280628"/>
                </a:cubicBezTo>
                <a:lnTo>
                  <a:pt x="15788" y="280628"/>
                </a:lnTo>
                <a:cubicBezTo>
                  <a:pt x="13270" y="280628"/>
                  <a:pt x="11112" y="278468"/>
                  <a:pt x="11112" y="275948"/>
                </a:cubicBezTo>
                <a:lnTo>
                  <a:pt x="11112" y="153905"/>
                </a:lnTo>
                <a:cubicBezTo>
                  <a:pt x="11112" y="151385"/>
                  <a:pt x="13270" y="149225"/>
                  <a:pt x="15788" y="149225"/>
                </a:cubicBezTo>
                <a:close/>
                <a:moveTo>
                  <a:pt x="172057" y="94090"/>
                </a:moveTo>
                <a:lnTo>
                  <a:pt x="172057" y="131943"/>
                </a:lnTo>
                <a:lnTo>
                  <a:pt x="279908" y="131943"/>
                </a:lnTo>
                <a:lnTo>
                  <a:pt x="279908" y="94090"/>
                </a:lnTo>
                <a:lnTo>
                  <a:pt x="172057" y="94090"/>
                </a:lnTo>
                <a:close/>
                <a:moveTo>
                  <a:pt x="8296" y="94090"/>
                </a:moveTo>
                <a:lnTo>
                  <a:pt x="8296" y="131943"/>
                </a:lnTo>
                <a:lnTo>
                  <a:pt x="116508" y="131943"/>
                </a:lnTo>
                <a:lnTo>
                  <a:pt x="116508" y="94090"/>
                </a:lnTo>
                <a:lnTo>
                  <a:pt x="8296" y="94090"/>
                </a:lnTo>
                <a:close/>
                <a:moveTo>
                  <a:pt x="200913" y="9013"/>
                </a:moveTo>
                <a:cubicBezTo>
                  <a:pt x="198749" y="9013"/>
                  <a:pt x="196585" y="10455"/>
                  <a:pt x="194781" y="12257"/>
                </a:cubicBezTo>
                <a:lnTo>
                  <a:pt x="148971" y="85078"/>
                </a:lnTo>
                <a:lnTo>
                  <a:pt x="166285" y="85078"/>
                </a:lnTo>
                <a:lnTo>
                  <a:pt x="225441" y="48307"/>
                </a:lnTo>
                <a:cubicBezTo>
                  <a:pt x="227605" y="47225"/>
                  <a:pt x="228687" y="45423"/>
                  <a:pt x="228687" y="43260"/>
                </a:cubicBezTo>
                <a:cubicBezTo>
                  <a:pt x="229048" y="41457"/>
                  <a:pt x="228687" y="39294"/>
                  <a:pt x="227605" y="37852"/>
                </a:cubicBezTo>
                <a:lnTo>
                  <a:pt x="207045" y="11536"/>
                </a:lnTo>
                <a:cubicBezTo>
                  <a:pt x="205602" y="10094"/>
                  <a:pt x="203077" y="8652"/>
                  <a:pt x="200913" y="9013"/>
                </a:cubicBezTo>
                <a:close/>
                <a:moveTo>
                  <a:pt x="87652" y="9013"/>
                </a:moveTo>
                <a:cubicBezTo>
                  <a:pt x="85127" y="8652"/>
                  <a:pt x="82962" y="10094"/>
                  <a:pt x="81520" y="11536"/>
                </a:cubicBezTo>
                <a:lnTo>
                  <a:pt x="60959" y="37852"/>
                </a:lnTo>
                <a:cubicBezTo>
                  <a:pt x="59517" y="39294"/>
                  <a:pt x="59156" y="41457"/>
                  <a:pt x="59517" y="43260"/>
                </a:cubicBezTo>
                <a:cubicBezTo>
                  <a:pt x="59877" y="45423"/>
                  <a:pt x="60959" y="47225"/>
                  <a:pt x="63124" y="48307"/>
                </a:cubicBezTo>
                <a:lnTo>
                  <a:pt x="122279" y="85078"/>
                </a:lnTo>
                <a:lnTo>
                  <a:pt x="139954" y="85078"/>
                </a:lnTo>
                <a:lnTo>
                  <a:pt x="93423" y="12257"/>
                </a:lnTo>
                <a:cubicBezTo>
                  <a:pt x="91980" y="10455"/>
                  <a:pt x="90176" y="9013"/>
                  <a:pt x="87652" y="9013"/>
                </a:cubicBezTo>
                <a:close/>
                <a:moveTo>
                  <a:pt x="88012" y="0"/>
                </a:moveTo>
                <a:cubicBezTo>
                  <a:pt x="93423" y="721"/>
                  <a:pt x="98112" y="2884"/>
                  <a:pt x="100637" y="7571"/>
                </a:cubicBezTo>
                <a:lnTo>
                  <a:pt x="144282" y="75705"/>
                </a:lnTo>
                <a:lnTo>
                  <a:pt x="187928" y="7571"/>
                </a:lnTo>
                <a:cubicBezTo>
                  <a:pt x="190813" y="2884"/>
                  <a:pt x="195502" y="721"/>
                  <a:pt x="200552" y="0"/>
                </a:cubicBezTo>
                <a:cubicBezTo>
                  <a:pt x="205963" y="0"/>
                  <a:pt x="211013" y="2163"/>
                  <a:pt x="214259" y="6129"/>
                </a:cubicBezTo>
                <a:lnTo>
                  <a:pt x="234459" y="32085"/>
                </a:lnTo>
                <a:cubicBezTo>
                  <a:pt x="237344" y="35689"/>
                  <a:pt x="238426" y="40376"/>
                  <a:pt x="237344" y="45062"/>
                </a:cubicBezTo>
                <a:cubicBezTo>
                  <a:pt x="236984" y="49388"/>
                  <a:pt x="234098" y="53714"/>
                  <a:pt x="230491" y="55877"/>
                </a:cubicBezTo>
                <a:lnTo>
                  <a:pt x="182517" y="85078"/>
                </a:lnTo>
                <a:lnTo>
                  <a:pt x="284236" y="85078"/>
                </a:lnTo>
                <a:cubicBezTo>
                  <a:pt x="286761" y="85078"/>
                  <a:pt x="288564" y="86880"/>
                  <a:pt x="288564" y="89404"/>
                </a:cubicBezTo>
                <a:lnTo>
                  <a:pt x="288564" y="135908"/>
                </a:lnTo>
                <a:cubicBezTo>
                  <a:pt x="288564" y="138432"/>
                  <a:pt x="286761" y="140595"/>
                  <a:pt x="284236" y="140595"/>
                </a:cubicBezTo>
                <a:lnTo>
                  <a:pt x="172057" y="140595"/>
                </a:lnTo>
                <a:lnTo>
                  <a:pt x="172057" y="258839"/>
                </a:lnTo>
                <a:cubicBezTo>
                  <a:pt x="172057" y="260641"/>
                  <a:pt x="169892" y="263165"/>
                  <a:pt x="167728" y="263165"/>
                </a:cubicBezTo>
                <a:cubicBezTo>
                  <a:pt x="165203" y="263165"/>
                  <a:pt x="163039" y="260641"/>
                  <a:pt x="163039" y="258839"/>
                </a:cubicBezTo>
                <a:lnTo>
                  <a:pt x="163039" y="94090"/>
                </a:lnTo>
                <a:lnTo>
                  <a:pt x="125165" y="94090"/>
                </a:lnTo>
                <a:lnTo>
                  <a:pt x="125165" y="258839"/>
                </a:lnTo>
                <a:cubicBezTo>
                  <a:pt x="125165" y="260641"/>
                  <a:pt x="123361" y="263165"/>
                  <a:pt x="121197" y="263165"/>
                </a:cubicBezTo>
                <a:cubicBezTo>
                  <a:pt x="118672" y="263165"/>
                  <a:pt x="116508" y="260641"/>
                  <a:pt x="116508" y="258839"/>
                </a:cubicBezTo>
                <a:lnTo>
                  <a:pt x="116508" y="140595"/>
                </a:lnTo>
                <a:lnTo>
                  <a:pt x="4329" y="140595"/>
                </a:lnTo>
                <a:cubicBezTo>
                  <a:pt x="1804" y="140595"/>
                  <a:pt x="0" y="138432"/>
                  <a:pt x="0" y="135908"/>
                </a:cubicBezTo>
                <a:lnTo>
                  <a:pt x="0" y="89404"/>
                </a:lnTo>
                <a:cubicBezTo>
                  <a:pt x="0" y="86880"/>
                  <a:pt x="1804" y="85078"/>
                  <a:pt x="4329" y="85078"/>
                </a:cubicBezTo>
                <a:lnTo>
                  <a:pt x="105687" y="85078"/>
                </a:lnTo>
                <a:lnTo>
                  <a:pt x="58074" y="55877"/>
                </a:lnTo>
                <a:cubicBezTo>
                  <a:pt x="54467" y="53714"/>
                  <a:pt x="51581" y="49388"/>
                  <a:pt x="50860" y="45062"/>
                </a:cubicBezTo>
                <a:cubicBezTo>
                  <a:pt x="50138" y="40376"/>
                  <a:pt x="51220" y="35689"/>
                  <a:pt x="54106" y="32085"/>
                </a:cubicBezTo>
                <a:lnTo>
                  <a:pt x="75027" y="6129"/>
                </a:lnTo>
                <a:cubicBezTo>
                  <a:pt x="77912" y="2163"/>
                  <a:pt x="82602" y="0"/>
                  <a:pt x="880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4765A43-3743-F42E-F613-561CFE4D06B7}"/>
              </a:ext>
            </a:extLst>
          </p:cNvPr>
          <p:cNvSpPr/>
          <p:nvPr/>
        </p:nvSpPr>
        <p:spPr>
          <a:xfrm>
            <a:off x="30438" y="2572372"/>
            <a:ext cx="3342210" cy="26010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defTabSz="1087636">
              <a:lnSpc>
                <a:spcPts val="1750"/>
              </a:lnSpc>
              <a:spcBef>
                <a:spcPct val="20000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en-US" sz="1800" dirty="0">
                <a:solidFill>
                  <a:schemeClr val="tx1"/>
                </a:solidFill>
                <a:effectLst/>
                <a:latin typeface="Segoe UI" panose="020B0502040204020203" pitchFamily="34" charset="0"/>
              </a:rPr>
              <a:t>3 members of ECA applying at least one of the strategic pathways of the United Nations Integrated Geospatial Information Framework.</a:t>
            </a:r>
            <a:endParaRPr lang="en-US" sz="1600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1E2BC3-CB63-F526-0D90-88E71E7E940E}"/>
              </a:ext>
            </a:extLst>
          </p:cNvPr>
          <p:cNvSpPr txBox="1"/>
          <p:nvPr/>
        </p:nvSpPr>
        <p:spPr>
          <a:xfrm>
            <a:off x="583021" y="1221489"/>
            <a:ext cx="3022924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WHAT WILL BE ACHIEVED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A424706-AEDE-5C45-6099-F28EA4F23D8F}"/>
              </a:ext>
            </a:extLst>
          </p:cNvPr>
          <p:cNvSpPr/>
          <p:nvPr/>
        </p:nvSpPr>
        <p:spPr>
          <a:xfrm>
            <a:off x="3436902" y="862099"/>
            <a:ext cx="5024848" cy="67831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HOW WILL IT BE ACHIEVED</a:t>
            </a:r>
          </a:p>
          <a:p>
            <a:pPr algn="ctr"/>
            <a:r>
              <a:rPr lang="en-US" sz="1600" b="1" i="1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(Key deliverables)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795C020-B4D0-378D-F7A7-1995BEF35028}"/>
              </a:ext>
            </a:extLst>
          </p:cNvPr>
          <p:cNvSpPr/>
          <p:nvPr/>
        </p:nvSpPr>
        <p:spPr>
          <a:xfrm>
            <a:off x="8575608" y="878475"/>
            <a:ext cx="3497580" cy="67831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Where will it be achieved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1818802-898F-E51F-3C7B-6487F32F071A}"/>
              </a:ext>
            </a:extLst>
          </p:cNvPr>
          <p:cNvSpPr/>
          <p:nvPr/>
        </p:nvSpPr>
        <p:spPr>
          <a:xfrm>
            <a:off x="130403" y="888368"/>
            <a:ext cx="3187770" cy="67831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WHAT WILL BE ACHIEVED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F58E82-8DC9-221F-92E3-FD9710345871}"/>
              </a:ext>
            </a:extLst>
          </p:cNvPr>
          <p:cNvSpPr/>
          <p:nvPr/>
        </p:nvSpPr>
        <p:spPr>
          <a:xfrm>
            <a:off x="8575608" y="2723112"/>
            <a:ext cx="3412033" cy="21178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 defTabSz="1087636">
              <a:lnSpc>
                <a:spcPts val="1750"/>
              </a:lnSpc>
              <a:spcBef>
                <a:spcPct val="2000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pt-BR" sz="1600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1087636">
              <a:lnSpc>
                <a:spcPts val="1750"/>
              </a:lnSpc>
              <a:spcBef>
                <a:spcPct val="2000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pt-BR" sz="1600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87636">
              <a:lnSpc>
                <a:spcPts val="1750"/>
              </a:lnSpc>
              <a:spcBef>
                <a:spcPct val="20000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pt-BR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Eswatini, Mali, Mozambique</a:t>
            </a:r>
            <a:endParaRPr lang="en-US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F4BD31C-552E-CB9E-30E2-161BE4C0EFEA}"/>
              </a:ext>
            </a:extLst>
          </p:cNvPr>
          <p:cNvSpPr/>
          <p:nvPr/>
        </p:nvSpPr>
        <p:spPr>
          <a:xfrm>
            <a:off x="3489154" y="1579970"/>
            <a:ext cx="4943842" cy="519936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defTabSz="1087636">
              <a:lnSpc>
                <a:spcPts val="1750"/>
              </a:lnSpc>
              <a:spcBef>
                <a:spcPct val="20000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en-GB" sz="1700" b="1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Technical and Advisory Support:</a:t>
            </a:r>
          </a:p>
          <a:p>
            <a:pPr marL="285750" indent="-285750" defTabSz="1087636">
              <a:lnSpc>
                <a:spcPts val="1750"/>
              </a:lnSpc>
              <a:spcBef>
                <a:spcPct val="2000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1700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 guidelines for the implementation of the Integrated Geospatial Information Framework</a:t>
            </a:r>
          </a:p>
          <a:p>
            <a:pPr marL="285750" indent="-285750" defTabSz="1087636">
              <a:lnSpc>
                <a:spcPts val="1750"/>
              </a:lnSpc>
              <a:spcBef>
                <a:spcPct val="2000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700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 Global Statistical Geospatial Framework within the  </a:t>
            </a:r>
            <a:r>
              <a:rPr lang="en-GB" sz="1700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United Nations</a:t>
            </a:r>
          </a:p>
          <a:p>
            <a:pPr defTabSz="1087636">
              <a:lnSpc>
                <a:spcPts val="1750"/>
              </a:lnSpc>
              <a:spcBef>
                <a:spcPct val="20000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en-US" sz="1700" b="1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EGMs, Webinars, training workshops, online courses:</a:t>
            </a:r>
          </a:p>
          <a:p>
            <a:pPr marL="285750" indent="-285750" defTabSz="1087636">
              <a:lnSpc>
                <a:spcPts val="1750"/>
              </a:lnSpc>
              <a:spcBef>
                <a:spcPct val="2000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1700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 of national action plans on the United Nations Integrated Geospatial Information Framework</a:t>
            </a:r>
          </a:p>
          <a:p>
            <a:pPr marL="285750" indent="-285750" defTabSz="1087636">
              <a:lnSpc>
                <a:spcPts val="1750"/>
              </a:lnSpc>
              <a:spcBef>
                <a:spcPct val="2000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1700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Implementation of United Nations Integrated Geospatial Information Framework</a:t>
            </a:r>
          </a:p>
          <a:p>
            <a:pPr marL="285750" indent="-285750" defTabSz="1087636">
              <a:lnSpc>
                <a:spcPts val="1750"/>
              </a:lnSpc>
              <a:spcBef>
                <a:spcPct val="2000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700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  geospatial databases for Integration of geospatial Information  and statistics </a:t>
            </a:r>
          </a:p>
          <a:p>
            <a:pPr marL="285750" indent="-285750" defTabSz="1087636">
              <a:lnSpc>
                <a:spcPts val="1750"/>
              </a:lnSpc>
              <a:spcBef>
                <a:spcPct val="2000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700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2030 Round of Censuses in Africa  (natural resources, urbanization, Infrastructure )</a:t>
            </a:r>
            <a:r>
              <a:rPr lang="en-GB" sz="1700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14300" indent="-114300" defTabSz="1087636">
              <a:lnSpc>
                <a:spcPts val="1750"/>
              </a:lnSpc>
              <a:spcBef>
                <a:spcPct val="20000"/>
              </a:spcBef>
              <a:buFont typeface="Wingdings" panose="05000000000000000000" pitchFamily="2" charset="2"/>
              <a:buChar char="§"/>
            </a:pPr>
            <a:endParaRPr lang="en-US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117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960">
            <a:extLst>
              <a:ext uri="{FF2B5EF4-FFF2-40B4-BE49-F238E27FC236}">
                <a16:creationId xmlns:a16="http://schemas.microsoft.com/office/drawing/2014/main" id="{F515A332-23A1-684D-AD2B-8A29C1870652}"/>
              </a:ext>
            </a:extLst>
          </p:cNvPr>
          <p:cNvSpPr>
            <a:spLocks noChangeAspect="1"/>
          </p:cNvSpPr>
          <p:nvPr/>
        </p:nvSpPr>
        <p:spPr bwMode="auto">
          <a:xfrm>
            <a:off x="2936684" y="2054888"/>
            <a:ext cx="451559" cy="450194"/>
          </a:xfrm>
          <a:custGeom>
            <a:avLst/>
            <a:gdLst>
              <a:gd name="T0" fmla="*/ 9396664 w 288565"/>
              <a:gd name="T1" fmla="*/ 10087497 h 288564"/>
              <a:gd name="T2" fmla="*/ 1187807 w 288565"/>
              <a:gd name="T3" fmla="*/ 9150319 h 288564"/>
              <a:gd name="T4" fmla="*/ 2573537 w 288565"/>
              <a:gd name="T5" fmla="*/ 9150319 h 288564"/>
              <a:gd name="T6" fmla="*/ 4173820 w 288565"/>
              <a:gd name="T7" fmla="*/ 8585928 h 288564"/>
              <a:gd name="T8" fmla="*/ 3999351 w 288565"/>
              <a:gd name="T9" fmla="*/ 8420934 h 288564"/>
              <a:gd name="T10" fmla="*/ 8947857 w 288565"/>
              <a:gd name="T11" fmla="*/ 7495533 h 288564"/>
              <a:gd name="T12" fmla="*/ 7859321 w 288565"/>
              <a:gd name="T13" fmla="*/ 8354815 h 288564"/>
              <a:gd name="T14" fmla="*/ 7419654 w 288565"/>
              <a:gd name="T15" fmla="*/ 7270794 h 288564"/>
              <a:gd name="T16" fmla="*/ 6802452 w 288565"/>
              <a:gd name="T17" fmla="*/ 8354815 h 288564"/>
              <a:gd name="T18" fmla="*/ 6579127 w 288565"/>
              <a:gd name="T19" fmla="*/ 8130115 h 288564"/>
              <a:gd name="T20" fmla="*/ 6376566 w 288565"/>
              <a:gd name="T21" fmla="*/ 7270794 h 288564"/>
              <a:gd name="T22" fmla="*/ 5417946 w 288565"/>
              <a:gd name="T23" fmla="*/ 8407705 h 288564"/>
              <a:gd name="T24" fmla="*/ 6153346 w 288565"/>
              <a:gd name="T25" fmla="*/ 7270794 h 288564"/>
              <a:gd name="T26" fmla="*/ 9396664 w 288565"/>
              <a:gd name="T27" fmla="*/ 8837939 h 288564"/>
              <a:gd name="T28" fmla="*/ 2890291 w 288565"/>
              <a:gd name="T29" fmla="*/ 6833399 h 288564"/>
              <a:gd name="T30" fmla="*/ 4487175 w 288565"/>
              <a:gd name="T31" fmla="*/ 10087497 h 288564"/>
              <a:gd name="T32" fmla="*/ 1187807 w 288565"/>
              <a:gd name="T33" fmla="*/ 6833399 h 288564"/>
              <a:gd name="T34" fmla="*/ 2098460 w 288565"/>
              <a:gd name="T35" fmla="*/ 7302009 h 288564"/>
              <a:gd name="T36" fmla="*/ 1187807 w 288565"/>
              <a:gd name="T37" fmla="*/ 8837939 h 288564"/>
              <a:gd name="T38" fmla="*/ 1187807 w 288565"/>
              <a:gd name="T39" fmla="*/ 6833399 h 288564"/>
              <a:gd name="T40" fmla="*/ 1187807 w 288565"/>
              <a:gd name="T41" fmla="*/ 5792179 h 288564"/>
              <a:gd name="T42" fmla="*/ 9396664 w 288565"/>
              <a:gd name="T43" fmla="*/ 5792179 h 288564"/>
              <a:gd name="T44" fmla="*/ 6994701 w 288565"/>
              <a:gd name="T45" fmla="*/ 5792179 h 288564"/>
              <a:gd name="T46" fmla="*/ 4434380 w 288565"/>
              <a:gd name="T47" fmla="*/ 5792179 h 288564"/>
              <a:gd name="T48" fmla="*/ 8010899 w 288565"/>
              <a:gd name="T49" fmla="*/ 4724842 h 288564"/>
              <a:gd name="T50" fmla="*/ 9555012 w 288565"/>
              <a:gd name="T51" fmla="*/ 5466764 h 288564"/>
              <a:gd name="T52" fmla="*/ 8010899 w 288565"/>
              <a:gd name="T53" fmla="*/ 4724842 h 288564"/>
              <a:gd name="T54" fmla="*/ 6136876 w 288565"/>
              <a:gd name="T55" fmla="*/ 5466764 h 288564"/>
              <a:gd name="T56" fmla="*/ 7694168 w 288565"/>
              <a:gd name="T57" fmla="*/ 4724842 h 288564"/>
              <a:gd name="T58" fmla="*/ 2890291 w 288565"/>
              <a:gd name="T59" fmla="*/ 4789924 h 288564"/>
              <a:gd name="T60" fmla="*/ 5120632 w 288565"/>
              <a:gd name="T61" fmla="*/ 4789924 h 288564"/>
              <a:gd name="T62" fmla="*/ 329869 w 288565"/>
              <a:gd name="T63" fmla="*/ 4724842 h 288564"/>
              <a:gd name="T64" fmla="*/ 1874035 w 288565"/>
              <a:gd name="T65" fmla="*/ 5466764 h 288564"/>
              <a:gd name="T66" fmla="*/ 329869 w 288565"/>
              <a:gd name="T67" fmla="*/ 4724842 h 288564"/>
              <a:gd name="T68" fmla="*/ 10016946 w 288565"/>
              <a:gd name="T69" fmla="*/ 4425450 h 288564"/>
              <a:gd name="T70" fmla="*/ 5450646 w 288565"/>
              <a:gd name="T71" fmla="*/ 3475282 h 288564"/>
              <a:gd name="T72" fmla="*/ 7113491 w 288565"/>
              <a:gd name="T73" fmla="*/ 3475282 h 288564"/>
              <a:gd name="T74" fmla="*/ 2982674 w 288565"/>
              <a:gd name="T75" fmla="*/ 4425450 h 288564"/>
              <a:gd name="T76" fmla="*/ 3470933 w 288565"/>
              <a:gd name="T77" fmla="*/ 3475282 h 288564"/>
              <a:gd name="T78" fmla="*/ 2626332 w 288565"/>
              <a:gd name="T79" fmla="*/ 4425450 h 288564"/>
              <a:gd name="T80" fmla="*/ 3523735 w 288565"/>
              <a:gd name="T81" fmla="*/ 2420937 h 288564"/>
              <a:gd name="T82" fmla="*/ 7047545 w 288565"/>
              <a:gd name="T83" fmla="*/ 2420937 h 288564"/>
              <a:gd name="T84" fmla="*/ 8028723 w 288565"/>
              <a:gd name="T85" fmla="*/ 1031175 h 288564"/>
              <a:gd name="T86" fmla="*/ 5696184 w 288565"/>
              <a:gd name="T87" fmla="*/ 1361023 h 288564"/>
              <a:gd name="T88" fmla="*/ 2484423 w 288565"/>
              <a:gd name="T89" fmla="*/ 1031175 h 288564"/>
              <a:gd name="T90" fmla="*/ 4830142 w 288565"/>
              <a:gd name="T91" fmla="*/ 1361023 h 288564"/>
              <a:gd name="T92" fmla="*/ 2484423 w 288565"/>
              <a:gd name="T93" fmla="*/ 1031175 h 288564"/>
              <a:gd name="T94" fmla="*/ 8961154 w 288565"/>
              <a:gd name="T95" fmla="*/ 2108557 h 288564"/>
              <a:gd name="T96" fmla="*/ 1438512 w 288565"/>
              <a:gd name="T97" fmla="*/ 0 h 288564"/>
              <a:gd name="T98" fmla="*/ 9291067 w 288565"/>
              <a:gd name="T99" fmla="*/ 2251753 h 288564"/>
              <a:gd name="T100" fmla="*/ 7377438 w 288565"/>
              <a:gd name="T101" fmla="*/ 3149909 h 288564"/>
              <a:gd name="T102" fmla="*/ 10518478 w 288565"/>
              <a:gd name="T103" fmla="*/ 4464549 h 288564"/>
              <a:gd name="T104" fmla="*/ 9713395 w 288565"/>
              <a:gd name="T105" fmla="*/ 5779144 h 288564"/>
              <a:gd name="T106" fmla="*/ 10571229 w 288565"/>
              <a:gd name="T107" fmla="*/ 10269698 h 288564"/>
              <a:gd name="T108" fmla="*/ 0 w 288565"/>
              <a:gd name="T109" fmla="*/ 10269698 h 288564"/>
              <a:gd name="T110" fmla="*/ 857752 w 288565"/>
              <a:gd name="T111" fmla="*/ 5779144 h 288564"/>
              <a:gd name="T112" fmla="*/ 52831 w 288565"/>
              <a:gd name="T113" fmla="*/ 4464549 h 288564"/>
              <a:gd name="T114" fmla="*/ 3193793 w 288565"/>
              <a:gd name="T115" fmla="*/ 3149909 h 288564"/>
              <a:gd name="T116" fmla="*/ 1280220 w 288565"/>
              <a:gd name="T117" fmla="*/ 2251753 h 2885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88565" h="288564">
                <a:moveTo>
                  <a:pt x="131493" y="253576"/>
                </a:moveTo>
                <a:lnTo>
                  <a:pt x="131493" y="279547"/>
                </a:lnTo>
                <a:lnTo>
                  <a:pt x="256502" y="279547"/>
                </a:lnTo>
                <a:lnTo>
                  <a:pt x="256502" y="253576"/>
                </a:lnTo>
                <a:lnTo>
                  <a:pt x="131493" y="253576"/>
                </a:lnTo>
                <a:close/>
                <a:moveTo>
                  <a:pt x="32423" y="253576"/>
                </a:moveTo>
                <a:lnTo>
                  <a:pt x="32423" y="279547"/>
                </a:lnTo>
                <a:lnTo>
                  <a:pt x="70250" y="279547"/>
                </a:lnTo>
                <a:lnTo>
                  <a:pt x="70250" y="253576"/>
                </a:lnTo>
                <a:lnTo>
                  <a:pt x="32423" y="253576"/>
                </a:lnTo>
                <a:close/>
                <a:moveTo>
                  <a:pt x="109171" y="233363"/>
                </a:moveTo>
                <a:cubicBezTo>
                  <a:pt x="111736" y="233363"/>
                  <a:pt x="113934" y="235268"/>
                  <a:pt x="113934" y="237935"/>
                </a:cubicBezTo>
                <a:cubicBezTo>
                  <a:pt x="113934" y="240221"/>
                  <a:pt x="111736" y="242507"/>
                  <a:pt x="109171" y="242507"/>
                </a:cubicBezTo>
                <a:cubicBezTo>
                  <a:pt x="106973" y="242507"/>
                  <a:pt x="104775" y="240221"/>
                  <a:pt x="104775" y="237935"/>
                </a:cubicBezTo>
                <a:cubicBezTo>
                  <a:pt x="104775" y="235268"/>
                  <a:pt x="106973" y="233363"/>
                  <a:pt x="109171" y="233363"/>
                </a:cubicBezTo>
                <a:close/>
                <a:moveTo>
                  <a:pt x="238091" y="201490"/>
                </a:moveTo>
                <a:cubicBezTo>
                  <a:pt x="239540" y="200025"/>
                  <a:pt x="242439" y="200025"/>
                  <a:pt x="244251" y="201490"/>
                </a:cubicBezTo>
                <a:cubicBezTo>
                  <a:pt x="245701" y="203322"/>
                  <a:pt x="245701" y="206253"/>
                  <a:pt x="244251" y="207718"/>
                </a:cubicBezTo>
                <a:lnTo>
                  <a:pt x="220697" y="231531"/>
                </a:lnTo>
                <a:cubicBezTo>
                  <a:pt x="219973" y="232264"/>
                  <a:pt x="218885" y="232997"/>
                  <a:pt x="217436" y="232997"/>
                </a:cubicBezTo>
                <a:cubicBezTo>
                  <a:pt x="216711" y="232997"/>
                  <a:pt x="215262" y="232264"/>
                  <a:pt x="214537" y="231531"/>
                </a:cubicBezTo>
                <a:cubicBezTo>
                  <a:pt x="212725" y="229700"/>
                  <a:pt x="212725" y="227501"/>
                  <a:pt x="214537" y="225303"/>
                </a:cubicBezTo>
                <a:lnTo>
                  <a:pt x="238091" y="201490"/>
                </a:lnTo>
                <a:close/>
                <a:moveTo>
                  <a:pt x="202535" y="201490"/>
                </a:moveTo>
                <a:cubicBezTo>
                  <a:pt x="204327" y="200025"/>
                  <a:pt x="207195" y="200025"/>
                  <a:pt x="209346" y="201490"/>
                </a:cubicBezTo>
                <a:cubicBezTo>
                  <a:pt x="210780" y="203322"/>
                  <a:pt x="210780" y="206253"/>
                  <a:pt x="209346" y="207718"/>
                </a:cubicBezTo>
                <a:lnTo>
                  <a:pt x="185687" y="231531"/>
                </a:lnTo>
                <a:cubicBezTo>
                  <a:pt x="184970" y="232264"/>
                  <a:pt x="183536" y="232997"/>
                  <a:pt x="182460" y="232997"/>
                </a:cubicBezTo>
                <a:cubicBezTo>
                  <a:pt x="181743" y="232997"/>
                  <a:pt x="180309" y="232264"/>
                  <a:pt x="179592" y="231531"/>
                </a:cubicBezTo>
                <a:cubicBezTo>
                  <a:pt x="177800" y="229700"/>
                  <a:pt x="177800" y="227501"/>
                  <a:pt x="179592" y="225303"/>
                </a:cubicBezTo>
                <a:lnTo>
                  <a:pt x="202535" y="201490"/>
                </a:lnTo>
                <a:close/>
                <a:moveTo>
                  <a:pt x="167968" y="201490"/>
                </a:moveTo>
                <a:cubicBezTo>
                  <a:pt x="169761" y="200025"/>
                  <a:pt x="172270" y="200025"/>
                  <a:pt x="174062" y="201490"/>
                </a:cubicBezTo>
                <a:cubicBezTo>
                  <a:pt x="175855" y="203322"/>
                  <a:pt x="175855" y="206253"/>
                  <a:pt x="174062" y="207718"/>
                </a:cubicBezTo>
                <a:lnTo>
                  <a:pt x="150762" y="231531"/>
                </a:lnTo>
                <a:cubicBezTo>
                  <a:pt x="149686" y="232264"/>
                  <a:pt x="148969" y="232997"/>
                  <a:pt x="147894" y="232997"/>
                </a:cubicBezTo>
                <a:cubicBezTo>
                  <a:pt x="146460" y="232997"/>
                  <a:pt x="145384" y="232264"/>
                  <a:pt x="144667" y="231531"/>
                </a:cubicBezTo>
                <a:cubicBezTo>
                  <a:pt x="142875" y="229700"/>
                  <a:pt x="142875" y="227501"/>
                  <a:pt x="144667" y="225303"/>
                </a:cubicBezTo>
                <a:lnTo>
                  <a:pt x="167968" y="201490"/>
                </a:lnTo>
                <a:close/>
                <a:moveTo>
                  <a:pt x="131493" y="189370"/>
                </a:moveTo>
                <a:lnTo>
                  <a:pt x="131493" y="244919"/>
                </a:lnTo>
                <a:lnTo>
                  <a:pt x="256502" y="244919"/>
                </a:lnTo>
                <a:lnTo>
                  <a:pt x="256502" y="189370"/>
                </a:lnTo>
                <a:lnTo>
                  <a:pt x="131493" y="189370"/>
                </a:lnTo>
                <a:close/>
                <a:moveTo>
                  <a:pt x="78896" y="189370"/>
                </a:moveTo>
                <a:lnTo>
                  <a:pt x="78896" y="249247"/>
                </a:lnTo>
                <a:lnTo>
                  <a:pt x="78896" y="279547"/>
                </a:lnTo>
                <a:lnTo>
                  <a:pt x="122487" y="279547"/>
                </a:lnTo>
                <a:lnTo>
                  <a:pt x="122487" y="189370"/>
                </a:lnTo>
                <a:lnTo>
                  <a:pt x="78896" y="189370"/>
                </a:lnTo>
                <a:close/>
                <a:moveTo>
                  <a:pt x="32423" y="189370"/>
                </a:moveTo>
                <a:lnTo>
                  <a:pt x="32423" y="221112"/>
                </a:lnTo>
                <a:lnTo>
                  <a:pt x="50436" y="202356"/>
                </a:lnTo>
                <a:cubicBezTo>
                  <a:pt x="52597" y="200913"/>
                  <a:pt x="55479" y="200913"/>
                  <a:pt x="57281" y="202356"/>
                </a:cubicBezTo>
                <a:cubicBezTo>
                  <a:pt x="58722" y="204159"/>
                  <a:pt x="58722" y="207045"/>
                  <a:pt x="57281" y="208488"/>
                </a:cubicBezTo>
                <a:lnTo>
                  <a:pt x="32423" y="233376"/>
                </a:lnTo>
                <a:lnTo>
                  <a:pt x="32423" y="244919"/>
                </a:lnTo>
                <a:lnTo>
                  <a:pt x="70250" y="244919"/>
                </a:lnTo>
                <a:lnTo>
                  <a:pt x="70250" y="189370"/>
                </a:lnTo>
                <a:lnTo>
                  <a:pt x="32423" y="189370"/>
                </a:lnTo>
                <a:close/>
                <a:moveTo>
                  <a:pt x="74213" y="147529"/>
                </a:moveTo>
                <a:cubicBezTo>
                  <a:pt x="69529" y="155103"/>
                  <a:pt x="60883" y="160514"/>
                  <a:pt x="51156" y="160514"/>
                </a:cubicBezTo>
                <a:lnTo>
                  <a:pt x="32423" y="160514"/>
                </a:lnTo>
                <a:lnTo>
                  <a:pt x="32423" y="180713"/>
                </a:lnTo>
                <a:lnTo>
                  <a:pt x="256502" y="180713"/>
                </a:lnTo>
                <a:lnTo>
                  <a:pt x="256502" y="160514"/>
                </a:lnTo>
                <a:lnTo>
                  <a:pt x="237769" y="160514"/>
                </a:lnTo>
                <a:cubicBezTo>
                  <a:pt x="228042" y="160514"/>
                  <a:pt x="219036" y="155103"/>
                  <a:pt x="213992" y="147529"/>
                </a:cubicBezTo>
                <a:cubicBezTo>
                  <a:pt x="209669" y="155103"/>
                  <a:pt x="200663" y="160514"/>
                  <a:pt x="190936" y="160514"/>
                </a:cubicBezTo>
                <a:lnTo>
                  <a:pt x="167519" y="160514"/>
                </a:lnTo>
                <a:cubicBezTo>
                  <a:pt x="157792" y="160514"/>
                  <a:pt x="149146" y="155103"/>
                  <a:pt x="144463" y="147529"/>
                </a:cubicBezTo>
                <a:cubicBezTo>
                  <a:pt x="139419" y="155103"/>
                  <a:pt x="130773" y="160514"/>
                  <a:pt x="121046" y="160514"/>
                </a:cubicBezTo>
                <a:lnTo>
                  <a:pt x="97990" y="160514"/>
                </a:lnTo>
                <a:cubicBezTo>
                  <a:pt x="87542" y="160514"/>
                  <a:pt x="79256" y="155103"/>
                  <a:pt x="74213" y="147529"/>
                </a:cubicBezTo>
                <a:close/>
                <a:moveTo>
                  <a:pt x="218675" y="130936"/>
                </a:moveTo>
                <a:lnTo>
                  <a:pt x="218675" y="132740"/>
                </a:lnTo>
                <a:cubicBezTo>
                  <a:pt x="218675" y="143200"/>
                  <a:pt x="226961" y="151496"/>
                  <a:pt x="237769" y="151496"/>
                </a:cubicBezTo>
                <a:lnTo>
                  <a:pt x="260825" y="151496"/>
                </a:lnTo>
                <a:cubicBezTo>
                  <a:pt x="271633" y="151496"/>
                  <a:pt x="279558" y="143200"/>
                  <a:pt x="279558" y="132740"/>
                </a:cubicBezTo>
                <a:lnTo>
                  <a:pt x="279558" y="130936"/>
                </a:lnTo>
                <a:lnTo>
                  <a:pt x="218675" y="130936"/>
                </a:lnTo>
                <a:close/>
                <a:moveTo>
                  <a:pt x="148786" y="130936"/>
                </a:moveTo>
                <a:lnTo>
                  <a:pt x="148786" y="132740"/>
                </a:lnTo>
                <a:cubicBezTo>
                  <a:pt x="148786" y="143200"/>
                  <a:pt x="157072" y="151496"/>
                  <a:pt x="167519" y="151496"/>
                </a:cubicBezTo>
                <a:lnTo>
                  <a:pt x="190936" y="151496"/>
                </a:lnTo>
                <a:cubicBezTo>
                  <a:pt x="201383" y="151496"/>
                  <a:pt x="210029" y="143200"/>
                  <a:pt x="210029" y="132740"/>
                </a:cubicBezTo>
                <a:lnTo>
                  <a:pt x="210029" y="130936"/>
                </a:lnTo>
                <a:lnTo>
                  <a:pt x="148786" y="130936"/>
                </a:lnTo>
                <a:close/>
                <a:moveTo>
                  <a:pt x="78896" y="130936"/>
                </a:moveTo>
                <a:lnTo>
                  <a:pt x="78896" y="132740"/>
                </a:lnTo>
                <a:cubicBezTo>
                  <a:pt x="78896" y="143200"/>
                  <a:pt x="87182" y="151496"/>
                  <a:pt x="97990" y="151496"/>
                </a:cubicBezTo>
                <a:lnTo>
                  <a:pt x="121046" y="151496"/>
                </a:lnTo>
                <a:cubicBezTo>
                  <a:pt x="131854" y="151496"/>
                  <a:pt x="139779" y="143200"/>
                  <a:pt x="139779" y="132740"/>
                </a:cubicBezTo>
                <a:lnTo>
                  <a:pt x="139779" y="130936"/>
                </a:lnTo>
                <a:lnTo>
                  <a:pt x="78896" y="130936"/>
                </a:lnTo>
                <a:close/>
                <a:moveTo>
                  <a:pt x="9006" y="130936"/>
                </a:moveTo>
                <a:lnTo>
                  <a:pt x="9006" y="132740"/>
                </a:lnTo>
                <a:cubicBezTo>
                  <a:pt x="9006" y="143200"/>
                  <a:pt x="17292" y="151496"/>
                  <a:pt x="27740" y="151496"/>
                </a:cubicBezTo>
                <a:lnTo>
                  <a:pt x="51156" y="151496"/>
                </a:lnTo>
                <a:cubicBezTo>
                  <a:pt x="61604" y="151496"/>
                  <a:pt x="70250" y="143200"/>
                  <a:pt x="70250" y="132740"/>
                </a:cubicBezTo>
                <a:lnTo>
                  <a:pt x="70250" y="130936"/>
                </a:lnTo>
                <a:lnTo>
                  <a:pt x="9006" y="130936"/>
                </a:lnTo>
                <a:close/>
                <a:moveTo>
                  <a:pt x="203905" y="96308"/>
                </a:moveTo>
                <a:lnTo>
                  <a:pt x="216874" y="122640"/>
                </a:lnTo>
                <a:lnTo>
                  <a:pt x="273434" y="122640"/>
                </a:lnTo>
                <a:lnTo>
                  <a:pt x="247496" y="96308"/>
                </a:lnTo>
                <a:lnTo>
                  <a:pt x="203905" y="96308"/>
                </a:lnTo>
                <a:close/>
                <a:moveTo>
                  <a:pt x="148786" y="96308"/>
                </a:moveTo>
                <a:lnTo>
                  <a:pt x="148786" y="122640"/>
                </a:lnTo>
                <a:lnTo>
                  <a:pt x="207147" y="122640"/>
                </a:lnTo>
                <a:lnTo>
                  <a:pt x="194178" y="96308"/>
                </a:lnTo>
                <a:lnTo>
                  <a:pt x="148786" y="96308"/>
                </a:lnTo>
                <a:close/>
                <a:moveTo>
                  <a:pt x="94747" y="96308"/>
                </a:moveTo>
                <a:lnTo>
                  <a:pt x="81418" y="122640"/>
                </a:lnTo>
                <a:lnTo>
                  <a:pt x="139779" y="122640"/>
                </a:lnTo>
                <a:lnTo>
                  <a:pt x="139779" y="96308"/>
                </a:lnTo>
                <a:lnTo>
                  <a:pt x="94747" y="96308"/>
                </a:lnTo>
                <a:close/>
                <a:moveTo>
                  <a:pt x="41069" y="96308"/>
                </a:moveTo>
                <a:lnTo>
                  <a:pt x="15131" y="122640"/>
                </a:lnTo>
                <a:lnTo>
                  <a:pt x="71691" y="122640"/>
                </a:lnTo>
                <a:lnTo>
                  <a:pt x="85020" y="96308"/>
                </a:lnTo>
                <a:lnTo>
                  <a:pt x="41069" y="96308"/>
                </a:lnTo>
                <a:close/>
                <a:moveTo>
                  <a:pt x="96188" y="67091"/>
                </a:moveTo>
                <a:lnTo>
                  <a:pt x="96188" y="87291"/>
                </a:lnTo>
                <a:lnTo>
                  <a:pt x="192377" y="87291"/>
                </a:lnTo>
                <a:lnTo>
                  <a:pt x="192377" y="67091"/>
                </a:lnTo>
                <a:lnTo>
                  <a:pt x="96188" y="67091"/>
                </a:lnTo>
                <a:close/>
                <a:moveTo>
                  <a:pt x="155490" y="28575"/>
                </a:moveTo>
                <a:lnTo>
                  <a:pt x="219162" y="28575"/>
                </a:lnTo>
                <a:cubicBezTo>
                  <a:pt x="221680" y="28575"/>
                  <a:pt x="223478" y="30861"/>
                  <a:pt x="223478" y="33528"/>
                </a:cubicBezTo>
                <a:cubicBezTo>
                  <a:pt x="223478" y="36195"/>
                  <a:pt x="221680" y="37719"/>
                  <a:pt x="219162" y="37719"/>
                </a:cubicBezTo>
                <a:lnTo>
                  <a:pt x="155490" y="37719"/>
                </a:lnTo>
                <a:cubicBezTo>
                  <a:pt x="152612" y="37719"/>
                  <a:pt x="150813" y="36195"/>
                  <a:pt x="150813" y="33528"/>
                </a:cubicBezTo>
                <a:cubicBezTo>
                  <a:pt x="150813" y="30861"/>
                  <a:pt x="152612" y="28575"/>
                  <a:pt x="155490" y="28575"/>
                </a:cubicBezTo>
                <a:close/>
                <a:moveTo>
                  <a:pt x="67817" y="28575"/>
                </a:moveTo>
                <a:lnTo>
                  <a:pt x="131849" y="28575"/>
                </a:lnTo>
                <a:cubicBezTo>
                  <a:pt x="134367" y="28575"/>
                  <a:pt x="136165" y="30861"/>
                  <a:pt x="136165" y="33528"/>
                </a:cubicBezTo>
                <a:cubicBezTo>
                  <a:pt x="136165" y="36195"/>
                  <a:pt x="134367" y="37719"/>
                  <a:pt x="131849" y="37719"/>
                </a:cubicBezTo>
                <a:lnTo>
                  <a:pt x="67817" y="37719"/>
                </a:lnTo>
                <a:cubicBezTo>
                  <a:pt x="65299" y="37719"/>
                  <a:pt x="63500" y="36195"/>
                  <a:pt x="63500" y="33528"/>
                </a:cubicBezTo>
                <a:cubicBezTo>
                  <a:pt x="63500" y="30861"/>
                  <a:pt x="65299" y="28575"/>
                  <a:pt x="67817" y="28575"/>
                </a:cubicBezTo>
                <a:close/>
                <a:moveTo>
                  <a:pt x="43951" y="8657"/>
                </a:moveTo>
                <a:lnTo>
                  <a:pt x="43951" y="58434"/>
                </a:lnTo>
                <a:lnTo>
                  <a:pt x="244614" y="58434"/>
                </a:lnTo>
                <a:lnTo>
                  <a:pt x="244614" y="8657"/>
                </a:lnTo>
                <a:lnTo>
                  <a:pt x="43951" y="8657"/>
                </a:lnTo>
                <a:close/>
                <a:moveTo>
                  <a:pt x="39268" y="0"/>
                </a:moveTo>
                <a:lnTo>
                  <a:pt x="249297" y="0"/>
                </a:lnTo>
                <a:cubicBezTo>
                  <a:pt x="251459" y="0"/>
                  <a:pt x="253620" y="1804"/>
                  <a:pt x="253620" y="4689"/>
                </a:cubicBezTo>
                <a:lnTo>
                  <a:pt x="253620" y="62402"/>
                </a:lnTo>
                <a:cubicBezTo>
                  <a:pt x="253620" y="64927"/>
                  <a:pt x="251459" y="67091"/>
                  <a:pt x="249297" y="67091"/>
                </a:cubicBezTo>
                <a:lnTo>
                  <a:pt x="201383" y="67091"/>
                </a:lnTo>
                <a:lnTo>
                  <a:pt x="201383" y="87291"/>
                </a:lnTo>
                <a:lnTo>
                  <a:pt x="249297" y="87291"/>
                </a:lnTo>
                <a:cubicBezTo>
                  <a:pt x="250378" y="87291"/>
                  <a:pt x="251459" y="87651"/>
                  <a:pt x="251819" y="88734"/>
                </a:cubicBezTo>
                <a:lnTo>
                  <a:pt x="287124" y="123722"/>
                </a:lnTo>
                <a:cubicBezTo>
                  <a:pt x="288205" y="124443"/>
                  <a:pt x="288565" y="125886"/>
                  <a:pt x="288565" y="126968"/>
                </a:cubicBezTo>
                <a:lnTo>
                  <a:pt x="288565" y="132740"/>
                </a:lnTo>
                <a:cubicBezTo>
                  <a:pt x="288565" y="146086"/>
                  <a:pt x="278117" y="157989"/>
                  <a:pt x="265148" y="160153"/>
                </a:cubicBezTo>
                <a:lnTo>
                  <a:pt x="265148" y="279547"/>
                </a:lnTo>
                <a:lnTo>
                  <a:pt x="284242" y="279547"/>
                </a:lnTo>
                <a:cubicBezTo>
                  <a:pt x="286403" y="279547"/>
                  <a:pt x="288565" y="282072"/>
                  <a:pt x="288565" y="284597"/>
                </a:cubicBezTo>
                <a:cubicBezTo>
                  <a:pt x="288565" y="287122"/>
                  <a:pt x="286403" y="288564"/>
                  <a:pt x="284242" y="288564"/>
                </a:cubicBezTo>
                <a:lnTo>
                  <a:pt x="4683" y="288564"/>
                </a:lnTo>
                <a:cubicBezTo>
                  <a:pt x="2161" y="288564"/>
                  <a:pt x="0" y="287122"/>
                  <a:pt x="0" y="284597"/>
                </a:cubicBezTo>
                <a:cubicBezTo>
                  <a:pt x="0" y="282072"/>
                  <a:pt x="2161" y="279547"/>
                  <a:pt x="4683" y="279547"/>
                </a:cubicBezTo>
                <a:lnTo>
                  <a:pt x="23416" y="279547"/>
                </a:lnTo>
                <a:lnTo>
                  <a:pt x="23416" y="160153"/>
                </a:lnTo>
                <a:cubicBezTo>
                  <a:pt x="10087" y="157989"/>
                  <a:pt x="0" y="146086"/>
                  <a:pt x="0" y="132740"/>
                </a:cubicBezTo>
                <a:lnTo>
                  <a:pt x="0" y="126968"/>
                </a:lnTo>
                <a:cubicBezTo>
                  <a:pt x="0" y="125886"/>
                  <a:pt x="360" y="124443"/>
                  <a:pt x="1441" y="123722"/>
                </a:cubicBezTo>
                <a:lnTo>
                  <a:pt x="36386" y="88734"/>
                </a:lnTo>
                <a:cubicBezTo>
                  <a:pt x="37106" y="87651"/>
                  <a:pt x="37827" y="87291"/>
                  <a:pt x="39268" y="87291"/>
                </a:cubicBezTo>
                <a:lnTo>
                  <a:pt x="87182" y="87291"/>
                </a:lnTo>
                <a:lnTo>
                  <a:pt x="87182" y="67091"/>
                </a:lnTo>
                <a:lnTo>
                  <a:pt x="39268" y="67091"/>
                </a:lnTo>
                <a:cubicBezTo>
                  <a:pt x="37106" y="67091"/>
                  <a:pt x="34945" y="64927"/>
                  <a:pt x="34945" y="62402"/>
                </a:cubicBezTo>
                <a:lnTo>
                  <a:pt x="34945" y="4689"/>
                </a:lnTo>
                <a:cubicBezTo>
                  <a:pt x="34945" y="1804"/>
                  <a:pt x="37106" y="0"/>
                  <a:pt x="392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16" name="Freeform 967">
            <a:extLst>
              <a:ext uri="{FF2B5EF4-FFF2-40B4-BE49-F238E27FC236}">
                <a16:creationId xmlns:a16="http://schemas.microsoft.com/office/drawing/2014/main" id="{EF9EBB46-3B98-104F-8E57-7315345477BE}"/>
              </a:ext>
            </a:extLst>
          </p:cNvPr>
          <p:cNvSpPr>
            <a:spLocks noChangeAspect="1"/>
          </p:cNvSpPr>
          <p:nvPr/>
        </p:nvSpPr>
        <p:spPr bwMode="auto">
          <a:xfrm>
            <a:off x="8063808" y="2053524"/>
            <a:ext cx="450194" cy="452922"/>
          </a:xfrm>
          <a:custGeom>
            <a:avLst/>
            <a:gdLst>
              <a:gd name="T0" fmla="*/ 7053871 w 288566"/>
              <a:gd name="T1" fmla="*/ 10143730 h 289970"/>
              <a:gd name="T2" fmla="*/ 8155981 w 288566"/>
              <a:gd name="T3" fmla="*/ 9617609 h 289970"/>
              <a:gd name="T4" fmla="*/ 9258093 w 288566"/>
              <a:gd name="T5" fmla="*/ 10143730 h 289970"/>
              <a:gd name="T6" fmla="*/ 8155981 w 288566"/>
              <a:gd name="T7" fmla="*/ 9078298 h 289970"/>
              <a:gd name="T8" fmla="*/ 8127370 w 288566"/>
              <a:gd name="T9" fmla="*/ 5814285 h 289970"/>
              <a:gd name="T10" fmla="*/ 7764475 w 288566"/>
              <a:gd name="T11" fmla="*/ 6414220 h 289970"/>
              <a:gd name="T12" fmla="*/ 7621940 w 288566"/>
              <a:gd name="T13" fmla="*/ 6883751 h 289970"/>
              <a:gd name="T14" fmla="*/ 7570110 w 288566"/>
              <a:gd name="T15" fmla="*/ 7574943 h 289970"/>
              <a:gd name="T16" fmla="*/ 8205121 w 288566"/>
              <a:gd name="T17" fmla="*/ 7314139 h 289970"/>
              <a:gd name="T18" fmla="*/ 8606841 w 288566"/>
              <a:gd name="T19" fmla="*/ 7014158 h 289970"/>
              <a:gd name="T20" fmla="*/ 9047512 w 288566"/>
              <a:gd name="T21" fmla="*/ 6479405 h 289970"/>
              <a:gd name="T22" fmla="*/ 8373591 w 288566"/>
              <a:gd name="T23" fmla="*/ 6322899 h 289970"/>
              <a:gd name="T24" fmla="*/ 7984792 w 288566"/>
              <a:gd name="T25" fmla="*/ 5370826 h 289970"/>
              <a:gd name="T26" fmla="*/ 8632778 w 288566"/>
              <a:gd name="T27" fmla="*/ 6101237 h 289970"/>
              <a:gd name="T28" fmla="*/ 9539953 w 288566"/>
              <a:gd name="T29" fmla="*/ 6322899 h 289970"/>
              <a:gd name="T30" fmla="*/ 8917859 w 288566"/>
              <a:gd name="T31" fmla="*/ 7040266 h 289970"/>
              <a:gd name="T32" fmla="*/ 9008602 w 288566"/>
              <a:gd name="T33" fmla="*/ 7992341 h 289970"/>
              <a:gd name="T34" fmla="*/ 8827143 w 288566"/>
              <a:gd name="T35" fmla="*/ 8005345 h 289970"/>
              <a:gd name="T36" fmla="*/ 7427533 w 288566"/>
              <a:gd name="T37" fmla="*/ 8005345 h 289970"/>
              <a:gd name="T38" fmla="*/ 7194283 w 288566"/>
              <a:gd name="T39" fmla="*/ 7835850 h 289970"/>
              <a:gd name="T40" fmla="*/ 6766612 w 288566"/>
              <a:gd name="T41" fmla="*/ 6492474 h 289970"/>
              <a:gd name="T42" fmla="*/ 6857348 w 288566"/>
              <a:gd name="T43" fmla="*/ 6218616 h 289970"/>
              <a:gd name="T44" fmla="*/ 7984792 w 288566"/>
              <a:gd name="T45" fmla="*/ 5370826 h 289970"/>
              <a:gd name="T46" fmla="*/ 6224063 w 288566"/>
              <a:gd name="T47" fmla="*/ 6802802 h 289970"/>
              <a:gd name="T48" fmla="*/ 10100870 w 288566"/>
              <a:gd name="T49" fmla="*/ 6802802 h 289970"/>
              <a:gd name="T50" fmla="*/ 8155981 w 288566"/>
              <a:gd name="T51" fmla="*/ 4514180 h 289970"/>
              <a:gd name="T52" fmla="*/ 9582254 w 288566"/>
              <a:gd name="T53" fmla="*/ 8565352 h 289970"/>
              <a:gd name="T54" fmla="*/ 9491461 w 288566"/>
              <a:gd name="T55" fmla="*/ 10551500 h 289970"/>
              <a:gd name="T56" fmla="*/ 9348838 w 288566"/>
              <a:gd name="T57" fmla="*/ 10551500 h 289970"/>
              <a:gd name="T58" fmla="*/ 6963126 w 288566"/>
              <a:gd name="T59" fmla="*/ 10551500 h 289970"/>
              <a:gd name="T60" fmla="*/ 6755665 w 288566"/>
              <a:gd name="T61" fmla="*/ 10419908 h 289970"/>
              <a:gd name="T62" fmla="*/ 5899882 w 288566"/>
              <a:gd name="T63" fmla="*/ 6802802 h 289970"/>
              <a:gd name="T64" fmla="*/ 5437924 w 288566"/>
              <a:gd name="T65" fmla="*/ 3646046 h 289970"/>
              <a:gd name="T66" fmla="*/ 6071726 w 288566"/>
              <a:gd name="T67" fmla="*/ 4297512 h 289970"/>
              <a:gd name="T68" fmla="*/ 6692598 w 288566"/>
              <a:gd name="T69" fmla="*/ 3646046 h 289970"/>
              <a:gd name="T70" fmla="*/ 6071726 w 288566"/>
              <a:gd name="T71" fmla="*/ 4616623 h 289970"/>
              <a:gd name="T72" fmla="*/ 5437924 w 288566"/>
              <a:gd name="T73" fmla="*/ 3646046 h 289970"/>
              <a:gd name="T74" fmla="*/ 1817993 w 288566"/>
              <a:gd name="T75" fmla="*/ 3832166 h 289970"/>
              <a:gd name="T76" fmla="*/ 2764521 w 288566"/>
              <a:gd name="T77" fmla="*/ 3832166 h 289970"/>
              <a:gd name="T78" fmla="*/ 3080011 w 288566"/>
              <a:gd name="T79" fmla="*/ 3832166 h 289970"/>
              <a:gd name="T80" fmla="*/ 1489291 w 288566"/>
              <a:gd name="T81" fmla="*/ 3832166 h 289970"/>
              <a:gd name="T82" fmla="*/ 4165849 w 288566"/>
              <a:gd name="T83" fmla="*/ 315545 h 289970"/>
              <a:gd name="T84" fmla="*/ 2439795 w 288566"/>
              <a:gd name="T85" fmla="*/ 2340688 h 289970"/>
              <a:gd name="T86" fmla="*/ 5891823 w 288566"/>
              <a:gd name="T87" fmla="*/ 2064547 h 289970"/>
              <a:gd name="T88" fmla="*/ 4165849 w 288566"/>
              <a:gd name="T89" fmla="*/ 0 h 289970"/>
              <a:gd name="T90" fmla="*/ 6216255 w 288566"/>
              <a:gd name="T91" fmla="*/ 2340688 h 289970"/>
              <a:gd name="T92" fmla="*/ 8292687 w 288566"/>
              <a:gd name="T93" fmla="*/ 2498475 h 289970"/>
              <a:gd name="T94" fmla="*/ 8124011 w 288566"/>
              <a:gd name="T95" fmla="*/ 3931814 h 289970"/>
              <a:gd name="T96" fmla="*/ 7968246 w 288566"/>
              <a:gd name="T97" fmla="*/ 2656221 h 289970"/>
              <a:gd name="T98" fmla="*/ 6216255 w 288566"/>
              <a:gd name="T99" fmla="*/ 3787202 h 289970"/>
              <a:gd name="T100" fmla="*/ 5891823 w 288566"/>
              <a:gd name="T101" fmla="*/ 3787202 h 289970"/>
              <a:gd name="T102" fmla="*/ 2439795 w 288566"/>
              <a:gd name="T103" fmla="*/ 2656221 h 289970"/>
              <a:gd name="T104" fmla="*/ 2284085 w 288566"/>
              <a:gd name="T105" fmla="*/ 3931814 h 289970"/>
              <a:gd name="T106" fmla="*/ 2115308 w 288566"/>
              <a:gd name="T107" fmla="*/ 2656221 h 289970"/>
              <a:gd name="T108" fmla="*/ 311503 w 288566"/>
              <a:gd name="T109" fmla="*/ 8718425 h 289970"/>
              <a:gd name="T110" fmla="*/ 6216255 w 288566"/>
              <a:gd name="T111" fmla="*/ 8889338 h 289970"/>
              <a:gd name="T112" fmla="*/ 311503 w 288566"/>
              <a:gd name="T113" fmla="*/ 9034043 h 289970"/>
              <a:gd name="T114" fmla="*/ 1206953 w 288566"/>
              <a:gd name="T115" fmla="*/ 10204293 h 289970"/>
              <a:gd name="T116" fmla="*/ 6190347 w 288566"/>
              <a:gd name="T117" fmla="*/ 10375307 h 289970"/>
              <a:gd name="T118" fmla="*/ 1206953 w 288566"/>
              <a:gd name="T119" fmla="*/ 10519838 h 289970"/>
              <a:gd name="T120" fmla="*/ 0 w 288566"/>
              <a:gd name="T121" fmla="*/ 2498475 h 289970"/>
              <a:gd name="T122" fmla="*/ 2115308 w 288566"/>
              <a:gd name="T123" fmla="*/ 2340688 h 289970"/>
              <a:gd name="T124" fmla="*/ 4165849 w 288566"/>
              <a:gd name="T125" fmla="*/ 0 h 28997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88566" h="289970">
                <a:moveTo>
                  <a:pt x="195495" y="241083"/>
                </a:moveTo>
                <a:lnTo>
                  <a:pt x="195495" y="278245"/>
                </a:lnTo>
                <a:lnTo>
                  <a:pt x="223883" y="264174"/>
                </a:lnTo>
                <a:cubicBezTo>
                  <a:pt x="224961" y="263813"/>
                  <a:pt x="225680" y="263813"/>
                  <a:pt x="226039" y="263813"/>
                </a:cubicBezTo>
                <a:cubicBezTo>
                  <a:pt x="226399" y="263813"/>
                  <a:pt x="227477" y="263813"/>
                  <a:pt x="228196" y="264174"/>
                </a:cubicBezTo>
                <a:lnTo>
                  <a:pt x="256584" y="278245"/>
                </a:lnTo>
                <a:lnTo>
                  <a:pt x="256584" y="241083"/>
                </a:lnTo>
                <a:cubicBezTo>
                  <a:pt x="247600" y="246134"/>
                  <a:pt x="237179" y="249021"/>
                  <a:pt x="226039" y="249021"/>
                </a:cubicBezTo>
                <a:cubicBezTo>
                  <a:pt x="215259" y="249021"/>
                  <a:pt x="204479" y="246134"/>
                  <a:pt x="195495" y="241083"/>
                </a:cubicBezTo>
                <a:close/>
                <a:moveTo>
                  <a:pt x="225246" y="159487"/>
                </a:moveTo>
                <a:lnTo>
                  <a:pt x="218422" y="173439"/>
                </a:lnTo>
                <a:cubicBezTo>
                  <a:pt x="218063" y="174513"/>
                  <a:pt x="216626" y="175228"/>
                  <a:pt x="215189" y="175944"/>
                </a:cubicBezTo>
                <a:lnTo>
                  <a:pt x="199745" y="177732"/>
                </a:lnTo>
                <a:lnTo>
                  <a:pt x="211239" y="188823"/>
                </a:lnTo>
                <a:cubicBezTo>
                  <a:pt x="211957" y="189538"/>
                  <a:pt x="212675" y="191327"/>
                  <a:pt x="212316" y="192400"/>
                </a:cubicBezTo>
                <a:lnTo>
                  <a:pt x="209802" y="207783"/>
                </a:lnTo>
                <a:lnTo>
                  <a:pt x="223091" y="200628"/>
                </a:lnTo>
                <a:cubicBezTo>
                  <a:pt x="224528" y="199555"/>
                  <a:pt x="225964" y="199555"/>
                  <a:pt x="227401" y="200628"/>
                </a:cubicBezTo>
                <a:lnTo>
                  <a:pt x="241049" y="207783"/>
                </a:lnTo>
                <a:lnTo>
                  <a:pt x="238535" y="192400"/>
                </a:lnTo>
                <a:cubicBezTo>
                  <a:pt x="238176" y="191327"/>
                  <a:pt x="238535" y="189538"/>
                  <a:pt x="239972" y="188823"/>
                </a:cubicBezTo>
                <a:lnTo>
                  <a:pt x="250747" y="177732"/>
                </a:lnTo>
                <a:lnTo>
                  <a:pt x="235303" y="175944"/>
                </a:lnTo>
                <a:cubicBezTo>
                  <a:pt x="233866" y="175228"/>
                  <a:pt x="233148" y="174513"/>
                  <a:pt x="232070" y="173439"/>
                </a:cubicBezTo>
                <a:lnTo>
                  <a:pt x="225246" y="159487"/>
                </a:lnTo>
                <a:close/>
                <a:moveTo>
                  <a:pt x="221295" y="147324"/>
                </a:moveTo>
                <a:cubicBezTo>
                  <a:pt x="222732" y="144462"/>
                  <a:pt x="227760" y="144462"/>
                  <a:pt x="229197" y="147324"/>
                </a:cubicBezTo>
                <a:lnTo>
                  <a:pt x="239253" y="167358"/>
                </a:lnTo>
                <a:lnTo>
                  <a:pt x="260803" y="170578"/>
                </a:lnTo>
                <a:cubicBezTo>
                  <a:pt x="262240" y="170935"/>
                  <a:pt x="264036" y="171651"/>
                  <a:pt x="264395" y="173439"/>
                </a:cubicBezTo>
                <a:cubicBezTo>
                  <a:pt x="264754" y="174870"/>
                  <a:pt x="264395" y="177017"/>
                  <a:pt x="262958" y="178090"/>
                </a:cubicBezTo>
                <a:lnTo>
                  <a:pt x="247155" y="193116"/>
                </a:lnTo>
                <a:lnTo>
                  <a:pt x="251465" y="214938"/>
                </a:lnTo>
                <a:cubicBezTo>
                  <a:pt x="251465" y="216727"/>
                  <a:pt x="250747" y="218158"/>
                  <a:pt x="249669" y="219231"/>
                </a:cubicBezTo>
                <a:cubicBezTo>
                  <a:pt x="248592" y="219589"/>
                  <a:pt x="248232" y="219947"/>
                  <a:pt x="246796" y="219947"/>
                </a:cubicBezTo>
                <a:cubicBezTo>
                  <a:pt x="246077" y="219947"/>
                  <a:pt x="245718" y="219947"/>
                  <a:pt x="244641" y="219589"/>
                </a:cubicBezTo>
                <a:lnTo>
                  <a:pt x="225246" y="208856"/>
                </a:lnTo>
                <a:lnTo>
                  <a:pt x="205851" y="219589"/>
                </a:lnTo>
                <a:cubicBezTo>
                  <a:pt x="204415" y="220304"/>
                  <a:pt x="202619" y="219947"/>
                  <a:pt x="201182" y="219231"/>
                </a:cubicBezTo>
                <a:cubicBezTo>
                  <a:pt x="199745" y="218158"/>
                  <a:pt x="199386" y="216727"/>
                  <a:pt x="199386" y="214938"/>
                </a:cubicBezTo>
                <a:lnTo>
                  <a:pt x="203337" y="193116"/>
                </a:lnTo>
                <a:lnTo>
                  <a:pt x="187534" y="178090"/>
                </a:lnTo>
                <a:cubicBezTo>
                  <a:pt x="186456" y="177017"/>
                  <a:pt x="185738" y="174870"/>
                  <a:pt x="186456" y="173439"/>
                </a:cubicBezTo>
                <a:cubicBezTo>
                  <a:pt x="186816" y="171651"/>
                  <a:pt x="188252" y="170935"/>
                  <a:pt x="190048" y="170578"/>
                </a:cubicBezTo>
                <a:lnTo>
                  <a:pt x="211598" y="167358"/>
                </a:lnTo>
                <a:lnTo>
                  <a:pt x="221295" y="147324"/>
                </a:lnTo>
                <a:close/>
                <a:moveTo>
                  <a:pt x="226039" y="132484"/>
                </a:moveTo>
                <a:cubicBezTo>
                  <a:pt x="196573" y="132484"/>
                  <a:pt x="172497" y="156657"/>
                  <a:pt x="172497" y="186603"/>
                </a:cubicBezTo>
                <a:cubicBezTo>
                  <a:pt x="172497" y="216188"/>
                  <a:pt x="196573" y="240362"/>
                  <a:pt x="226039" y="240362"/>
                </a:cubicBezTo>
                <a:cubicBezTo>
                  <a:pt x="255865" y="240362"/>
                  <a:pt x="279941" y="216188"/>
                  <a:pt x="279941" y="186603"/>
                </a:cubicBezTo>
                <a:cubicBezTo>
                  <a:pt x="279941" y="156657"/>
                  <a:pt x="255865" y="132484"/>
                  <a:pt x="226039" y="132484"/>
                </a:cubicBezTo>
                <a:close/>
                <a:moveTo>
                  <a:pt x="226039" y="123825"/>
                </a:moveTo>
                <a:cubicBezTo>
                  <a:pt x="260537" y="123825"/>
                  <a:pt x="288566" y="151967"/>
                  <a:pt x="288566" y="186603"/>
                </a:cubicBezTo>
                <a:cubicBezTo>
                  <a:pt x="288566" y="206086"/>
                  <a:pt x="279223" y="223765"/>
                  <a:pt x="265568" y="234950"/>
                </a:cubicBezTo>
                <a:lnTo>
                  <a:pt x="265568" y="285822"/>
                </a:lnTo>
                <a:cubicBezTo>
                  <a:pt x="265568" y="286904"/>
                  <a:pt x="264849" y="288347"/>
                  <a:pt x="263052" y="289430"/>
                </a:cubicBezTo>
                <a:cubicBezTo>
                  <a:pt x="262693" y="289790"/>
                  <a:pt x="261974" y="289790"/>
                  <a:pt x="260896" y="289790"/>
                </a:cubicBezTo>
                <a:cubicBezTo>
                  <a:pt x="260177" y="289790"/>
                  <a:pt x="259818" y="289790"/>
                  <a:pt x="259099" y="289430"/>
                </a:cubicBezTo>
                <a:lnTo>
                  <a:pt x="226039" y="272833"/>
                </a:lnTo>
                <a:lnTo>
                  <a:pt x="192980" y="289430"/>
                </a:lnTo>
                <a:cubicBezTo>
                  <a:pt x="191902" y="290151"/>
                  <a:pt x="190464" y="290151"/>
                  <a:pt x="189027" y="289430"/>
                </a:cubicBezTo>
                <a:cubicBezTo>
                  <a:pt x="187949" y="288347"/>
                  <a:pt x="187230" y="286904"/>
                  <a:pt x="187230" y="285822"/>
                </a:cubicBezTo>
                <a:lnTo>
                  <a:pt x="187230" y="234950"/>
                </a:lnTo>
                <a:cubicBezTo>
                  <a:pt x="172856" y="223765"/>
                  <a:pt x="163513" y="206086"/>
                  <a:pt x="163513" y="186603"/>
                </a:cubicBezTo>
                <a:cubicBezTo>
                  <a:pt x="163513" y="151967"/>
                  <a:pt x="191542" y="123825"/>
                  <a:pt x="226039" y="123825"/>
                </a:cubicBezTo>
                <a:close/>
                <a:moveTo>
                  <a:pt x="150710" y="100012"/>
                </a:moveTo>
                <a:cubicBezTo>
                  <a:pt x="153219" y="100012"/>
                  <a:pt x="155012" y="102565"/>
                  <a:pt x="155012" y="105118"/>
                </a:cubicBezTo>
                <a:cubicBezTo>
                  <a:pt x="155012" y="112047"/>
                  <a:pt x="160747" y="117882"/>
                  <a:pt x="168275" y="117882"/>
                </a:cubicBezTo>
                <a:cubicBezTo>
                  <a:pt x="175086" y="117882"/>
                  <a:pt x="181180" y="112047"/>
                  <a:pt x="181180" y="105118"/>
                </a:cubicBezTo>
                <a:cubicBezTo>
                  <a:pt x="181180" y="102565"/>
                  <a:pt x="182972" y="100012"/>
                  <a:pt x="185482" y="100012"/>
                </a:cubicBezTo>
                <a:cubicBezTo>
                  <a:pt x="187632" y="100012"/>
                  <a:pt x="190142" y="102565"/>
                  <a:pt x="190142" y="105118"/>
                </a:cubicBezTo>
                <a:cubicBezTo>
                  <a:pt x="190142" y="116788"/>
                  <a:pt x="180463" y="126635"/>
                  <a:pt x="168275" y="126635"/>
                </a:cubicBezTo>
                <a:cubicBezTo>
                  <a:pt x="156087" y="126635"/>
                  <a:pt x="146050" y="116788"/>
                  <a:pt x="146050" y="105118"/>
                </a:cubicBezTo>
                <a:cubicBezTo>
                  <a:pt x="146050" y="102565"/>
                  <a:pt x="148201" y="100012"/>
                  <a:pt x="150710" y="100012"/>
                </a:cubicBezTo>
                <a:close/>
                <a:moveTo>
                  <a:pt x="45647" y="100012"/>
                </a:moveTo>
                <a:cubicBezTo>
                  <a:pt x="47833" y="100012"/>
                  <a:pt x="50384" y="102565"/>
                  <a:pt x="50384" y="105118"/>
                </a:cubicBezTo>
                <a:cubicBezTo>
                  <a:pt x="50384" y="112047"/>
                  <a:pt x="55849" y="117882"/>
                  <a:pt x="63500" y="117882"/>
                </a:cubicBezTo>
                <a:cubicBezTo>
                  <a:pt x="70423" y="117882"/>
                  <a:pt x="76617" y="112047"/>
                  <a:pt x="76617" y="105118"/>
                </a:cubicBezTo>
                <a:cubicBezTo>
                  <a:pt x="76617" y="102565"/>
                  <a:pt x="78803" y="100012"/>
                  <a:pt x="80624" y="100012"/>
                </a:cubicBezTo>
                <a:cubicBezTo>
                  <a:pt x="83175" y="100012"/>
                  <a:pt x="85361" y="102565"/>
                  <a:pt x="85361" y="105118"/>
                </a:cubicBezTo>
                <a:cubicBezTo>
                  <a:pt x="85361" y="116788"/>
                  <a:pt x="75888" y="126635"/>
                  <a:pt x="63500" y="126635"/>
                </a:cubicBezTo>
                <a:cubicBezTo>
                  <a:pt x="51112" y="126635"/>
                  <a:pt x="41275" y="116788"/>
                  <a:pt x="41275" y="105118"/>
                </a:cubicBezTo>
                <a:cubicBezTo>
                  <a:pt x="41275" y="102565"/>
                  <a:pt x="43097" y="100012"/>
                  <a:pt x="45647" y="100012"/>
                </a:cubicBezTo>
                <a:close/>
                <a:moveTo>
                  <a:pt x="115454" y="8657"/>
                </a:moveTo>
                <a:cubicBezTo>
                  <a:pt x="88838" y="8657"/>
                  <a:pt x="67618" y="30299"/>
                  <a:pt x="67618" y="56631"/>
                </a:cubicBezTo>
                <a:lnTo>
                  <a:pt x="67618" y="64206"/>
                </a:lnTo>
                <a:lnTo>
                  <a:pt x="163290" y="64206"/>
                </a:lnTo>
                <a:lnTo>
                  <a:pt x="163290" y="56631"/>
                </a:lnTo>
                <a:cubicBezTo>
                  <a:pt x="163290" y="30299"/>
                  <a:pt x="141710" y="8657"/>
                  <a:pt x="115454" y="8657"/>
                </a:cubicBezTo>
                <a:close/>
                <a:moveTo>
                  <a:pt x="115454" y="0"/>
                </a:moveTo>
                <a:cubicBezTo>
                  <a:pt x="146745" y="0"/>
                  <a:pt x="172281" y="25249"/>
                  <a:pt x="172281" y="56631"/>
                </a:cubicBezTo>
                <a:lnTo>
                  <a:pt x="172281" y="64206"/>
                </a:lnTo>
                <a:lnTo>
                  <a:pt x="225153" y="64206"/>
                </a:lnTo>
                <a:cubicBezTo>
                  <a:pt x="227670" y="64206"/>
                  <a:pt x="229828" y="66009"/>
                  <a:pt x="229828" y="68534"/>
                </a:cubicBezTo>
                <a:lnTo>
                  <a:pt x="229828" y="103883"/>
                </a:lnTo>
                <a:cubicBezTo>
                  <a:pt x="229828" y="106047"/>
                  <a:pt x="227670" y="107851"/>
                  <a:pt x="225153" y="107851"/>
                </a:cubicBezTo>
                <a:cubicBezTo>
                  <a:pt x="222995" y="107851"/>
                  <a:pt x="220837" y="106047"/>
                  <a:pt x="220837" y="103883"/>
                </a:cubicBezTo>
                <a:lnTo>
                  <a:pt x="220837" y="72862"/>
                </a:lnTo>
                <a:lnTo>
                  <a:pt x="172281" y="72862"/>
                </a:lnTo>
                <a:lnTo>
                  <a:pt x="172281" y="103883"/>
                </a:lnTo>
                <a:cubicBezTo>
                  <a:pt x="172281" y="106047"/>
                  <a:pt x="170123" y="107851"/>
                  <a:pt x="167965" y="107851"/>
                </a:cubicBezTo>
                <a:cubicBezTo>
                  <a:pt x="165448" y="107851"/>
                  <a:pt x="163290" y="106047"/>
                  <a:pt x="163290" y="103883"/>
                </a:cubicBezTo>
                <a:lnTo>
                  <a:pt x="163290" y="72862"/>
                </a:lnTo>
                <a:lnTo>
                  <a:pt x="67618" y="72862"/>
                </a:lnTo>
                <a:lnTo>
                  <a:pt x="67618" y="103883"/>
                </a:lnTo>
                <a:cubicBezTo>
                  <a:pt x="67618" y="106047"/>
                  <a:pt x="65100" y="107851"/>
                  <a:pt x="63302" y="107851"/>
                </a:cubicBezTo>
                <a:cubicBezTo>
                  <a:pt x="60784" y="107851"/>
                  <a:pt x="58626" y="106047"/>
                  <a:pt x="58626" y="103883"/>
                </a:cubicBezTo>
                <a:lnTo>
                  <a:pt x="58626" y="72862"/>
                </a:lnTo>
                <a:lnTo>
                  <a:pt x="8632" y="72862"/>
                </a:lnTo>
                <a:lnTo>
                  <a:pt x="8632" y="239148"/>
                </a:lnTo>
                <a:lnTo>
                  <a:pt x="167965" y="239148"/>
                </a:lnTo>
                <a:cubicBezTo>
                  <a:pt x="170123" y="239148"/>
                  <a:pt x="172281" y="241312"/>
                  <a:pt x="172281" y="243837"/>
                </a:cubicBezTo>
                <a:cubicBezTo>
                  <a:pt x="172281" y="245640"/>
                  <a:pt x="170123" y="247805"/>
                  <a:pt x="167965" y="247805"/>
                </a:cubicBezTo>
                <a:lnTo>
                  <a:pt x="8632" y="247805"/>
                </a:lnTo>
                <a:lnTo>
                  <a:pt x="8632" y="255019"/>
                </a:lnTo>
                <a:cubicBezTo>
                  <a:pt x="8632" y="268726"/>
                  <a:pt x="19782" y="279907"/>
                  <a:pt x="33449" y="279907"/>
                </a:cubicBezTo>
                <a:lnTo>
                  <a:pt x="166886" y="279907"/>
                </a:lnTo>
                <a:cubicBezTo>
                  <a:pt x="169404" y="279907"/>
                  <a:pt x="171562" y="281711"/>
                  <a:pt x="171562" y="284597"/>
                </a:cubicBezTo>
                <a:cubicBezTo>
                  <a:pt x="171562" y="286400"/>
                  <a:pt x="169404" y="288564"/>
                  <a:pt x="166886" y="288564"/>
                </a:cubicBezTo>
                <a:lnTo>
                  <a:pt x="33449" y="288564"/>
                </a:lnTo>
                <a:cubicBezTo>
                  <a:pt x="14746" y="288564"/>
                  <a:pt x="0" y="273415"/>
                  <a:pt x="0" y="255019"/>
                </a:cubicBezTo>
                <a:lnTo>
                  <a:pt x="0" y="68534"/>
                </a:lnTo>
                <a:cubicBezTo>
                  <a:pt x="0" y="66009"/>
                  <a:pt x="1798" y="64206"/>
                  <a:pt x="4316" y="64206"/>
                </a:cubicBezTo>
                <a:lnTo>
                  <a:pt x="58626" y="64206"/>
                </a:lnTo>
                <a:lnTo>
                  <a:pt x="58626" y="56631"/>
                </a:lnTo>
                <a:cubicBezTo>
                  <a:pt x="58626" y="25249"/>
                  <a:pt x="84522" y="0"/>
                  <a:pt x="11545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18" name="Freeform 985">
            <a:extLst>
              <a:ext uri="{FF2B5EF4-FFF2-40B4-BE49-F238E27FC236}">
                <a16:creationId xmlns:a16="http://schemas.microsoft.com/office/drawing/2014/main" id="{A14BA77F-1236-4E42-98FE-B367E0DABF59}"/>
              </a:ext>
            </a:extLst>
          </p:cNvPr>
          <p:cNvSpPr>
            <a:spLocks noChangeAspect="1"/>
          </p:cNvSpPr>
          <p:nvPr/>
        </p:nvSpPr>
        <p:spPr bwMode="auto">
          <a:xfrm>
            <a:off x="5542818" y="2061027"/>
            <a:ext cx="450194" cy="437916"/>
          </a:xfrm>
          <a:custGeom>
            <a:avLst/>
            <a:gdLst>
              <a:gd name="T0" fmla="*/ 712559 w 288564"/>
              <a:gd name="T1" fmla="*/ 5561407 h 280628"/>
              <a:gd name="T2" fmla="*/ 9643108 w 288564"/>
              <a:gd name="T3" fmla="*/ 9828399 h 280628"/>
              <a:gd name="T4" fmla="*/ 9785899 w 288564"/>
              <a:gd name="T5" fmla="*/ 5392302 h 280628"/>
              <a:gd name="T6" fmla="*/ 9954624 w 288564"/>
              <a:gd name="T7" fmla="*/ 9971486 h 280628"/>
              <a:gd name="T8" fmla="*/ 569755 w 288564"/>
              <a:gd name="T9" fmla="*/ 10140596 h 280628"/>
              <a:gd name="T10" fmla="*/ 400992 w 288564"/>
              <a:gd name="T11" fmla="*/ 5561407 h 280628"/>
              <a:gd name="T12" fmla="*/ 6208724 w 288564"/>
              <a:gd name="T13" fmla="*/ 3399963 h 280628"/>
              <a:gd name="T14" fmla="*/ 10100490 w 288564"/>
              <a:gd name="T15" fmla="*/ 4767800 h 280628"/>
              <a:gd name="T16" fmla="*/ 6208724 w 288564"/>
              <a:gd name="T17" fmla="*/ 3399963 h 280628"/>
              <a:gd name="T18" fmla="*/ 299272 w 288564"/>
              <a:gd name="T19" fmla="*/ 4767800 h 280628"/>
              <a:gd name="T20" fmla="*/ 4204187 w 288564"/>
              <a:gd name="T21" fmla="*/ 3399963 h 280628"/>
              <a:gd name="T22" fmla="*/ 7249987 w 288564"/>
              <a:gd name="T23" fmla="*/ 325776 h 280628"/>
              <a:gd name="T24" fmla="*/ 5375659 w 288564"/>
              <a:gd name="T25" fmla="*/ 3074326 h 280628"/>
              <a:gd name="T26" fmla="*/ 8135045 w 288564"/>
              <a:gd name="T27" fmla="*/ 1745554 h 280628"/>
              <a:gd name="T28" fmla="*/ 8213161 w 288564"/>
              <a:gd name="T29" fmla="*/ 1367867 h 280628"/>
              <a:gd name="T30" fmla="*/ 7249987 w 288564"/>
              <a:gd name="T31" fmla="*/ 325776 h 280628"/>
              <a:gd name="T32" fmla="*/ 2941636 w 288564"/>
              <a:gd name="T33" fmla="*/ 416897 h 280628"/>
              <a:gd name="T34" fmla="*/ 2147705 w 288564"/>
              <a:gd name="T35" fmla="*/ 1563252 h 280628"/>
              <a:gd name="T36" fmla="*/ 4412462 w 288564"/>
              <a:gd name="T37" fmla="*/ 3074326 h 280628"/>
              <a:gd name="T38" fmla="*/ 3371175 w 288564"/>
              <a:gd name="T39" fmla="*/ 442953 h 280628"/>
              <a:gd name="T40" fmla="*/ 3175937 w 288564"/>
              <a:gd name="T41" fmla="*/ 0 h 280628"/>
              <a:gd name="T42" fmla="*/ 5206468 w 288564"/>
              <a:gd name="T43" fmla="*/ 2735624 h 280628"/>
              <a:gd name="T44" fmla="*/ 7236956 w 288564"/>
              <a:gd name="T45" fmla="*/ 0 h 280628"/>
              <a:gd name="T46" fmla="*/ 8460478 w 288564"/>
              <a:gd name="T47" fmla="*/ 1159355 h 280628"/>
              <a:gd name="T48" fmla="*/ 8317283 w 288564"/>
              <a:gd name="T49" fmla="*/ 2019170 h 280628"/>
              <a:gd name="T50" fmla="*/ 10256681 w 288564"/>
              <a:gd name="T51" fmla="*/ 3074326 h 280628"/>
              <a:gd name="T52" fmla="*/ 10412846 w 288564"/>
              <a:gd name="T53" fmla="*/ 4911086 h 280628"/>
              <a:gd name="T54" fmla="*/ 6208724 w 288564"/>
              <a:gd name="T55" fmla="*/ 5080484 h 280628"/>
              <a:gd name="T56" fmla="*/ 6052497 w 288564"/>
              <a:gd name="T57" fmla="*/ 9509590 h 280628"/>
              <a:gd name="T58" fmla="*/ 5883264 w 288564"/>
              <a:gd name="T59" fmla="*/ 3399963 h 280628"/>
              <a:gd name="T60" fmla="*/ 4516604 w 288564"/>
              <a:gd name="T61" fmla="*/ 9353237 h 280628"/>
              <a:gd name="T62" fmla="*/ 4204187 w 288564"/>
              <a:gd name="T63" fmla="*/ 9353237 h 280628"/>
              <a:gd name="T64" fmla="*/ 156109 w 288564"/>
              <a:gd name="T65" fmla="*/ 5080484 h 280628"/>
              <a:gd name="T66" fmla="*/ 0 w 288564"/>
              <a:gd name="T67" fmla="*/ 3230644 h 280628"/>
              <a:gd name="T68" fmla="*/ 3813739 w 288564"/>
              <a:gd name="T69" fmla="*/ 3074326 h 280628"/>
              <a:gd name="T70" fmla="*/ 1835325 w 288564"/>
              <a:gd name="T71" fmla="*/ 1628328 h 280628"/>
              <a:gd name="T72" fmla="*/ 2707327 w 288564"/>
              <a:gd name="T73" fmla="*/ 221492 h 28062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88564" h="280628">
                <a:moveTo>
                  <a:pt x="15788" y="149225"/>
                </a:moveTo>
                <a:cubicBezTo>
                  <a:pt x="17587" y="149225"/>
                  <a:pt x="19745" y="151385"/>
                  <a:pt x="19745" y="153905"/>
                </a:cubicBezTo>
                <a:lnTo>
                  <a:pt x="19745" y="271988"/>
                </a:lnTo>
                <a:lnTo>
                  <a:pt x="267232" y="271988"/>
                </a:lnTo>
                <a:lnTo>
                  <a:pt x="267232" y="153905"/>
                </a:lnTo>
                <a:cubicBezTo>
                  <a:pt x="267232" y="151385"/>
                  <a:pt x="269031" y="149225"/>
                  <a:pt x="271189" y="149225"/>
                </a:cubicBezTo>
                <a:cubicBezTo>
                  <a:pt x="273707" y="149225"/>
                  <a:pt x="275865" y="151385"/>
                  <a:pt x="275865" y="153905"/>
                </a:cubicBezTo>
                <a:lnTo>
                  <a:pt x="275865" y="275948"/>
                </a:lnTo>
                <a:cubicBezTo>
                  <a:pt x="275865" y="278468"/>
                  <a:pt x="273707" y="280628"/>
                  <a:pt x="271189" y="280628"/>
                </a:cubicBezTo>
                <a:lnTo>
                  <a:pt x="15788" y="280628"/>
                </a:lnTo>
                <a:cubicBezTo>
                  <a:pt x="13270" y="280628"/>
                  <a:pt x="11112" y="278468"/>
                  <a:pt x="11112" y="275948"/>
                </a:cubicBezTo>
                <a:lnTo>
                  <a:pt x="11112" y="153905"/>
                </a:lnTo>
                <a:cubicBezTo>
                  <a:pt x="11112" y="151385"/>
                  <a:pt x="13270" y="149225"/>
                  <a:pt x="15788" y="149225"/>
                </a:cubicBezTo>
                <a:close/>
                <a:moveTo>
                  <a:pt x="172057" y="94090"/>
                </a:moveTo>
                <a:lnTo>
                  <a:pt x="172057" y="131943"/>
                </a:lnTo>
                <a:lnTo>
                  <a:pt x="279908" y="131943"/>
                </a:lnTo>
                <a:lnTo>
                  <a:pt x="279908" y="94090"/>
                </a:lnTo>
                <a:lnTo>
                  <a:pt x="172057" y="94090"/>
                </a:lnTo>
                <a:close/>
                <a:moveTo>
                  <a:pt x="8296" y="94090"/>
                </a:moveTo>
                <a:lnTo>
                  <a:pt x="8296" y="131943"/>
                </a:lnTo>
                <a:lnTo>
                  <a:pt x="116508" y="131943"/>
                </a:lnTo>
                <a:lnTo>
                  <a:pt x="116508" y="94090"/>
                </a:lnTo>
                <a:lnTo>
                  <a:pt x="8296" y="94090"/>
                </a:lnTo>
                <a:close/>
                <a:moveTo>
                  <a:pt x="200913" y="9013"/>
                </a:moveTo>
                <a:cubicBezTo>
                  <a:pt x="198749" y="9013"/>
                  <a:pt x="196585" y="10455"/>
                  <a:pt x="194781" y="12257"/>
                </a:cubicBezTo>
                <a:lnTo>
                  <a:pt x="148971" y="85078"/>
                </a:lnTo>
                <a:lnTo>
                  <a:pt x="166285" y="85078"/>
                </a:lnTo>
                <a:lnTo>
                  <a:pt x="225441" y="48307"/>
                </a:lnTo>
                <a:cubicBezTo>
                  <a:pt x="227605" y="47225"/>
                  <a:pt x="228687" y="45423"/>
                  <a:pt x="228687" y="43260"/>
                </a:cubicBezTo>
                <a:cubicBezTo>
                  <a:pt x="229048" y="41457"/>
                  <a:pt x="228687" y="39294"/>
                  <a:pt x="227605" y="37852"/>
                </a:cubicBezTo>
                <a:lnTo>
                  <a:pt x="207045" y="11536"/>
                </a:lnTo>
                <a:cubicBezTo>
                  <a:pt x="205602" y="10094"/>
                  <a:pt x="203077" y="8652"/>
                  <a:pt x="200913" y="9013"/>
                </a:cubicBezTo>
                <a:close/>
                <a:moveTo>
                  <a:pt x="87652" y="9013"/>
                </a:moveTo>
                <a:cubicBezTo>
                  <a:pt x="85127" y="8652"/>
                  <a:pt x="82962" y="10094"/>
                  <a:pt x="81520" y="11536"/>
                </a:cubicBezTo>
                <a:lnTo>
                  <a:pt x="60959" y="37852"/>
                </a:lnTo>
                <a:cubicBezTo>
                  <a:pt x="59517" y="39294"/>
                  <a:pt x="59156" y="41457"/>
                  <a:pt x="59517" y="43260"/>
                </a:cubicBezTo>
                <a:cubicBezTo>
                  <a:pt x="59877" y="45423"/>
                  <a:pt x="60959" y="47225"/>
                  <a:pt x="63124" y="48307"/>
                </a:cubicBezTo>
                <a:lnTo>
                  <a:pt x="122279" y="85078"/>
                </a:lnTo>
                <a:lnTo>
                  <a:pt x="139954" y="85078"/>
                </a:lnTo>
                <a:lnTo>
                  <a:pt x="93423" y="12257"/>
                </a:lnTo>
                <a:cubicBezTo>
                  <a:pt x="91980" y="10455"/>
                  <a:pt x="90176" y="9013"/>
                  <a:pt x="87652" y="9013"/>
                </a:cubicBezTo>
                <a:close/>
                <a:moveTo>
                  <a:pt x="88012" y="0"/>
                </a:moveTo>
                <a:cubicBezTo>
                  <a:pt x="93423" y="721"/>
                  <a:pt x="98112" y="2884"/>
                  <a:pt x="100637" y="7571"/>
                </a:cubicBezTo>
                <a:lnTo>
                  <a:pt x="144282" y="75705"/>
                </a:lnTo>
                <a:lnTo>
                  <a:pt x="187928" y="7571"/>
                </a:lnTo>
                <a:cubicBezTo>
                  <a:pt x="190813" y="2884"/>
                  <a:pt x="195502" y="721"/>
                  <a:pt x="200552" y="0"/>
                </a:cubicBezTo>
                <a:cubicBezTo>
                  <a:pt x="205963" y="0"/>
                  <a:pt x="211013" y="2163"/>
                  <a:pt x="214259" y="6129"/>
                </a:cubicBezTo>
                <a:lnTo>
                  <a:pt x="234459" y="32085"/>
                </a:lnTo>
                <a:cubicBezTo>
                  <a:pt x="237344" y="35689"/>
                  <a:pt x="238426" y="40376"/>
                  <a:pt x="237344" y="45062"/>
                </a:cubicBezTo>
                <a:cubicBezTo>
                  <a:pt x="236984" y="49388"/>
                  <a:pt x="234098" y="53714"/>
                  <a:pt x="230491" y="55877"/>
                </a:cubicBezTo>
                <a:lnTo>
                  <a:pt x="182517" y="85078"/>
                </a:lnTo>
                <a:lnTo>
                  <a:pt x="284236" y="85078"/>
                </a:lnTo>
                <a:cubicBezTo>
                  <a:pt x="286761" y="85078"/>
                  <a:pt x="288564" y="86880"/>
                  <a:pt x="288564" y="89404"/>
                </a:cubicBezTo>
                <a:lnTo>
                  <a:pt x="288564" y="135908"/>
                </a:lnTo>
                <a:cubicBezTo>
                  <a:pt x="288564" y="138432"/>
                  <a:pt x="286761" y="140595"/>
                  <a:pt x="284236" y="140595"/>
                </a:cubicBezTo>
                <a:lnTo>
                  <a:pt x="172057" y="140595"/>
                </a:lnTo>
                <a:lnTo>
                  <a:pt x="172057" y="258839"/>
                </a:lnTo>
                <a:cubicBezTo>
                  <a:pt x="172057" y="260641"/>
                  <a:pt x="169892" y="263165"/>
                  <a:pt x="167728" y="263165"/>
                </a:cubicBezTo>
                <a:cubicBezTo>
                  <a:pt x="165203" y="263165"/>
                  <a:pt x="163039" y="260641"/>
                  <a:pt x="163039" y="258839"/>
                </a:cubicBezTo>
                <a:lnTo>
                  <a:pt x="163039" y="94090"/>
                </a:lnTo>
                <a:lnTo>
                  <a:pt x="125165" y="94090"/>
                </a:lnTo>
                <a:lnTo>
                  <a:pt x="125165" y="258839"/>
                </a:lnTo>
                <a:cubicBezTo>
                  <a:pt x="125165" y="260641"/>
                  <a:pt x="123361" y="263165"/>
                  <a:pt x="121197" y="263165"/>
                </a:cubicBezTo>
                <a:cubicBezTo>
                  <a:pt x="118672" y="263165"/>
                  <a:pt x="116508" y="260641"/>
                  <a:pt x="116508" y="258839"/>
                </a:cubicBezTo>
                <a:lnTo>
                  <a:pt x="116508" y="140595"/>
                </a:lnTo>
                <a:lnTo>
                  <a:pt x="4329" y="140595"/>
                </a:lnTo>
                <a:cubicBezTo>
                  <a:pt x="1804" y="140595"/>
                  <a:pt x="0" y="138432"/>
                  <a:pt x="0" y="135908"/>
                </a:cubicBezTo>
                <a:lnTo>
                  <a:pt x="0" y="89404"/>
                </a:lnTo>
                <a:cubicBezTo>
                  <a:pt x="0" y="86880"/>
                  <a:pt x="1804" y="85078"/>
                  <a:pt x="4329" y="85078"/>
                </a:cubicBezTo>
                <a:lnTo>
                  <a:pt x="105687" y="85078"/>
                </a:lnTo>
                <a:lnTo>
                  <a:pt x="58074" y="55877"/>
                </a:lnTo>
                <a:cubicBezTo>
                  <a:pt x="54467" y="53714"/>
                  <a:pt x="51581" y="49388"/>
                  <a:pt x="50860" y="45062"/>
                </a:cubicBezTo>
                <a:cubicBezTo>
                  <a:pt x="50138" y="40376"/>
                  <a:pt x="51220" y="35689"/>
                  <a:pt x="54106" y="32085"/>
                </a:cubicBezTo>
                <a:lnTo>
                  <a:pt x="75027" y="6129"/>
                </a:lnTo>
                <a:cubicBezTo>
                  <a:pt x="77912" y="2163"/>
                  <a:pt x="82602" y="0"/>
                  <a:pt x="880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6FFD9A4-309E-4647-8A49-E86F847AB7B7}"/>
              </a:ext>
            </a:extLst>
          </p:cNvPr>
          <p:cNvSpPr txBox="1"/>
          <p:nvPr/>
        </p:nvSpPr>
        <p:spPr>
          <a:xfrm>
            <a:off x="3792195" y="1987597"/>
            <a:ext cx="1613537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HOW TO ACHIEVE</a:t>
            </a:r>
          </a:p>
        </p:txBody>
      </p:sp>
      <p:sp>
        <p:nvSpPr>
          <p:cNvPr id="9" name="Rectângulo arredondado 8">
            <a:extLst>
              <a:ext uri="{FF2B5EF4-FFF2-40B4-BE49-F238E27FC236}">
                <a16:creationId xmlns:a16="http://schemas.microsoft.com/office/drawing/2014/main" id="{DF38B4AC-2F7A-D304-D69A-C121586782A6}"/>
              </a:ext>
            </a:extLst>
          </p:cNvPr>
          <p:cNvSpPr/>
          <p:nvPr/>
        </p:nvSpPr>
        <p:spPr>
          <a:xfrm>
            <a:off x="25285" y="191489"/>
            <a:ext cx="12192000" cy="612934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203864"/>
          </a:solidFill>
          <a:ln cap="flat">
            <a:noFill/>
            <a:prstDash val="solid"/>
          </a:ln>
        </p:spPr>
        <p:txBody>
          <a:bodyPr vert="horz" wrap="square" lIns="91440" tIns="91440" rIns="91440" bIns="91440" anchor="ctr" anchorCtr="0" compatLnSpc="1">
            <a:spAutoFit/>
          </a:bodyPr>
          <a:lstStyle/>
          <a:p>
            <a:pPr marL="357192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 4: </a:t>
            </a:r>
            <a:r>
              <a:rPr lang="en-GB" kern="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sz="1800" dirty="0">
                <a:solidFill>
                  <a:schemeClr val="accent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mproved CRVS system performance </a:t>
            </a:r>
            <a:endParaRPr lang="en-GB" sz="2400" kern="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Freeform 985">
            <a:extLst>
              <a:ext uri="{FF2B5EF4-FFF2-40B4-BE49-F238E27FC236}">
                <a16:creationId xmlns:a16="http://schemas.microsoft.com/office/drawing/2014/main" id="{F34F14B2-BDE6-F420-7C92-A07829A4CA35}"/>
              </a:ext>
            </a:extLst>
          </p:cNvPr>
          <p:cNvSpPr>
            <a:spLocks noChangeAspect="1"/>
          </p:cNvSpPr>
          <p:nvPr/>
        </p:nvSpPr>
        <p:spPr bwMode="auto">
          <a:xfrm>
            <a:off x="8514002" y="1553134"/>
            <a:ext cx="450194" cy="421267"/>
          </a:xfrm>
          <a:custGeom>
            <a:avLst/>
            <a:gdLst>
              <a:gd name="T0" fmla="*/ 712559 w 288564"/>
              <a:gd name="T1" fmla="*/ 5561407 h 280628"/>
              <a:gd name="T2" fmla="*/ 9643108 w 288564"/>
              <a:gd name="T3" fmla="*/ 9828399 h 280628"/>
              <a:gd name="T4" fmla="*/ 9785899 w 288564"/>
              <a:gd name="T5" fmla="*/ 5392302 h 280628"/>
              <a:gd name="T6" fmla="*/ 9954624 w 288564"/>
              <a:gd name="T7" fmla="*/ 9971486 h 280628"/>
              <a:gd name="T8" fmla="*/ 569755 w 288564"/>
              <a:gd name="T9" fmla="*/ 10140596 h 280628"/>
              <a:gd name="T10" fmla="*/ 400992 w 288564"/>
              <a:gd name="T11" fmla="*/ 5561407 h 280628"/>
              <a:gd name="T12" fmla="*/ 6208724 w 288564"/>
              <a:gd name="T13" fmla="*/ 3399963 h 280628"/>
              <a:gd name="T14" fmla="*/ 10100490 w 288564"/>
              <a:gd name="T15" fmla="*/ 4767800 h 280628"/>
              <a:gd name="T16" fmla="*/ 6208724 w 288564"/>
              <a:gd name="T17" fmla="*/ 3399963 h 280628"/>
              <a:gd name="T18" fmla="*/ 299272 w 288564"/>
              <a:gd name="T19" fmla="*/ 4767800 h 280628"/>
              <a:gd name="T20" fmla="*/ 4204187 w 288564"/>
              <a:gd name="T21" fmla="*/ 3399963 h 280628"/>
              <a:gd name="T22" fmla="*/ 7249987 w 288564"/>
              <a:gd name="T23" fmla="*/ 325776 h 280628"/>
              <a:gd name="T24" fmla="*/ 5375659 w 288564"/>
              <a:gd name="T25" fmla="*/ 3074326 h 280628"/>
              <a:gd name="T26" fmla="*/ 8135045 w 288564"/>
              <a:gd name="T27" fmla="*/ 1745554 h 280628"/>
              <a:gd name="T28" fmla="*/ 8213161 w 288564"/>
              <a:gd name="T29" fmla="*/ 1367867 h 280628"/>
              <a:gd name="T30" fmla="*/ 7249987 w 288564"/>
              <a:gd name="T31" fmla="*/ 325776 h 280628"/>
              <a:gd name="T32" fmla="*/ 2941636 w 288564"/>
              <a:gd name="T33" fmla="*/ 416897 h 280628"/>
              <a:gd name="T34" fmla="*/ 2147705 w 288564"/>
              <a:gd name="T35" fmla="*/ 1563252 h 280628"/>
              <a:gd name="T36" fmla="*/ 4412462 w 288564"/>
              <a:gd name="T37" fmla="*/ 3074326 h 280628"/>
              <a:gd name="T38" fmla="*/ 3371175 w 288564"/>
              <a:gd name="T39" fmla="*/ 442953 h 280628"/>
              <a:gd name="T40" fmla="*/ 3175937 w 288564"/>
              <a:gd name="T41" fmla="*/ 0 h 280628"/>
              <a:gd name="T42" fmla="*/ 5206468 w 288564"/>
              <a:gd name="T43" fmla="*/ 2735624 h 280628"/>
              <a:gd name="T44" fmla="*/ 7236956 w 288564"/>
              <a:gd name="T45" fmla="*/ 0 h 280628"/>
              <a:gd name="T46" fmla="*/ 8460478 w 288564"/>
              <a:gd name="T47" fmla="*/ 1159355 h 280628"/>
              <a:gd name="T48" fmla="*/ 8317283 w 288564"/>
              <a:gd name="T49" fmla="*/ 2019170 h 280628"/>
              <a:gd name="T50" fmla="*/ 10256681 w 288564"/>
              <a:gd name="T51" fmla="*/ 3074326 h 280628"/>
              <a:gd name="T52" fmla="*/ 10412846 w 288564"/>
              <a:gd name="T53" fmla="*/ 4911086 h 280628"/>
              <a:gd name="T54" fmla="*/ 6208724 w 288564"/>
              <a:gd name="T55" fmla="*/ 5080484 h 280628"/>
              <a:gd name="T56" fmla="*/ 6052497 w 288564"/>
              <a:gd name="T57" fmla="*/ 9509590 h 280628"/>
              <a:gd name="T58" fmla="*/ 5883264 w 288564"/>
              <a:gd name="T59" fmla="*/ 3399963 h 280628"/>
              <a:gd name="T60" fmla="*/ 4516604 w 288564"/>
              <a:gd name="T61" fmla="*/ 9353237 h 280628"/>
              <a:gd name="T62" fmla="*/ 4204187 w 288564"/>
              <a:gd name="T63" fmla="*/ 9353237 h 280628"/>
              <a:gd name="T64" fmla="*/ 156109 w 288564"/>
              <a:gd name="T65" fmla="*/ 5080484 h 280628"/>
              <a:gd name="T66" fmla="*/ 0 w 288564"/>
              <a:gd name="T67" fmla="*/ 3230644 h 280628"/>
              <a:gd name="T68" fmla="*/ 3813739 w 288564"/>
              <a:gd name="T69" fmla="*/ 3074326 h 280628"/>
              <a:gd name="T70" fmla="*/ 1835325 w 288564"/>
              <a:gd name="T71" fmla="*/ 1628328 h 280628"/>
              <a:gd name="T72" fmla="*/ 2707327 w 288564"/>
              <a:gd name="T73" fmla="*/ 221492 h 28062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88564" h="280628">
                <a:moveTo>
                  <a:pt x="15788" y="149225"/>
                </a:moveTo>
                <a:cubicBezTo>
                  <a:pt x="17587" y="149225"/>
                  <a:pt x="19745" y="151385"/>
                  <a:pt x="19745" y="153905"/>
                </a:cubicBezTo>
                <a:lnTo>
                  <a:pt x="19745" y="271988"/>
                </a:lnTo>
                <a:lnTo>
                  <a:pt x="267232" y="271988"/>
                </a:lnTo>
                <a:lnTo>
                  <a:pt x="267232" y="153905"/>
                </a:lnTo>
                <a:cubicBezTo>
                  <a:pt x="267232" y="151385"/>
                  <a:pt x="269031" y="149225"/>
                  <a:pt x="271189" y="149225"/>
                </a:cubicBezTo>
                <a:cubicBezTo>
                  <a:pt x="273707" y="149225"/>
                  <a:pt x="275865" y="151385"/>
                  <a:pt x="275865" y="153905"/>
                </a:cubicBezTo>
                <a:lnTo>
                  <a:pt x="275865" y="275948"/>
                </a:lnTo>
                <a:cubicBezTo>
                  <a:pt x="275865" y="278468"/>
                  <a:pt x="273707" y="280628"/>
                  <a:pt x="271189" y="280628"/>
                </a:cubicBezTo>
                <a:lnTo>
                  <a:pt x="15788" y="280628"/>
                </a:lnTo>
                <a:cubicBezTo>
                  <a:pt x="13270" y="280628"/>
                  <a:pt x="11112" y="278468"/>
                  <a:pt x="11112" y="275948"/>
                </a:cubicBezTo>
                <a:lnTo>
                  <a:pt x="11112" y="153905"/>
                </a:lnTo>
                <a:cubicBezTo>
                  <a:pt x="11112" y="151385"/>
                  <a:pt x="13270" y="149225"/>
                  <a:pt x="15788" y="149225"/>
                </a:cubicBezTo>
                <a:close/>
                <a:moveTo>
                  <a:pt x="172057" y="94090"/>
                </a:moveTo>
                <a:lnTo>
                  <a:pt x="172057" y="131943"/>
                </a:lnTo>
                <a:lnTo>
                  <a:pt x="279908" y="131943"/>
                </a:lnTo>
                <a:lnTo>
                  <a:pt x="279908" y="94090"/>
                </a:lnTo>
                <a:lnTo>
                  <a:pt x="172057" y="94090"/>
                </a:lnTo>
                <a:close/>
                <a:moveTo>
                  <a:pt x="8296" y="94090"/>
                </a:moveTo>
                <a:lnTo>
                  <a:pt x="8296" y="131943"/>
                </a:lnTo>
                <a:lnTo>
                  <a:pt x="116508" y="131943"/>
                </a:lnTo>
                <a:lnTo>
                  <a:pt x="116508" y="94090"/>
                </a:lnTo>
                <a:lnTo>
                  <a:pt x="8296" y="94090"/>
                </a:lnTo>
                <a:close/>
                <a:moveTo>
                  <a:pt x="200913" y="9013"/>
                </a:moveTo>
                <a:cubicBezTo>
                  <a:pt x="198749" y="9013"/>
                  <a:pt x="196585" y="10455"/>
                  <a:pt x="194781" y="12257"/>
                </a:cubicBezTo>
                <a:lnTo>
                  <a:pt x="148971" y="85078"/>
                </a:lnTo>
                <a:lnTo>
                  <a:pt x="166285" y="85078"/>
                </a:lnTo>
                <a:lnTo>
                  <a:pt x="225441" y="48307"/>
                </a:lnTo>
                <a:cubicBezTo>
                  <a:pt x="227605" y="47225"/>
                  <a:pt x="228687" y="45423"/>
                  <a:pt x="228687" y="43260"/>
                </a:cubicBezTo>
                <a:cubicBezTo>
                  <a:pt x="229048" y="41457"/>
                  <a:pt x="228687" y="39294"/>
                  <a:pt x="227605" y="37852"/>
                </a:cubicBezTo>
                <a:lnTo>
                  <a:pt x="207045" y="11536"/>
                </a:lnTo>
                <a:cubicBezTo>
                  <a:pt x="205602" y="10094"/>
                  <a:pt x="203077" y="8652"/>
                  <a:pt x="200913" y="9013"/>
                </a:cubicBezTo>
                <a:close/>
                <a:moveTo>
                  <a:pt x="87652" y="9013"/>
                </a:moveTo>
                <a:cubicBezTo>
                  <a:pt x="85127" y="8652"/>
                  <a:pt x="82962" y="10094"/>
                  <a:pt x="81520" y="11536"/>
                </a:cubicBezTo>
                <a:lnTo>
                  <a:pt x="60959" y="37852"/>
                </a:lnTo>
                <a:cubicBezTo>
                  <a:pt x="59517" y="39294"/>
                  <a:pt x="59156" y="41457"/>
                  <a:pt x="59517" y="43260"/>
                </a:cubicBezTo>
                <a:cubicBezTo>
                  <a:pt x="59877" y="45423"/>
                  <a:pt x="60959" y="47225"/>
                  <a:pt x="63124" y="48307"/>
                </a:cubicBezTo>
                <a:lnTo>
                  <a:pt x="122279" y="85078"/>
                </a:lnTo>
                <a:lnTo>
                  <a:pt x="139954" y="85078"/>
                </a:lnTo>
                <a:lnTo>
                  <a:pt x="93423" y="12257"/>
                </a:lnTo>
                <a:cubicBezTo>
                  <a:pt x="91980" y="10455"/>
                  <a:pt x="90176" y="9013"/>
                  <a:pt x="87652" y="9013"/>
                </a:cubicBezTo>
                <a:close/>
                <a:moveTo>
                  <a:pt x="88012" y="0"/>
                </a:moveTo>
                <a:cubicBezTo>
                  <a:pt x="93423" y="721"/>
                  <a:pt x="98112" y="2884"/>
                  <a:pt x="100637" y="7571"/>
                </a:cubicBezTo>
                <a:lnTo>
                  <a:pt x="144282" y="75705"/>
                </a:lnTo>
                <a:lnTo>
                  <a:pt x="187928" y="7571"/>
                </a:lnTo>
                <a:cubicBezTo>
                  <a:pt x="190813" y="2884"/>
                  <a:pt x="195502" y="721"/>
                  <a:pt x="200552" y="0"/>
                </a:cubicBezTo>
                <a:cubicBezTo>
                  <a:pt x="205963" y="0"/>
                  <a:pt x="211013" y="2163"/>
                  <a:pt x="214259" y="6129"/>
                </a:cubicBezTo>
                <a:lnTo>
                  <a:pt x="234459" y="32085"/>
                </a:lnTo>
                <a:cubicBezTo>
                  <a:pt x="237344" y="35689"/>
                  <a:pt x="238426" y="40376"/>
                  <a:pt x="237344" y="45062"/>
                </a:cubicBezTo>
                <a:cubicBezTo>
                  <a:pt x="236984" y="49388"/>
                  <a:pt x="234098" y="53714"/>
                  <a:pt x="230491" y="55877"/>
                </a:cubicBezTo>
                <a:lnTo>
                  <a:pt x="182517" y="85078"/>
                </a:lnTo>
                <a:lnTo>
                  <a:pt x="284236" y="85078"/>
                </a:lnTo>
                <a:cubicBezTo>
                  <a:pt x="286761" y="85078"/>
                  <a:pt x="288564" y="86880"/>
                  <a:pt x="288564" y="89404"/>
                </a:cubicBezTo>
                <a:lnTo>
                  <a:pt x="288564" y="135908"/>
                </a:lnTo>
                <a:cubicBezTo>
                  <a:pt x="288564" y="138432"/>
                  <a:pt x="286761" y="140595"/>
                  <a:pt x="284236" y="140595"/>
                </a:cubicBezTo>
                <a:lnTo>
                  <a:pt x="172057" y="140595"/>
                </a:lnTo>
                <a:lnTo>
                  <a:pt x="172057" y="258839"/>
                </a:lnTo>
                <a:cubicBezTo>
                  <a:pt x="172057" y="260641"/>
                  <a:pt x="169892" y="263165"/>
                  <a:pt x="167728" y="263165"/>
                </a:cubicBezTo>
                <a:cubicBezTo>
                  <a:pt x="165203" y="263165"/>
                  <a:pt x="163039" y="260641"/>
                  <a:pt x="163039" y="258839"/>
                </a:cubicBezTo>
                <a:lnTo>
                  <a:pt x="163039" y="94090"/>
                </a:lnTo>
                <a:lnTo>
                  <a:pt x="125165" y="94090"/>
                </a:lnTo>
                <a:lnTo>
                  <a:pt x="125165" y="258839"/>
                </a:lnTo>
                <a:cubicBezTo>
                  <a:pt x="125165" y="260641"/>
                  <a:pt x="123361" y="263165"/>
                  <a:pt x="121197" y="263165"/>
                </a:cubicBezTo>
                <a:cubicBezTo>
                  <a:pt x="118672" y="263165"/>
                  <a:pt x="116508" y="260641"/>
                  <a:pt x="116508" y="258839"/>
                </a:cubicBezTo>
                <a:lnTo>
                  <a:pt x="116508" y="140595"/>
                </a:lnTo>
                <a:lnTo>
                  <a:pt x="4329" y="140595"/>
                </a:lnTo>
                <a:cubicBezTo>
                  <a:pt x="1804" y="140595"/>
                  <a:pt x="0" y="138432"/>
                  <a:pt x="0" y="135908"/>
                </a:cubicBezTo>
                <a:lnTo>
                  <a:pt x="0" y="89404"/>
                </a:lnTo>
                <a:cubicBezTo>
                  <a:pt x="0" y="86880"/>
                  <a:pt x="1804" y="85078"/>
                  <a:pt x="4329" y="85078"/>
                </a:cubicBezTo>
                <a:lnTo>
                  <a:pt x="105687" y="85078"/>
                </a:lnTo>
                <a:lnTo>
                  <a:pt x="58074" y="55877"/>
                </a:lnTo>
                <a:cubicBezTo>
                  <a:pt x="54467" y="53714"/>
                  <a:pt x="51581" y="49388"/>
                  <a:pt x="50860" y="45062"/>
                </a:cubicBezTo>
                <a:cubicBezTo>
                  <a:pt x="50138" y="40376"/>
                  <a:pt x="51220" y="35689"/>
                  <a:pt x="54106" y="32085"/>
                </a:cubicBezTo>
                <a:lnTo>
                  <a:pt x="75027" y="6129"/>
                </a:lnTo>
                <a:cubicBezTo>
                  <a:pt x="77912" y="2163"/>
                  <a:pt x="82602" y="0"/>
                  <a:pt x="880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1E2BC3-CB63-F526-0D90-88E71E7E940E}"/>
              </a:ext>
            </a:extLst>
          </p:cNvPr>
          <p:cNvSpPr txBox="1"/>
          <p:nvPr/>
        </p:nvSpPr>
        <p:spPr>
          <a:xfrm>
            <a:off x="583021" y="1221489"/>
            <a:ext cx="3022924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WHAT WILL BE ACHIEVED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A424706-AEDE-5C45-6099-F28EA4F23D8F}"/>
              </a:ext>
            </a:extLst>
          </p:cNvPr>
          <p:cNvSpPr/>
          <p:nvPr/>
        </p:nvSpPr>
        <p:spPr>
          <a:xfrm>
            <a:off x="3489439" y="853022"/>
            <a:ext cx="5024563" cy="67831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HOW WILL IT BE ACHIEVED</a:t>
            </a:r>
          </a:p>
          <a:p>
            <a:pPr algn="ctr"/>
            <a:r>
              <a:rPr lang="en-US" sz="1600" b="1" i="1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(Key deliverables)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795C020-B4D0-378D-F7A7-1995BEF35028}"/>
              </a:ext>
            </a:extLst>
          </p:cNvPr>
          <p:cNvSpPr/>
          <p:nvPr/>
        </p:nvSpPr>
        <p:spPr>
          <a:xfrm>
            <a:off x="8642168" y="862061"/>
            <a:ext cx="3497580" cy="67831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Where will it be achieved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1818802-898F-E51F-3C7B-6487F32F071A}"/>
              </a:ext>
            </a:extLst>
          </p:cNvPr>
          <p:cNvSpPr/>
          <p:nvPr/>
        </p:nvSpPr>
        <p:spPr>
          <a:xfrm>
            <a:off x="193076" y="905361"/>
            <a:ext cx="3187770" cy="67831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WHAT WILL BE ACHIEVED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F58E82-8DC9-221F-92E3-FD9710345871}"/>
              </a:ext>
            </a:extLst>
          </p:cNvPr>
          <p:cNvSpPr/>
          <p:nvPr/>
        </p:nvSpPr>
        <p:spPr>
          <a:xfrm>
            <a:off x="8733505" y="2615253"/>
            <a:ext cx="3184398" cy="16324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ts val="1750"/>
              </a:lnSpc>
            </a:pPr>
            <a:endParaRPr lang="en-US" sz="1600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1750"/>
              </a:lnSpc>
              <a:buFont typeface="Arial" panose="020B0604020202020204" pitchFamily="34" charset="0"/>
              <a:buChar char="•"/>
            </a:pPr>
            <a:r>
              <a:rPr lang="en-US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Lesotho </a:t>
            </a:r>
          </a:p>
          <a:p>
            <a:pPr marL="285750" indent="-285750">
              <a:lnSpc>
                <a:spcPts val="1750"/>
              </a:lnSpc>
              <a:buFont typeface="Arial" panose="020B0604020202020204" pitchFamily="34" charset="0"/>
              <a:buChar char="•"/>
            </a:pPr>
            <a:r>
              <a:rPr lang="en-US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Burkina Faso Burundi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F4BD31C-552E-CB9E-30E2-161BE4C0EFEA}"/>
              </a:ext>
            </a:extLst>
          </p:cNvPr>
          <p:cNvSpPr/>
          <p:nvPr/>
        </p:nvSpPr>
        <p:spPr>
          <a:xfrm>
            <a:off x="3496836" y="1583670"/>
            <a:ext cx="5024563" cy="508284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defTabSz="1087636">
              <a:lnSpc>
                <a:spcPts val="1750"/>
              </a:lnSpc>
              <a:spcBef>
                <a:spcPct val="20000"/>
              </a:spcBef>
            </a:pPr>
            <a:r>
              <a:rPr lang="en-US" sz="1700" b="1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Advisory and Technical Support: </a:t>
            </a:r>
          </a:p>
          <a:p>
            <a:pPr marL="742950" lvl="1" indent="-285750" defTabSz="1087636">
              <a:lnSpc>
                <a:spcPts val="175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700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Mentorship and coaching on CRVS</a:t>
            </a:r>
          </a:p>
          <a:p>
            <a:pPr marL="742950" lvl="1" indent="-285750" defTabSz="1087636">
              <a:lnSpc>
                <a:spcPts val="175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700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Capacity building trainings on Gender Statistics and Monitoring Systems</a:t>
            </a:r>
          </a:p>
          <a:p>
            <a:pPr defTabSz="1087636">
              <a:lnSpc>
                <a:spcPts val="1750"/>
              </a:lnSpc>
              <a:spcBef>
                <a:spcPct val="20000"/>
              </a:spcBef>
            </a:pPr>
            <a:endParaRPr lang="en-US" sz="100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87636">
              <a:lnSpc>
                <a:spcPts val="1750"/>
              </a:lnSpc>
              <a:spcBef>
                <a:spcPct val="20000"/>
              </a:spcBef>
            </a:pPr>
            <a:r>
              <a:rPr lang="en-US" sz="1700" b="1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 and workshops:</a:t>
            </a:r>
          </a:p>
          <a:p>
            <a:pPr marL="742950" lvl="1" indent="-285750" defTabSz="1087636">
              <a:lnSpc>
                <a:spcPts val="175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700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CRVS R pipeline</a:t>
            </a:r>
          </a:p>
          <a:p>
            <a:pPr marL="742950" lvl="1" indent="-285750" defTabSz="1087636">
              <a:lnSpc>
                <a:spcPts val="175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700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Civil registration and vital statistics for experts of national ministries </a:t>
            </a:r>
          </a:p>
          <a:p>
            <a:pPr marL="742950" lvl="1" indent="-285750" defTabSz="1087636">
              <a:lnSpc>
                <a:spcPts val="175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700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Gender statistics</a:t>
            </a:r>
          </a:p>
          <a:p>
            <a:pPr lvl="1" defTabSz="1087636">
              <a:lnSpc>
                <a:spcPts val="1750"/>
              </a:lnSpc>
              <a:spcBef>
                <a:spcPct val="20000"/>
              </a:spcBef>
            </a:pPr>
            <a:endParaRPr lang="en-US" sz="100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87636">
              <a:lnSpc>
                <a:spcPts val="1750"/>
              </a:lnSpc>
              <a:spcBef>
                <a:spcPct val="20000"/>
              </a:spcBef>
            </a:pPr>
            <a:r>
              <a:rPr lang="en-US" sz="1700" b="1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Publication and Disseminations :</a:t>
            </a:r>
          </a:p>
          <a:p>
            <a:pPr marL="742950" lvl="1" indent="-285750" defTabSz="1087636">
              <a:lnSpc>
                <a:spcPts val="175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700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E-census Handbook (2020 Round)</a:t>
            </a:r>
          </a:p>
          <a:p>
            <a:pPr lvl="1" defTabSz="1087636">
              <a:lnSpc>
                <a:spcPts val="1750"/>
              </a:lnSpc>
              <a:spcBef>
                <a:spcPct val="20000"/>
              </a:spcBef>
            </a:pPr>
            <a:endParaRPr lang="en-US" sz="100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87636">
              <a:lnSpc>
                <a:spcPts val="1750"/>
              </a:lnSpc>
              <a:spcBef>
                <a:spcPct val="20000"/>
              </a:spcBef>
            </a:pPr>
            <a:r>
              <a:rPr lang="en-US" sz="1700" b="1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Equipment and services: </a:t>
            </a:r>
          </a:p>
          <a:p>
            <a:pPr marL="742950" lvl="1" indent="-285750" defTabSz="1087636">
              <a:lnSpc>
                <a:spcPts val="175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700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Provisioning of tablets or smartphones</a:t>
            </a:r>
          </a:p>
          <a:p>
            <a:pPr marL="742950" lvl="1" indent="-285750" defTabSz="1087636">
              <a:lnSpc>
                <a:spcPts val="175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700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Deployment of digital applications for data collection, field monitoring, helpdesk and data dissemination</a:t>
            </a:r>
          </a:p>
          <a:p>
            <a:pPr marL="285750" indent="-285750" defTabSz="1087636">
              <a:lnSpc>
                <a:spcPts val="175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600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1087636">
              <a:lnSpc>
                <a:spcPts val="175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600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F5B000-BCEB-006C-A5F0-0CD1B26BE8DA}"/>
              </a:ext>
            </a:extLst>
          </p:cNvPr>
          <p:cNvSpPr/>
          <p:nvPr/>
        </p:nvSpPr>
        <p:spPr>
          <a:xfrm>
            <a:off x="130404" y="2615253"/>
            <a:ext cx="3132025" cy="1785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defTabSz="1087636">
              <a:lnSpc>
                <a:spcPts val="1750"/>
              </a:lnSpc>
              <a:spcBef>
                <a:spcPct val="20000"/>
              </a:spcBef>
            </a:pPr>
            <a:r>
              <a:rPr lang="en-US" dirty="0">
                <a:solidFill>
                  <a:schemeClr val="tx1"/>
                </a:solidFill>
                <a:latin typeface="Segoe UI" panose="020B0502040204020203" pitchFamily="34" charset="0"/>
              </a:rPr>
              <a:t>Three</a:t>
            </a:r>
            <a:r>
              <a:rPr lang="en-US" sz="1800" dirty="0">
                <a:solidFill>
                  <a:schemeClr val="tx1"/>
                </a:solidFill>
                <a:effectLst/>
                <a:latin typeface="Segoe UI" panose="020B0502040204020203" pitchFamily="34" charset="0"/>
              </a:rPr>
              <a:t> member states adopting innovative technology applications in CRVS systems</a:t>
            </a:r>
            <a:endParaRPr lang="en-US" sz="1600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965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C8BC5-6877-ADA3-4688-0F56ADE81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ubtitle 2">
            <a:extLst>
              <a:ext uri="{FF2B5EF4-FFF2-40B4-BE49-F238E27FC236}">
                <a16:creationId xmlns:a16="http://schemas.microsoft.com/office/drawing/2014/main" id="{9B810520-2DC5-E27C-4655-69F17CE55789}"/>
              </a:ext>
            </a:extLst>
          </p:cNvPr>
          <p:cNvSpPr txBox="1">
            <a:spLocks/>
          </p:cNvSpPr>
          <p:nvPr/>
        </p:nvSpPr>
        <p:spPr>
          <a:xfrm>
            <a:off x="6642101" y="821826"/>
            <a:ext cx="4989008" cy="5434298"/>
          </a:xfrm>
          <a:prstGeom prst="rect">
            <a:avLst/>
          </a:prstGeom>
        </p:spPr>
        <p:txBody>
          <a:bodyPr vert="horz" wrap="square" lIns="108745" tIns="54373" rIns="108745" bIns="54373" rtlCol="0">
            <a:noAutofit/>
          </a:bodyPr>
          <a:lstStyle>
            <a:defPPr>
              <a:defRPr lang="en-US"/>
            </a:defPPr>
            <a:lvl1pPr indent="0" defTabSz="1087636">
              <a:lnSpc>
                <a:spcPts val="1750"/>
              </a:lnSpc>
              <a:spcBef>
                <a:spcPct val="20000"/>
              </a:spcBef>
              <a:buFont typeface="Arial"/>
              <a:buNone/>
              <a:defRPr sz="1600" b="1">
                <a:ea typeface="Lato Light" panose="020F0502020204030203" pitchFamily="34" charset="0"/>
                <a:cs typeface="Mukta ExtraLight" panose="020B0000000000000000" pitchFamily="34" charset="77"/>
              </a:defRPr>
            </a:lvl1pPr>
            <a:lvl2pPr marL="1087636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5271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912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50546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8184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5820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3455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701091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lnSpc>
                <a:spcPts val="1750"/>
              </a:lnSpc>
            </a:pPr>
            <a:r>
              <a:rPr lang="en-US" sz="2000" b="1" dirty="0">
                <a:solidFill>
                  <a:srgbClr val="006A9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OIBCs/taskforces (if applicable)</a:t>
            </a:r>
          </a:p>
          <a:p>
            <a:pPr algn="l">
              <a:lnSpc>
                <a:spcPts val="1750"/>
              </a:lnSpc>
            </a:pPr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OIBC1: </a:t>
            </a:r>
            <a:r>
              <a:rPr lang="en-GB" sz="1800" b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support to implementation of the UN Africa data and statistics strategy and operationalization of the Africa UN Data for Development Platform. </a:t>
            </a:r>
          </a:p>
          <a:p>
            <a:pPr marL="342900" lvl="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1800" b="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Strengthened integrated data and statistical systems for sustainable development</a:t>
            </a:r>
          </a:p>
          <a:p>
            <a:pPr marL="0" marR="0" lvl="1" algn="l" defTabSz="889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AutoShape 25">
            <a:extLst>
              <a:ext uri="{FF2B5EF4-FFF2-40B4-BE49-F238E27FC236}">
                <a16:creationId xmlns:a16="http://schemas.microsoft.com/office/drawing/2014/main" id="{50C27CCB-F5EE-3352-AAA0-088F9649A2AC}"/>
              </a:ext>
            </a:extLst>
          </p:cNvPr>
          <p:cNvSpPr/>
          <p:nvPr/>
        </p:nvSpPr>
        <p:spPr>
          <a:xfrm flipH="1" flipV="1">
            <a:off x="6255614" y="755622"/>
            <a:ext cx="0" cy="5500502"/>
          </a:xfrm>
          <a:prstGeom prst="line">
            <a:avLst/>
          </a:prstGeom>
          <a:ln w="19050" cap="rnd">
            <a:solidFill>
              <a:srgbClr val="006FB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69A0C1E7-ECDE-7012-317C-69F9A64FA8A0}"/>
              </a:ext>
            </a:extLst>
          </p:cNvPr>
          <p:cNvSpPr txBox="1">
            <a:spLocks/>
          </p:cNvSpPr>
          <p:nvPr/>
        </p:nvSpPr>
        <p:spPr>
          <a:xfrm>
            <a:off x="386066" y="3818369"/>
            <a:ext cx="5061666" cy="2315260"/>
          </a:xfrm>
          <a:prstGeom prst="rect">
            <a:avLst/>
          </a:prstGeom>
        </p:spPr>
        <p:txBody>
          <a:bodyPr vert="horz" wrap="square" lIns="108745" tIns="54373" rIns="108745" bIns="54373" rtlCol="0">
            <a:no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750"/>
              </a:lnSpc>
            </a:pPr>
            <a:endParaRPr lang="en-US" sz="1800" b="1">
              <a:solidFill>
                <a:schemeClr val="tx1"/>
              </a:solidFill>
              <a:latin typeface="+mn-lt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65D0C6EF-B5E3-75F5-E691-BCA4C1222A38}"/>
              </a:ext>
            </a:extLst>
          </p:cNvPr>
          <p:cNvSpPr txBox="1">
            <a:spLocks/>
          </p:cNvSpPr>
          <p:nvPr/>
        </p:nvSpPr>
        <p:spPr>
          <a:xfrm>
            <a:off x="402486" y="3857656"/>
            <a:ext cx="5061666" cy="2315260"/>
          </a:xfrm>
          <a:prstGeom prst="rect">
            <a:avLst/>
          </a:prstGeom>
        </p:spPr>
        <p:txBody>
          <a:bodyPr vert="horz" wrap="square" lIns="108745" tIns="54373" rIns="108745" bIns="54373" rtlCol="0">
            <a:no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750"/>
              </a:lnSpc>
            </a:pPr>
            <a:endParaRPr lang="en-US" sz="1800" b="1">
              <a:solidFill>
                <a:schemeClr val="tx1"/>
              </a:solidFill>
              <a:latin typeface="+mn-lt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0CBAFC60-C628-8F95-9645-E9EF67AEF28B}"/>
              </a:ext>
            </a:extLst>
          </p:cNvPr>
          <p:cNvSpPr txBox="1">
            <a:spLocks/>
          </p:cNvSpPr>
          <p:nvPr/>
        </p:nvSpPr>
        <p:spPr>
          <a:xfrm>
            <a:off x="83927" y="821826"/>
            <a:ext cx="5617856" cy="5434298"/>
          </a:xfrm>
          <a:prstGeom prst="rect">
            <a:avLst/>
          </a:prstGeom>
        </p:spPr>
        <p:txBody>
          <a:bodyPr vert="horz" wrap="square" lIns="108745" tIns="54373" rIns="108745" bIns="54373" rtlCol="0">
            <a:noAutofit/>
          </a:bodyPr>
          <a:lstStyle>
            <a:defPPr>
              <a:defRPr lang="en-US"/>
            </a:defPPr>
            <a:lvl1pPr indent="0" defTabSz="1087636">
              <a:lnSpc>
                <a:spcPts val="1750"/>
              </a:lnSpc>
              <a:spcBef>
                <a:spcPct val="20000"/>
              </a:spcBef>
              <a:buFont typeface="Arial"/>
              <a:buNone/>
              <a:defRPr sz="1600" b="1">
                <a:ea typeface="Lato Light" panose="020F0502020204030203" pitchFamily="34" charset="0"/>
                <a:cs typeface="Mukta ExtraLight" panose="020B0000000000000000" pitchFamily="34" charset="77"/>
              </a:defRPr>
            </a:lvl1pPr>
            <a:lvl2pPr marL="1087636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5271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912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50546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8184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5820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3455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701091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z="2000" dirty="0">
                <a:solidFill>
                  <a:srgbClr val="006A98"/>
                </a:solidFill>
              </a:rPr>
              <a:t>Complementarities (RCOs/UNCTs)</a:t>
            </a:r>
          </a:p>
          <a:p>
            <a:endParaRPr lang="en-US" sz="1800" b="0" dirty="0"/>
          </a:p>
          <a:p>
            <a:pPr marL="0" marR="0" lvl="1" algn="l" defTabSz="889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tabLst/>
              <a:defRPr/>
            </a:pPr>
            <a:r>
              <a:rPr lang="en-US" sz="1800" b="1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UNSDF Outcome: </a:t>
            </a:r>
          </a:p>
          <a:p>
            <a:pPr marL="0" marR="0" lvl="1" algn="l" defTabSz="8890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GB" sz="1800" b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Planned activities will be carried out in consultation with the UN Resident Coordinator and the UN Country Teams </a:t>
            </a:r>
          </a:p>
          <a:p>
            <a:pPr marL="342900" lvl="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800" b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RCO will serve as the focal point for censuses in their countries, mobilizing local and international resources for the census. </a:t>
            </a:r>
          </a:p>
          <a:p>
            <a:pPr marL="342900" lvl="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1800" b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RCOs will be integrated into the National Technical Working Groups on CRVS, </a:t>
            </a:r>
          </a:p>
          <a:p>
            <a:pPr marL="0" marR="0" lvl="1" algn="l" defTabSz="8890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1800" b="1" i="1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UNSDF Output: 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strengthened national statistical system will improve the production and use of quality statistics for planning and evaluation in the targeted countries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ângulo arredondado 8">
            <a:extLst>
              <a:ext uri="{FF2B5EF4-FFF2-40B4-BE49-F238E27FC236}">
                <a16:creationId xmlns:a16="http://schemas.microsoft.com/office/drawing/2014/main" id="{8E001F5A-23AA-4FB1-9456-71DCB5679F9D}"/>
              </a:ext>
            </a:extLst>
          </p:cNvPr>
          <p:cNvSpPr/>
          <p:nvPr/>
        </p:nvSpPr>
        <p:spPr>
          <a:xfrm>
            <a:off x="-82747" y="72150"/>
            <a:ext cx="12192000" cy="612934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203864"/>
          </a:solidFill>
          <a:ln cap="flat">
            <a:noFill/>
            <a:prstDash val="solid"/>
          </a:ln>
        </p:spPr>
        <p:txBody>
          <a:bodyPr vert="horz" wrap="square" lIns="91440" tIns="91440" rIns="91440" bIns="91440" anchor="ctr" anchorCtr="0" compatLnSpc="1">
            <a:spAutoFit/>
          </a:bodyPr>
          <a:lstStyle/>
          <a:p>
            <a:pPr marL="357192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ker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Delivery modalities</a:t>
            </a:r>
            <a:endParaRPr lang="en-GB" sz="2400" b="1" ker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159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ubtitle 2">
            <a:extLst>
              <a:ext uri="{FF2B5EF4-FFF2-40B4-BE49-F238E27FC236}">
                <a16:creationId xmlns:a16="http://schemas.microsoft.com/office/drawing/2014/main" id="{940E1F4C-D194-4BBA-B87E-FE205DCA3EA3}"/>
              </a:ext>
            </a:extLst>
          </p:cNvPr>
          <p:cNvSpPr txBox="1">
            <a:spLocks/>
          </p:cNvSpPr>
          <p:nvPr/>
        </p:nvSpPr>
        <p:spPr>
          <a:xfrm>
            <a:off x="6991950" y="624220"/>
            <a:ext cx="5200050" cy="5814106"/>
          </a:xfrm>
          <a:prstGeom prst="rect">
            <a:avLst/>
          </a:prstGeom>
        </p:spPr>
        <p:txBody>
          <a:bodyPr vert="horz" wrap="square" lIns="108745" tIns="54373" rIns="108745" bIns="54373" rtlCol="0">
            <a:noAutofit/>
          </a:bodyPr>
          <a:lstStyle>
            <a:defPPr>
              <a:defRPr lang="en-US"/>
            </a:defPPr>
            <a:lvl1pPr indent="0" defTabSz="1087636">
              <a:lnSpc>
                <a:spcPts val="1750"/>
              </a:lnSpc>
              <a:spcBef>
                <a:spcPct val="20000"/>
              </a:spcBef>
              <a:buFont typeface="Arial"/>
              <a:buNone/>
              <a:defRPr sz="1600" b="1">
                <a:ea typeface="Lato Light" panose="020F0502020204030203" pitchFamily="34" charset="0"/>
                <a:cs typeface="Mukta ExtraLight" panose="020B0000000000000000" pitchFamily="34" charset="77"/>
              </a:defRPr>
            </a:lvl1pPr>
            <a:lvl2pPr marL="1087636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5271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912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50546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8184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5820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3455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701091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b="1" dirty="0">
                <a:solidFill>
                  <a:srgbClr val="006A9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Cross-cutting Issues </a:t>
            </a:r>
            <a:br>
              <a:rPr lang="en-US" sz="2000" b="1" dirty="0">
                <a:solidFill>
                  <a:srgbClr val="006A9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800" b="1" dirty="0">
              <a:solidFill>
                <a:srgbClr val="006A9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ender</a:t>
            </a:r>
          </a:p>
          <a:p>
            <a:pPr marL="285750" marR="0" lvl="1" indent="-285750" algn="l" defTabSz="889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8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Gender will be integrated into all stages of collecting, managing, and analysing economic, social, and demographic data. </a:t>
            </a:r>
          </a:p>
          <a:p>
            <a:pPr marL="0" marR="0" lvl="1" algn="l" defTabSz="889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tabLst/>
              <a:defRPr/>
            </a:pPr>
            <a:endParaRPr lang="en-GB" sz="400" dirty="0">
              <a:solidFill>
                <a:srgbClr val="11111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marR="0" lvl="1" indent="-285750" algn="l" defTabSz="889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8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Statistical indicators will be disaggregated by gender. </a:t>
            </a:r>
          </a:p>
          <a:p>
            <a:pPr marL="0" marR="0" lvl="1" algn="l" defTabSz="889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tabLst/>
              <a:defRPr/>
            </a:pPr>
            <a:endParaRPr lang="en-GB" sz="400" dirty="0">
              <a:solidFill>
                <a:srgbClr val="11111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marR="0" lvl="1" indent="-285750" algn="l" defTabSz="889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80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Special project to promote the development and implementation of gender-responsive trade</a:t>
            </a:r>
          </a:p>
          <a:p>
            <a:pPr marL="285750" marR="0" lvl="1" indent="-285750" algn="l" defTabSz="889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800" dirty="0">
                <a:solidFill>
                  <a:srgbClr val="11111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Particular attention is given on young female professionals' participation in meeting and workshops being organised.</a:t>
            </a:r>
            <a:endParaRPr lang="en-GB" sz="1800" dirty="0">
              <a:solidFill>
                <a:srgbClr val="11111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lvl="1" algn="l" defTabSz="889000">
              <a:lnSpc>
                <a:spcPct val="100000"/>
              </a:lnSpc>
              <a:spcBef>
                <a:spcPts val="600"/>
              </a:spcBef>
              <a:spcAft>
                <a:spcPct val="15000"/>
              </a:spcAft>
              <a:defRPr/>
            </a:pPr>
            <a:r>
              <a:rPr lang="en-US" sz="18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 sustainability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en-GB" sz="1800" b="0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 statistics indicators captured and regularly updated in ECAStats (CO2 emission, etc)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en-GB" sz="1800" b="0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Capacity building to member states on the methodology of the System of Environmental Economic Accounting (SEEA).</a:t>
            </a:r>
          </a:p>
          <a:p>
            <a:pPr marL="0" lvl="1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defRPr/>
            </a:pPr>
            <a:endParaRPr lang="en-US" sz="18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1" indent="-285750" algn="l" defTabSz="889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A7EE951F-08F8-51DA-2E13-0D7FE1A770D0}"/>
              </a:ext>
            </a:extLst>
          </p:cNvPr>
          <p:cNvSpPr txBox="1">
            <a:spLocks/>
          </p:cNvSpPr>
          <p:nvPr/>
        </p:nvSpPr>
        <p:spPr>
          <a:xfrm>
            <a:off x="386066" y="3818369"/>
            <a:ext cx="5061666" cy="2315260"/>
          </a:xfrm>
          <a:prstGeom prst="rect">
            <a:avLst/>
          </a:prstGeom>
        </p:spPr>
        <p:txBody>
          <a:bodyPr vert="horz" wrap="square" lIns="108745" tIns="54373" rIns="108745" bIns="54373" rtlCol="0">
            <a:no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750"/>
              </a:lnSpc>
            </a:pPr>
            <a:endParaRPr lang="en-US" sz="1800" b="1" dirty="0">
              <a:solidFill>
                <a:schemeClr val="tx1"/>
              </a:solidFill>
              <a:latin typeface="+mn-lt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51AC77D7-2D6A-6D2C-8D25-41EB71A63D5D}"/>
              </a:ext>
            </a:extLst>
          </p:cNvPr>
          <p:cNvSpPr txBox="1">
            <a:spLocks/>
          </p:cNvSpPr>
          <p:nvPr/>
        </p:nvSpPr>
        <p:spPr>
          <a:xfrm>
            <a:off x="402486" y="3857656"/>
            <a:ext cx="5061666" cy="2315260"/>
          </a:xfrm>
          <a:prstGeom prst="rect">
            <a:avLst/>
          </a:prstGeom>
        </p:spPr>
        <p:txBody>
          <a:bodyPr vert="horz" wrap="square" lIns="108745" tIns="54373" rIns="108745" bIns="54373" rtlCol="0">
            <a:no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750"/>
              </a:lnSpc>
            </a:pPr>
            <a:endParaRPr lang="en-US" sz="1800" b="1" dirty="0">
              <a:solidFill>
                <a:schemeClr val="tx1"/>
              </a:solidFill>
              <a:latin typeface="+mn-lt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FFB8FDC-470D-7864-2293-C2DFB88FCD17}"/>
              </a:ext>
            </a:extLst>
          </p:cNvPr>
          <p:cNvSpPr txBox="1">
            <a:spLocks/>
          </p:cNvSpPr>
          <p:nvPr/>
        </p:nvSpPr>
        <p:spPr>
          <a:xfrm>
            <a:off x="56604" y="624220"/>
            <a:ext cx="7132471" cy="5955256"/>
          </a:xfrm>
          <a:prstGeom prst="rect">
            <a:avLst/>
          </a:prstGeom>
        </p:spPr>
        <p:txBody>
          <a:bodyPr vert="horz" wrap="square" lIns="108745" tIns="54373" rIns="108745" bIns="54373" rtlCol="0">
            <a:noAutofit/>
          </a:bodyPr>
          <a:lstStyle>
            <a:defPPr>
              <a:defRPr lang="en-US"/>
            </a:defPPr>
            <a:lvl1pPr indent="0" defTabSz="1087636">
              <a:lnSpc>
                <a:spcPts val="1750"/>
              </a:lnSpc>
              <a:spcBef>
                <a:spcPct val="20000"/>
              </a:spcBef>
              <a:buFont typeface="Arial"/>
              <a:buNone/>
              <a:defRPr sz="1600" b="1">
                <a:ea typeface="Lato Light" panose="020F0502020204030203" pitchFamily="34" charset="0"/>
                <a:cs typeface="Mukta ExtraLight" panose="020B0000000000000000" pitchFamily="34" charset="77"/>
              </a:defRPr>
            </a:lvl1pPr>
            <a:lvl2pPr marL="1087636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5271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912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50546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8184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5820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3455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701091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lnSpc>
                <a:spcPct val="100000"/>
              </a:lnSpc>
              <a:spcBef>
                <a:spcPts val="600"/>
              </a:spcBef>
            </a:pPr>
            <a:r>
              <a:rPr lang="en-US" sz="1800" b="1" dirty="0">
                <a:solidFill>
                  <a:srgbClr val="006A9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Partnerships (external)</a:t>
            </a:r>
          </a:p>
          <a:p>
            <a:pPr marL="285750" indent="-28575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Implementation of the 2008 SNA in Africa</a:t>
            </a:r>
            <a:r>
              <a:rPr lang="en-US" sz="1800" b="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:</a:t>
            </a:r>
            <a:r>
              <a:rPr lang="en-GB" sz="1800" b="0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1800" b="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AGNA: AUC, AfDB, AFRISTAT, RECs, UNSD</a:t>
            </a:r>
            <a:r>
              <a:rPr lang="en-GB" sz="1800" b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Supply and Use Tables (SUTs) and Trade in Value Added (</a:t>
            </a:r>
            <a:r>
              <a:rPr lang="en-GB" sz="1800" b="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TiVA</a:t>
            </a:r>
            <a:r>
              <a:rPr lang="en-GB" sz="1800" b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):</a:t>
            </a:r>
            <a:r>
              <a:rPr lang="en-GB" sz="18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b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OECD and WTO</a:t>
            </a:r>
            <a:endParaRPr lang="en-GB" sz="1800" b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CPI Data Collection:</a:t>
            </a:r>
            <a:r>
              <a:rPr lang="en-GB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800" b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(INSEE France, ONS UK, Survey CTO, Global Partnership)</a:t>
            </a:r>
            <a:endParaRPr lang="en-GB" sz="1800" b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Civil Registration and Vital Statistics</a:t>
            </a:r>
            <a:r>
              <a:rPr lang="en-GB" sz="1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AUC, </a:t>
            </a:r>
            <a:r>
              <a:rPr lang="en-GB" sz="18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UNFPA, UNICEF, UNDESA, UNDP on the United Nations Legal Identity Agenda</a:t>
            </a:r>
          </a:p>
          <a:p>
            <a:pPr marL="285750" indent="-28575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GDP Rebasing Missions and SNA Update Program: </a:t>
            </a:r>
            <a:r>
              <a:rPr lang="en-GB" sz="1800" b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AFRISTAT, AfDB, IMF, RECs, UNSD, World Bank, </a:t>
            </a:r>
          </a:p>
          <a:p>
            <a:pPr marL="285750" indent="-28575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Monitoring of SDGs and Statistics in Africa: </a:t>
            </a:r>
            <a:r>
              <a:rPr lang="en-GB" sz="1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EU/Eurostat/</a:t>
            </a:r>
            <a:endParaRPr lang="en-GB" sz="1800" b="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Implementation of Censuses: </a:t>
            </a:r>
            <a:r>
              <a:rPr lang="en-GB" sz="1800" b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UNFPA, ONS (UK), US Census Bureau</a:t>
            </a:r>
          </a:p>
          <a:p>
            <a:pPr marL="285750" indent="-28575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Gender Statistics: </a:t>
            </a:r>
            <a:r>
              <a:rPr lang="en-GB" sz="1800" b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Women, Paris 21, Data2X</a:t>
            </a:r>
            <a:endParaRPr lang="en-GB" sz="1800" b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Geospatial Information Frameworks: </a:t>
            </a:r>
            <a:r>
              <a:rPr lang="en-GB" sz="1800" b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AUC, UN-GGIM, UNSD, Esri, Trimble Inc., RCMRD, AFRIGIST, UN-GGKIC, UN-GGCE.</a:t>
            </a:r>
            <a:endParaRPr lang="en-GB" sz="1800" b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l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Second Administrative Level Boundary Datasets: </a:t>
            </a:r>
            <a:r>
              <a:rPr lang="en-GB" sz="1800" b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UNGIS (OICT), Esri, SDG Data Alliance.</a:t>
            </a:r>
          </a:p>
          <a:p>
            <a:pPr marL="0" marR="0" lvl="1" algn="l" defTabSz="8890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15000"/>
              </a:spcAft>
              <a:buClrTx/>
              <a:buSzTx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ângulo arredondado 8">
            <a:extLst>
              <a:ext uri="{FF2B5EF4-FFF2-40B4-BE49-F238E27FC236}">
                <a16:creationId xmlns:a16="http://schemas.microsoft.com/office/drawing/2014/main" id="{EA3E490A-B4D2-4F49-AF76-8E1DAD8D2386}"/>
              </a:ext>
            </a:extLst>
          </p:cNvPr>
          <p:cNvSpPr/>
          <p:nvPr/>
        </p:nvSpPr>
        <p:spPr>
          <a:xfrm>
            <a:off x="60946" y="72150"/>
            <a:ext cx="12074449" cy="612934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203864"/>
          </a:solidFill>
          <a:ln cap="flat">
            <a:noFill/>
            <a:prstDash val="solid"/>
          </a:ln>
        </p:spPr>
        <p:txBody>
          <a:bodyPr vert="horz" wrap="square" lIns="91440" tIns="91440" rIns="91440" bIns="91440" anchor="ctr" anchorCtr="0" compatLnSpc="1">
            <a:spAutoFit/>
          </a:bodyPr>
          <a:lstStyle/>
          <a:p>
            <a:pPr marL="357192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Delivery modalities (cont’d)</a:t>
            </a:r>
            <a:endParaRPr lang="en-GB" sz="24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AutoShape 25">
            <a:extLst>
              <a:ext uri="{FF2B5EF4-FFF2-40B4-BE49-F238E27FC236}">
                <a16:creationId xmlns:a16="http://schemas.microsoft.com/office/drawing/2014/main" id="{E99BAED5-5A73-4AE1-CFD4-C032A76B70EA}"/>
              </a:ext>
            </a:extLst>
          </p:cNvPr>
          <p:cNvSpPr/>
          <p:nvPr/>
        </p:nvSpPr>
        <p:spPr>
          <a:xfrm flipH="1" flipV="1">
            <a:off x="6960275" y="781022"/>
            <a:ext cx="0" cy="5500502"/>
          </a:xfrm>
          <a:prstGeom prst="line">
            <a:avLst/>
          </a:prstGeom>
          <a:ln w="19050" cap="rnd">
            <a:solidFill>
              <a:srgbClr val="006FB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9561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69C1BD49-2F8D-4B16-9F63-00FDCA17A7C5}"/>
              </a:ext>
            </a:extLst>
          </p:cNvPr>
          <p:cNvSpPr/>
          <p:nvPr/>
        </p:nvSpPr>
        <p:spPr>
          <a:xfrm>
            <a:off x="206204" y="1120259"/>
            <a:ext cx="1568576" cy="156857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 Light" panose="020F0502020204030203" pitchFamily="34" charset="0"/>
            </a:endParaRP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891D4C7C-11BC-4941-B348-8918C7BAE270}"/>
              </a:ext>
            </a:extLst>
          </p:cNvPr>
          <p:cNvSpPr txBox="1">
            <a:spLocks/>
          </p:cNvSpPr>
          <p:nvPr/>
        </p:nvSpPr>
        <p:spPr>
          <a:xfrm>
            <a:off x="1927898" y="847279"/>
            <a:ext cx="9843390" cy="576798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1" indent="-285750" algn="l" defTabSz="889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900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Leveraging technology in census operations, significantly enhancing cost-efficiency and improving data quality in terms of coverage, accuracy, and timeliness</a:t>
            </a:r>
          </a:p>
          <a:p>
            <a:pPr marL="285750" lvl="1" indent="-285750" algn="l" defTabSz="889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900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Strengthen the  integration of Artificial Intelligence (AI) and Big Data  into national accounting systems to revolutionize how economic data is collected, analyzed, and utilized</a:t>
            </a:r>
          </a:p>
          <a:p>
            <a:pPr marL="285750" lvl="1" indent="-285750" algn="l" defTabSz="889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900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Foster stronger collaborations with donors and the private sector for executing technical initiatives, while enhancing engagement with the RCO and SROs</a:t>
            </a:r>
          </a:p>
          <a:p>
            <a:pPr marL="285750" lvl="1" indent="-285750" algn="l" defTabSz="889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900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 prototypes addressing key ECA policy research areas, featuring exemplary online applications and efficient electronic delivery of products and services.</a:t>
            </a:r>
          </a:p>
          <a:p>
            <a:pPr marL="285750" lvl="1" indent="-285750" algn="l" defTabSz="889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900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strategic shift in focus from merely generating raw data and information to creating services and spatial analytics.</a:t>
            </a:r>
            <a:endParaRPr lang="en-GB" sz="1900" dirty="0">
              <a:solidFill>
                <a:srgbClr val="11111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1" indent="-285750" algn="l" defTabSz="889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900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Leveraging advancements in data science and satellite imagery to drive innovation in agriculture, migration, and natural resource management. </a:t>
            </a:r>
          </a:p>
          <a:p>
            <a:pPr marL="285750" lvl="1" indent="-285750" algn="l" defTabSz="889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900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level of advocacy to increase the participation of women in data and statistics- </a:t>
            </a:r>
          </a:p>
          <a:p>
            <a:pPr marL="285750" lvl="1" indent="-285750" algn="l" defTabSz="889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1800" dirty="0">
              <a:solidFill>
                <a:srgbClr val="11111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BF1082B-C1ED-4978-A1C8-08EEFD70089A}"/>
              </a:ext>
            </a:extLst>
          </p:cNvPr>
          <p:cNvSpPr txBox="1"/>
          <p:nvPr/>
        </p:nvSpPr>
        <p:spPr>
          <a:xfrm>
            <a:off x="664989" y="1361857"/>
            <a:ext cx="473206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0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1</a:t>
            </a:r>
          </a:p>
        </p:txBody>
      </p:sp>
      <p:sp>
        <p:nvSpPr>
          <p:cNvPr id="2" name="Rectângulo arredondado 8">
            <a:extLst>
              <a:ext uri="{FF2B5EF4-FFF2-40B4-BE49-F238E27FC236}">
                <a16:creationId xmlns:a16="http://schemas.microsoft.com/office/drawing/2014/main" id="{68C67DAA-4F05-BF26-2218-82DD95E6AACD}"/>
              </a:ext>
            </a:extLst>
          </p:cNvPr>
          <p:cNvSpPr/>
          <p:nvPr/>
        </p:nvSpPr>
        <p:spPr>
          <a:xfrm>
            <a:off x="-82747" y="38098"/>
            <a:ext cx="12192000" cy="68103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203864"/>
          </a:solidFill>
          <a:ln cap="flat">
            <a:noFill/>
            <a:prstDash val="solid"/>
          </a:ln>
        </p:spPr>
        <p:txBody>
          <a:bodyPr vert="horz" wrap="square" lIns="91440" tIns="91440" rIns="91440" bIns="91440" anchor="ctr" anchorCtr="0" compatLnSpc="1">
            <a:spAutoFit/>
          </a:bodyPr>
          <a:lstStyle/>
          <a:p>
            <a:pPr marL="357192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will be done differently in 2025</a:t>
            </a:r>
            <a:endParaRPr lang="en-GB" sz="28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980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F346651A-3280-2243-8879-4C38C6D931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4838" y="2868613"/>
            <a:ext cx="3362325" cy="112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7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8b77875e-5908-45a0-9cb4-dec9ae074618}" enabled="1" method="Privileged" siteId="{0f9e35db-544f-4f60-bdcc-5ea416e6dc70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604</TotalTime>
  <Words>1624</Words>
  <Application>Microsoft Office PowerPoint</Application>
  <PresentationFormat>Widescreen</PresentationFormat>
  <Paragraphs>221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4" baseType="lpstr">
      <vt:lpstr>-apple-system</vt:lpstr>
      <vt:lpstr>Arial</vt:lpstr>
      <vt:lpstr>Calibri</vt:lpstr>
      <vt:lpstr>Calibri Light</vt:lpstr>
      <vt:lpstr>Lato Light</vt:lpstr>
      <vt:lpstr>Lucida Sans</vt:lpstr>
      <vt:lpstr>Poppins</vt:lpstr>
      <vt:lpstr>proxima-nova</vt:lpstr>
      <vt:lpstr>Segoe UI</vt:lpstr>
      <vt:lpstr>Symbol</vt:lpstr>
      <vt:lpstr>Tw Cen MT</vt:lpstr>
      <vt:lpstr>Wingdings</vt:lpstr>
      <vt:lpstr>Office Theme</vt:lpstr>
      <vt:lpstr>Subprogramme 4: Data and Statistics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INCEPTION REPORT  “2023 – 2024 Biennial report on promoting a culture of quality assurance at ECA”   Quality Assurance Unit/SCQAS/SPORD  September 2024</dc:title>
  <dc:creator>Afework Temtime</dc:creator>
  <cp:lastModifiedBy>Akrem Abdusemed</cp:lastModifiedBy>
  <cp:revision>68</cp:revision>
  <cp:lastPrinted>2024-11-04T09:20:13Z</cp:lastPrinted>
  <dcterms:created xsi:type="dcterms:W3CDTF">2024-08-29T12:46:16Z</dcterms:created>
  <dcterms:modified xsi:type="dcterms:W3CDTF">2025-12-03T08:53:11Z</dcterms:modified>
</cp:coreProperties>
</file>