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9" r:id="rId5"/>
    <p:sldId id="2082813100" r:id="rId6"/>
    <p:sldId id="2147377445" r:id="rId7"/>
    <p:sldId id="2082813098" r:id="rId8"/>
    <p:sldId id="2082813101" r:id="rId9"/>
    <p:sldId id="2147377444" r:id="rId10"/>
    <p:sldId id="2147377433" r:id="rId11"/>
    <p:sldId id="280" r:id="rId12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A132B3A-1D01-74C4-61D9-A7E7F2ABCCC6}" name="CPPS" initials="CPPS" userId="CPPS" providerId="None"/>
  <p188:author id="{8605E1A5-B926-A8D1-3532-B161BECE0940}" name="Heran Belete" initials="HB" userId="S::beleteh@un.org::abf68e2b-6d6d-470b-a6e7-e78f56fc555f" providerId="AD"/>
  <p188:author id="{3BF864B3-9884-0394-771F-E5E61286AF1C}" name="Laura Paez Heredia" initials="LH" userId="S::paezl@un.org::833a26ca-feff-405e-93dd-d3804d8421cd" providerId="AD"/>
  <p188:author id="{82B070CB-195C-A98C-2EFF-F03E199C9D15}" name="Moctar Diouf" initials="MD" userId="S::diouf15@un.org::fb2e9a00-0c68-49bd-a86d-7c147241706e" providerId="AD"/>
  <p188:author id="{BE92CCCC-4B2C-26A1-9B7F-200CCE67E86E}" name="Meskerem Kifle" initials="MG" userId="S::meskerem.gebrehiwot@un.org::2288db7b-98e5-4f6b-b845-45b00bd08cbb" providerId="AD"/>
  <p188:author id="{173181FD-9136-4CBA-F112-9970034D5D34}" name="Grace Chisamya" initials="GC" userId="S::chisamya@un.org::030cfaae-f960-4002-a5f7-0da9506700f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3423" autoAdjust="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B7983-AB80-41EB-879C-E8872C456DB5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B5EEA-D076-457B-8AEB-002F883598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368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601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85B7A-26FB-7CF1-2FC4-78450483D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EE4B5-86FB-DDDA-1C24-847F69DBA6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291885-F3BD-61FC-045B-A846BBDEE9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MPI and TSA, ICBT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1CA7D2-92FF-659D-20A6-FC005B9B07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68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6B5EEA-D076-457B-8AEB-002F8835981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553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727ED-588E-4FB9-800C-DEB5A5A93A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689BD-5B2D-40B2-994D-B4C1907EAE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80C2C-79F7-4FBC-97F9-151E8B75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0CB5A2-389E-4075-BAAA-5312AA55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CAA16-9F29-4A04-AEBF-3DB6B564C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50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77FE0-6774-43D0-AAB0-579E78B5D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7D4E2-02DD-454B-8295-41CA43A9D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E1487-3403-4230-B651-81D283CB0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75612-BD3A-47A9-B6A8-DDF98C7BA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F93C2A-777C-4771-9F97-DBB1E4613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0706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5E169-2ACD-4384-B90C-F264BB185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812A51-56FD-4110-9048-5553805B1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E37E6-D903-4AD6-985A-004E050A4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A12BC-468F-43FF-BB42-B5D7EA12E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C0784-E9FD-45D0-B4AA-2AF53046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6166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375DC-DDBD-4FC3-9F36-DF87C043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D4C2-1028-42FC-BC27-FF35F0416B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FE158-7F38-4D75-AE68-E7B7FB477E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4D68-475D-4DF1-85F7-15BDF4230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BB5F6B-86AF-400D-882C-CFFFF84AB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E1DBE4-B970-487F-8A83-F9F9C90C7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57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00B77-417A-4548-93A8-C912F4E3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9EF15-E972-4EDC-8FF9-B005F448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59AFCE-6258-4698-AE6F-FA6DB2984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7D556D-F682-4312-96EA-F3A54D7E1A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DBB4CF-3DD0-48E0-A321-B6CE0EF319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175E40-6358-4F54-9C8F-4B5EF64F5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166BCE-269E-4BF4-954D-80A443592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38172-1270-4CEA-866F-F8EB6CED3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9497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E37B0-8331-47B9-82C0-0101CA66C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3B4BB5-FE73-4177-9D8F-ECA2E35E3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1C033-F48E-4F88-8223-E73CC543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3BAB4-E8F0-4B1C-BA52-6AF4970E4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212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B35083-061A-4A17-8425-2C6849AB0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37F195-9885-45AF-9C82-EDC998B9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44472B-3779-4A26-89DB-FDD56DC50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6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68924-18ED-491E-9B73-00EF57E45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07577-78AC-437B-B554-01342EBD2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30E3A4-C84F-484D-A799-A81935E38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C26E12-545E-417F-A517-912EC6E4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D15A8-43C8-4CB7-8067-F2F476FC5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93D20-C04F-4633-9EE0-01BE2D78A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293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0B548-0B9A-4D88-AA31-FE63BAB81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2C5BBD-7559-464B-A35F-E350AC7624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E92D7-4145-4EEE-B996-4FE73F8153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17678-20B6-4FB9-91F1-3618254F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6D895-8C8A-4691-B17B-609EB2F75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62AB56-3BBC-4412-BB64-F1A382223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87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6629-EA3F-408F-9B9D-D565FF4ED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DCC5B9-5AD7-4376-B113-DE32E2C45A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C2AC7-EB1A-439D-B2C1-B675FD635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8D5F-E797-4133-9E21-70E262887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BEEE-1C63-4306-B5E4-EEB2818BE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103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FF785B-8683-444B-B48C-3520B84FBB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A0E59C-8565-4F8D-BE3F-C35EBEF3F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ABA75-8936-4214-95C7-D61CD999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592FF-0D50-4169-9908-D4EE77230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39A0B-96EC-40C8-928E-62C020214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6710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380E99E-EAB3-441E-802E-A65016F184D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1202" y="1825627"/>
            <a:ext cx="11289596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75B20518-8021-4F36-BD2D-AD4BFC950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4676"/>
          <a:stretch>
            <a:fillRect/>
          </a:stretch>
        </p:blipFill>
        <p:spPr>
          <a:xfrm>
            <a:off x="0" y="6492871"/>
            <a:ext cx="12192000" cy="365129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9756866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A26F30FD-BC7D-85C8-637C-0497F2F6E9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433610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4178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6696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2F9AB6-181B-4FA0-BBAB-95F2ABBD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99E846-1B09-4624-BC04-BBBB179BA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BDC5C-53B0-437F-90B4-4FA2C0F7A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DB018B-828D-439C-8E60-2F14CB122BE1}" type="datetimeFigureOut">
              <a:rPr lang="en-GB" smtClean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5EC73-26E4-4903-9606-E9F2F4820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4D7F6A-F599-453E-9586-52B4EDCF21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C2CA6B-7817-4B9D-A6EC-1CB6948C82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325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7" r:id="rId13"/>
    <p:sldLayoutId id="214748366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7BF7CC6-AA9A-F447-93B5-4F8BDBD512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049" y="4690146"/>
            <a:ext cx="7885044" cy="1235166"/>
          </a:xfrm>
        </p:spPr>
        <p:txBody>
          <a:bodyPr anchor="t" anchorCtr="0">
            <a:noAutofit/>
          </a:bodyPr>
          <a:lstStyle/>
          <a:p>
            <a:r>
              <a:rPr 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Cross-Cutting Area 2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Data and Statistics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(ACS, SRO CA)</a:t>
            </a:r>
            <a:br>
              <a:rPr lang="en-US" sz="24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ET" sz="2800" dirty="0"/>
            </a:b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48F988-4AC8-4FA1-8AF8-9BFAAB2C8C52}"/>
              </a:ext>
            </a:extLst>
          </p:cNvPr>
          <p:cNvSpPr txBox="1"/>
          <p:nvPr/>
        </p:nvSpPr>
        <p:spPr>
          <a:xfrm>
            <a:off x="8405622" y="5740646"/>
            <a:ext cx="35913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8-12 December 2025</a:t>
            </a:r>
            <a:endParaRPr lang="en-GB" sz="18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44AC6E-53B7-86CF-9433-5CF9207CBCEB}"/>
              </a:ext>
            </a:extLst>
          </p:cNvPr>
          <p:cNvSpPr txBox="1">
            <a:spLocks/>
          </p:cNvSpPr>
          <p:nvPr/>
        </p:nvSpPr>
        <p:spPr>
          <a:xfrm>
            <a:off x="680506" y="1983188"/>
            <a:ext cx="11074400" cy="289162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r>
              <a:rPr lang="en-GB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Accountability and Programme Performance Review Meeting </a:t>
            </a:r>
          </a:p>
          <a:p>
            <a:endParaRPr lang="en-GB" sz="1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 for 2026</a:t>
            </a:r>
          </a:p>
          <a:p>
            <a:endParaRPr lang="en-GB" sz="20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i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Theme: 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Sustaining gains: Taking Stock of Results in 2025 and Planning for Strategic Impact in 2026</a:t>
            </a:r>
            <a:r>
              <a:rPr lang="en-US" sz="20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endParaRPr lang="en-US" sz="2000" b="0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0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36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F515A332-23A1-684D-AD2B-8A29C1870652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EF9EBB46-3B98-104F-8E57-7315345477BE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A14BA77F-1236-4E42-98FE-B367E0DABF59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FD9A4-309E-4647-8A49-E86F847AB7B7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DF38B4AC-2F7A-D304-D69A-C121586782A6}"/>
              </a:ext>
            </a:extLst>
          </p:cNvPr>
          <p:cNvSpPr/>
          <p:nvPr/>
        </p:nvSpPr>
        <p:spPr>
          <a:xfrm>
            <a:off x="1378229" y="35416"/>
            <a:ext cx="10667999" cy="723602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1: </a:t>
            </a:r>
            <a:r>
              <a:rPr lang="en-GB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 of ECA produce and disseminate comparable economic statistics</a:t>
            </a:r>
          </a:p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05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F34F14B2-BDE6-F420-7C92-A07829A4CA35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65A43-3743-F42E-F613-561CFE4D06B7}"/>
              </a:ext>
            </a:extLst>
          </p:cNvPr>
          <p:cNvSpPr/>
          <p:nvPr/>
        </p:nvSpPr>
        <p:spPr>
          <a:xfrm>
            <a:off x="137307" y="1585626"/>
            <a:ext cx="2930991" cy="4953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lang="en-US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members of ECA will adopt and apply the recommended international standards and methodology (2008 System of National Accounts and extensions) in economic statistics</a:t>
            </a:r>
            <a:endParaRPr lang="en-US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sz="1600" b="1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rt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1E2BC3-CB63-F526-0D90-88E71E7E940E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24706-AEDE-5C45-6099-F28EA4F23D8F}"/>
              </a:ext>
            </a:extLst>
          </p:cNvPr>
          <p:cNvSpPr/>
          <p:nvPr/>
        </p:nvSpPr>
        <p:spPr>
          <a:xfrm>
            <a:off x="3200400" y="824260"/>
            <a:ext cx="6165244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95C020-B4D0-378D-F7A7-1995BEF35028}"/>
              </a:ext>
            </a:extLst>
          </p:cNvPr>
          <p:cNvSpPr/>
          <p:nvPr/>
        </p:nvSpPr>
        <p:spPr>
          <a:xfrm>
            <a:off x="9456820" y="835967"/>
            <a:ext cx="2515793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818802-898F-E51F-3C7B-6487F32F071A}"/>
              </a:ext>
            </a:extLst>
          </p:cNvPr>
          <p:cNvSpPr/>
          <p:nvPr/>
        </p:nvSpPr>
        <p:spPr>
          <a:xfrm>
            <a:off x="145772" y="892719"/>
            <a:ext cx="2930991" cy="61293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BD31C-552E-CB9E-30E2-161BE4C0EFEA}"/>
              </a:ext>
            </a:extLst>
          </p:cNvPr>
          <p:cNvSpPr/>
          <p:nvPr/>
        </p:nvSpPr>
        <p:spPr>
          <a:xfrm>
            <a:off x="3200400" y="1581626"/>
            <a:ext cx="6256420" cy="504844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288925" indent="-288925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Parliamentary Events: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the 2008 SNA</a:t>
            </a:r>
          </a:p>
          <a:p>
            <a:pPr marL="288925" indent="-288925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 Expert Group: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Accounts</a:t>
            </a:r>
          </a:p>
          <a:p>
            <a:pPr marL="288925" indent="-288925"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Webinars, training workshops, online courses: 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Natural Capital Accounting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250" indent="-349250" defTabSz="1087636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and workshops: </a:t>
            </a:r>
          </a:p>
          <a:p>
            <a:pPr marL="746125" lvl="4" indent="-288925" defTabSz="1087636">
              <a:buFont typeface="Courier New" panose="02070309020205020404" pitchFamily="49" charset="0"/>
              <a:buChar char="o"/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Environmental Accounting (SEEA), and the Beyond GDP Agenda using AI tools.</a:t>
            </a:r>
          </a:p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GB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and updating: </a:t>
            </a:r>
            <a:r>
              <a:rPr lang="en-GB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and Uses tables(SUTs) </a:t>
            </a:r>
            <a:endParaRPr lang="en-GB" sz="100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925" indent="-288925" defTabSz="1087636">
              <a:buFont typeface="Wingdings" panose="05000000000000000000" pitchFamily="2" charset="2"/>
              <a:buChar char="§"/>
            </a:pPr>
            <a:r>
              <a:rPr lang="en-US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support and Advice : </a:t>
            </a: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746125" lvl="4" indent="-288925" defTabSz="1087636">
              <a:buFont typeface="Courier New" panose="02070309020205020404" pitchFamily="49" charset="0"/>
              <a:buChar char="o"/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price index (CPI): data collection, compilation, and application</a:t>
            </a:r>
          </a:p>
          <a:p>
            <a:pPr marL="0" lvl="3" defTabSz="1087636">
              <a:buFont typeface="Courier New" panose="02070309020205020404" pitchFamily="49" charset="0"/>
              <a:buChar char="o"/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TIVA, SUT, IOT, </a:t>
            </a:r>
            <a:r>
              <a:rPr lang="en-US" kern="15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AfCIOT</a:t>
            </a: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Integration </a:t>
            </a:r>
          </a:p>
          <a:p>
            <a:pPr marL="685800" lvl="3" indent="-228600" defTabSz="1087636">
              <a:buFont typeface="Courier New" panose="02070309020205020404" pitchFamily="49" charset="0"/>
              <a:buChar char="o"/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Interactive and dynamic compendium on trade statistics, </a:t>
            </a:r>
          </a:p>
          <a:p>
            <a:pPr marL="685800" lvl="3" indent="-228600" defTabSz="1087636">
              <a:buFont typeface="Courier New" panose="02070309020205020404" pitchFamily="49" charset="0"/>
              <a:buChar char="o"/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of Small-Scale Cross-Border Trade (SSCBT) in RECs and pilot countries</a:t>
            </a:r>
          </a:p>
          <a:p>
            <a:pPr marL="685800" lvl="3" indent="-228600" defTabSz="1087636">
              <a:buFont typeface="Courier New" panose="02070309020205020404" pitchFamily="49" charset="0"/>
              <a:buChar char="o"/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GDP rebasing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CFA01-D64C-A705-CF89-9B7BAFA62B7F}"/>
              </a:ext>
            </a:extLst>
          </p:cNvPr>
          <p:cNvSpPr/>
          <p:nvPr/>
        </p:nvSpPr>
        <p:spPr>
          <a:xfrm>
            <a:off x="9565105" y="1605690"/>
            <a:ext cx="2407510" cy="50243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spcBef>
                <a:spcPts val="1200"/>
              </a:spcBef>
            </a:pP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Namibia</a:t>
            </a: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Togo</a:t>
            </a: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Comoros, Congo Republic, </a:t>
            </a: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Democratic Republic of Congo,</a:t>
            </a: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Madagascar,</a:t>
            </a:r>
          </a:p>
          <a:p>
            <a:pPr marL="288925" indent="-288925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Sao Tome and Principe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AA29B20-3C85-22C8-4636-5DDB4721A2CD}"/>
              </a:ext>
            </a:extLst>
          </p:cNvPr>
          <p:cNvSpPr/>
          <p:nvPr/>
        </p:nvSpPr>
        <p:spPr>
          <a:xfrm>
            <a:off x="160618" y="-3828"/>
            <a:ext cx="1126435" cy="8268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31665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48E6C-97EB-F3D0-32B7-18945FE24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CC0B8492-F718-043C-5DB8-E635EEDB7469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DB62729B-B4FB-4798-A297-57A9C842CF7F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01791739-06DC-AE06-A5D5-3212D259D4E6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AF2B998-546A-1A06-27B3-54DFEC0A71E0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0894304D-99E5-8951-B68C-2C1C548A0A1C}"/>
              </a:ext>
            </a:extLst>
          </p:cNvPr>
          <p:cNvSpPr/>
          <p:nvPr/>
        </p:nvSpPr>
        <p:spPr>
          <a:xfrm>
            <a:off x="1141913" y="116289"/>
            <a:ext cx="11034609" cy="56185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1: </a:t>
            </a:r>
            <a:r>
              <a:rPr lang="en-GB" sz="21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states produce and disseminate comparable economic statistics</a:t>
            </a: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132759AA-DE87-A060-ED0F-3B054020AACA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10B0D04-C538-BB35-49F9-DFB84FF0EFFB}"/>
              </a:ext>
            </a:extLst>
          </p:cNvPr>
          <p:cNvSpPr/>
          <p:nvPr/>
        </p:nvSpPr>
        <p:spPr>
          <a:xfrm>
            <a:off x="137307" y="1585626"/>
            <a:ext cx="2954808" cy="5160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 a regional </a:t>
            </a:r>
            <a:r>
              <a:rPr lang="en-GB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Input-Output Tables (IOT)</a:t>
            </a: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</a:t>
            </a:r>
            <a:r>
              <a:rPr lang="en-US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MS will produce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data and statistics</a:t>
            </a:r>
            <a:r>
              <a:rPr lang="en-US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on food inflation alongside food production and food sub-classes disaggregated by poverty status</a:t>
            </a:r>
          </a:p>
          <a:p>
            <a:pPr defTabSz="1087636">
              <a:tabLst>
                <a:tab pos="457200" algn="l"/>
              </a:tabLst>
            </a:pPr>
            <a:endParaRPr lang="en-US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MS will produce data and statistics on sub-national price differentials at the commodity level</a:t>
            </a:r>
          </a:p>
          <a:p>
            <a:pPr defTabSz="1087636">
              <a:tabLst>
                <a:tab pos="457200" algn="l"/>
              </a:tabLst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MS will produce data and statistics on trade vulnerabilities</a:t>
            </a:r>
          </a:p>
          <a:p>
            <a:pPr defTabSz="1087636">
              <a:tabLst>
                <a:tab pos="457200" algn="l"/>
              </a:tabLst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endParaRPr lang="en-US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GB" b="1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rt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en-GB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FAE797-F51F-B756-ECDF-6DFB84921400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78AAC55-B182-D903-B827-682E9D13EF08}"/>
              </a:ext>
            </a:extLst>
          </p:cNvPr>
          <p:cNvSpPr/>
          <p:nvPr/>
        </p:nvSpPr>
        <p:spPr>
          <a:xfrm>
            <a:off x="3200400" y="824260"/>
            <a:ext cx="6165244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D565679-AC7E-1A0F-0E82-329E1F7A8217}"/>
              </a:ext>
            </a:extLst>
          </p:cNvPr>
          <p:cNvSpPr/>
          <p:nvPr/>
        </p:nvSpPr>
        <p:spPr>
          <a:xfrm>
            <a:off x="9456820" y="835967"/>
            <a:ext cx="2515793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FF01569-4165-B2B2-DD14-68547569E61A}"/>
              </a:ext>
            </a:extLst>
          </p:cNvPr>
          <p:cNvSpPr/>
          <p:nvPr/>
        </p:nvSpPr>
        <p:spPr>
          <a:xfrm>
            <a:off x="145772" y="892719"/>
            <a:ext cx="2930991" cy="612934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853D2CE-5C52-3BD7-9639-8B785A78244E}"/>
              </a:ext>
            </a:extLst>
          </p:cNvPr>
          <p:cNvSpPr/>
          <p:nvPr/>
        </p:nvSpPr>
        <p:spPr>
          <a:xfrm>
            <a:off x="3200399" y="1581626"/>
            <a:ext cx="6364705" cy="516040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Webinars and training workshops:  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and Use Table (SUT), IOT, Social Accounting Matrix (SAM), framing statistical blocks and measures of trade vulnerabilities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standards and adoption strategies: 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Emerging data sources, price differentials and trade vulnerabilities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 learning: 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Benchmarking of release calendars and capacities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US" sz="2200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In-country technical support: </a:t>
            </a:r>
            <a:r>
              <a:rPr lang="en-US" sz="22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SUT, IOT and SAM</a:t>
            </a:r>
          </a:p>
          <a:p>
            <a:pPr defTabSz="1087636"/>
            <a:endParaRPr lang="en-GB" sz="2200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A853DAF-DCE1-41EF-8C23-246EB5B762F5}"/>
              </a:ext>
            </a:extLst>
          </p:cNvPr>
          <p:cNvSpPr/>
          <p:nvPr/>
        </p:nvSpPr>
        <p:spPr>
          <a:xfrm>
            <a:off x="9695731" y="1605690"/>
            <a:ext cx="2407510" cy="51363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spcBef>
                <a:spcPts val="1200"/>
              </a:spcBef>
            </a:pP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Potential countries include: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Sierra Leone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Togo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Guinea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Burkina Faso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Tunisia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Nigeria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Africa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F9EBF1F-294D-3215-6C79-BF1848A6BD89}"/>
              </a:ext>
            </a:extLst>
          </p:cNvPr>
          <p:cNvSpPr/>
          <p:nvPr/>
        </p:nvSpPr>
        <p:spPr>
          <a:xfrm>
            <a:off x="15478" y="10686"/>
            <a:ext cx="1126435" cy="8268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ACS</a:t>
            </a:r>
            <a:endParaRPr lang="en-GB" b="1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3240CDF-D185-E6AD-0C9B-47D715CFDE21}"/>
              </a:ext>
            </a:extLst>
          </p:cNvPr>
          <p:cNvSpPr/>
          <p:nvPr/>
        </p:nvSpPr>
        <p:spPr>
          <a:xfrm>
            <a:off x="9711582" y="1679610"/>
            <a:ext cx="1816034" cy="1091582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Seven Countries 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27283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F515A332-23A1-684D-AD2B-8A29C1870652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EF9EBB46-3B98-104F-8E57-7315345477BE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A14BA77F-1236-4E42-98FE-B367E0DABF59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FD9A4-309E-4647-8A49-E86F847AB7B7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DF38B4AC-2F7A-D304-D69A-C121586782A6}"/>
              </a:ext>
            </a:extLst>
          </p:cNvPr>
          <p:cNvSpPr/>
          <p:nvPr/>
        </p:nvSpPr>
        <p:spPr>
          <a:xfrm>
            <a:off x="1364977" y="-90438"/>
            <a:ext cx="10827023" cy="81724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9063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2: </a:t>
            </a:r>
            <a:r>
              <a:rPr lang="en-GB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towards integrated statistical and geospatial information frameworks</a:t>
            </a:r>
          </a:p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F34F14B2-BDE6-F420-7C92-A07829A4CA35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4765A43-3743-F42E-F613-561CFE4D06B7}"/>
              </a:ext>
            </a:extLst>
          </p:cNvPr>
          <p:cNvSpPr/>
          <p:nvPr/>
        </p:nvSpPr>
        <p:spPr>
          <a:xfrm>
            <a:off x="184878" y="1618947"/>
            <a:ext cx="2751806" cy="49002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tabLst>
                <a:tab pos="457200" algn="l"/>
              </a:tabLst>
            </a:pPr>
            <a:endParaRPr lang="en-US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</a:t>
            </a:r>
            <a:r>
              <a:rPr lang="en-US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members of ECA will apply at least one of the strategic pathways of the United Nations Integrated Geospatial Information Framework</a:t>
            </a:r>
            <a:r>
              <a:rPr lang="en-US" sz="18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b="1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24706-AEDE-5C45-6099-F28EA4F23D8F}"/>
              </a:ext>
            </a:extLst>
          </p:cNvPr>
          <p:cNvSpPr/>
          <p:nvPr/>
        </p:nvSpPr>
        <p:spPr>
          <a:xfrm>
            <a:off x="3068053" y="765843"/>
            <a:ext cx="6075947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95C020-B4D0-378D-F7A7-1995BEF35028}"/>
              </a:ext>
            </a:extLst>
          </p:cNvPr>
          <p:cNvSpPr/>
          <p:nvPr/>
        </p:nvSpPr>
        <p:spPr>
          <a:xfrm>
            <a:off x="9255316" y="782219"/>
            <a:ext cx="2817872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818802-898F-E51F-3C7B-6487F32F071A}"/>
              </a:ext>
            </a:extLst>
          </p:cNvPr>
          <p:cNvSpPr/>
          <p:nvPr/>
        </p:nvSpPr>
        <p:spPr>
          <a:xfrm>
            <a:off x="130403" y="852272"/>
            <a:ext cx="2806281" cy="67831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F58E82-8DC9-221F-92E3-FD9710345871}"/>
              </a:ext>
            </a:extLst>
          </p:cNvPr>
          <p:cNvSpPr/>
          <p:nvPr/>
        </p:nvSpPr>
        <p:spPr>
          <a:xfrm>
            <a:off x="9291412" y="1579970"/>
            <a:ext cx="2732325" cy="50354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pt-BR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9250" lvl="2" indent="-180975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Eswatini</a:t>
            </a:r>
          </a:p>
          <a:p>
            <a:pPr marL="349250" lvl="2" indent="-180975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Eritrea</a:t>
            </a:r>
          </a:p>
          <a:p>
            <a:pPr marL="349250" lvl="2" indent="-180975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Togo</a:t>
            </a:r>
          </a:p>
          <a:p>
            <a:pPr marL="349250" lvl="2" indent="-1809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Namibia</a:t>
            </a:r>
          </a:p>
          <a:p>
            <a:pPr marL="349250" lvl="2" indent="-1809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Mozambique </a:t>
            </a:r>
          </a:p>
          <a:p>
            <a:pPr marL="349250" lvl="2" indent="-180975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Comoros</a:t>
            </a:r>
            <a:endParaRPr lang="en-US" b="1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  <a:spcAft>
                <a:spcPts val="800"/>
              </a:spcAft>
              <a:tabLst>
                <a:tab pos="457200" algn="l"/>
              </a:tabLst>
            </a:pP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BD31C-552E-CB9E-30E2-161BE4C0EFEA}"/>
              </a:ext>
            </a:extLst>
          </p:cNvPr>
          <p:cNvSpPr/>
          <p:nvPr/>
        </p:nvSpPr>
        <p:spPr>
          <a:xfrm>
            <a:off x="3068053" y="1553134"/>
            <a:ext cx="6075947" cy="50622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tabLst>
                <a:tab pos="457200" algn="l"/>
              </a:tabLst>
            </a:pPr>
            <a:r>
              <a:rPr lang="en-GB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Parliamentary Events: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</a:rPr>
              <a:t>10th, 11th, and 12th meetings of the UNGGIM Africa</a:t>
            </a:r>
          </a:p>
          <a:p>
            <a:pPr defTabSz="1087636">
              <a:tabLst>
                <a:tab pos="457200" algn="l"/>
              </a:tabLst>
            </a:pPr>
            <a:endParaRPr lang="en-GB" b="1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r>
              <a:rPr lang="en-GB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and Advisory Support:</a:t>
            </a:r>
          </a:p>
          <a:p>
            <a:pPr marL="457200" lvl="3" indent="-288925" defTabSz="1087636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Guidelines for the implementation of the Integrated Geospatial Information Framework</a:t>
            </a:r>
          </a:p>
          <a:p>
            <a:pPr marL="457200" lvl="3" indent="-288925" defTabSz="1087636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 Global Statistical Geospatial Framework </a:t>
            </a:r>
          </a:p>
          <a:p>
            <a:pPr marL="457200" lvl="3" indent="-288925" defTabSz="1087636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Geospatial and statistical data for SDG monitoring</a:t>
            </a:r>
          </a:p>
          <a:p>
            <a:pPr marL="0" lvl="1" defTabSz="1087636"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en-US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tabLst>
                <a:tab pos="457200" algn="l"/>
              </a:tabLst>
            </a:pPr>
            <a:r>
              <a:rPr lang="en-US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EGMs, Webinars, training workshops, online courses</a:t>
            </a:r>
          </a:p>
          <a:p>
            <a:pPr marL="457200" lvl="3" indent="-288925" defTabSz="1087636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action plans on the United Nations Integrated Geospatial Information Framework</a:t>
            </a:r>
          </a:p>
          <a:p>
            <a:pPr marL="457200" lvl="3" indent="-288925" defTabSz="1087636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GB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Implementation of the United Nations Integrated Geospatial Information Framework</a:t>
            </a:r>
          </a:p>
          <a:p>
            <a:pPr marL="457200" lvl="3" indent="-288925" defTabSz="1087636">
              <a:buFont typeface="Courier New" panose="02070309020205020404" pitchFamily="49" charset="0"/>
              <a:buChar char="o"/>
              <a:tabLst>
                <a:tab pos="457200" algn="l"/>
              </a:tabLst>
            </a:pPr>
            <a:r>
              <a:rPr 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</a:t>
            </a:r>
            <a:r>
              <a:rPr lang="en-US" altLang="en-US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Geoportals, interactive dashboards, and open-access data sets</a:t>
            </a:r>
            <a:endParaRPr lang="en-US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480A12-F897-2585-72A5-A54688A4AE58}"/>
              </a:ext>
            </a:extLst>
          </p:cNvPr>
          <p:cNvSpPr/>
          <p:nvPr/>
        </p:nvSpPr>
        <p:spPr>
          <a:xfrm>
            <a:off x="130403" y="11334"/>
            <a:ext cx="1126435" cy="8268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701117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F515A332-23A1-684D-AD2B-8A29C1870652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EF9EBB46-3B98-104F-8E57-7315345477BE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A14BA77F-1236-4E42-98FE-B367E0DABF59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FFD9A4-309E-4647-8A49-E86F847AB7B7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DF38B4AC-2F7A-D304-D69A-C121586782A6}"/>
              </a:ext>
            </a:extLst>
          </p:cNvPr>
          <p:cNvSpPr/>
          <p:nvPr/>
        </p:nvSpPr>
        <p:spPr>
          <a:xfrm>
            <a:off x="1319511" y="-55915"/>
            <a:ext cx="10872489" cy="81724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292100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3: </a:t>
            </a:r>
            <a:r>
              <a:rPr lang="en-GB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CRVS system performance </a:t>
            </a:r>
          </a:p>
          <a:p>
            <a:pPr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8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F34F14B2-BDE6-F420-7C92-A07829A4CA35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1E2BC3-CB63-F526-0D90-88E71E7E940E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424706-AEDE-5C45-6099-F28EA4F23D8F}"/>
              </a:ext>
            </a:extLst>
          </p:cNvPr>
          <p:cNvSpPr/>
          <p:nvPr/>
        </p:nvSpPr>
        <p:spPr>
          <a:xfrm>
            <a:off x="3489439" y="853022"/>
            <a:ext cx="5024563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95C020-B4D0-378D-F7A7-1995BEF35028}"/>
              </a:ext>
            </a:extLst>
          </p:cNvPr>
          <p:cNvSpPr/>
          <p:nvPr/>
        </p:nvSpPr>
        <p:spPr>
          <a:xfrm>
            <a:off x="8642168" y="837997"/>
            <a:ext cx="3497580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1818802-898F-E51F-3C7B-6487F32F071A}"/>
              </a:ext>
            </a:extLst>
          </p:cNvPr>
          <p:cNvSpPr/>
          <p:nvPr/>
        </p:nvSpPr>
        <p:spPr>
          <a:xfrm>
            <a:off x="135039" y="869265"/>
            <a:ext cx="3257839" cy="67831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F58E82-8DC9-221F-92E3-FD9710345871}"/>
              </a:ext>
            </a:extLst>
          </p:cNvPr>
          <p:cNvSpPr/>
          <p:nvPr/>
        </p:nvSpPr>
        <p:spPr>
          <a:xfrm>
            <a:off x="8637388" y="1583671"/>
            <a:ext cx="3424207" cy="497354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457200" indent="-288925">
              <a:buFont typeface="Arial" panose="020B0604020202020204" pitchFamily="34" charset="0"/>
              <a:buChar char="•"/>
            </a:pPr>
            <a:endParaRPr lang="en-US" sz="2000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Sierra Leone</a:t>
            </a: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Gabon, </a:t>
            </a: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Lesotho, </a:t>
            </a: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Mozambique</a:t>
            </a: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Nigeria, </a:t>
            </a: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Africa,</a:t>
            </a: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Zambia</a:t>
            </a:r>
          </a:p>
          <a:p>
            <a:pPr marL="457200" indent="-288925" defTabSz="1087636">
              <a:buFont typeface="Arial" panose="020B0604020202020204" pitchFamily="34" charset="0"/>
              <a:buChar char="•"/>
            </a:pPr>
            <a:r>
              <a:rPr lang="en-US" sz="20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Kenya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F4BD31C-552E-CB9E-30E2-161BE4C0EFEA}"/>
              </a:ext>
            </a:extLst>
          </p:cNvPr>
          <p:cNvSpPr/>
          <p:nvPr/>
        </p:nvSpPr>
        <p:spPr>
          <a:xfrm>
            <a:off x="3496836" y="1583670"/>
            <a:ext cx="5024563" cy="49735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/>
            <a:r>
              <a:rPr lang="en-US" sz="1700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Parliamentary Events:</a:t>
            </a:r>
          </a:p>
          <a:p>
            <a:pPr defTabSz="1087636"/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Experts Segment of the Conference of Ministers for CRVS</a:t>
            </a:r>
          </a:p>
          <a:p>
            <a:pPr defTabSz="1087636"/>
            <a:r>
              <a:rPr lang="en-US" sz="1700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Advisory and Technical Support: </a:t>
            </a:r>
          </a:p>
          <a:p>
            <a:pPr marL="342900" indent="-22225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Mentorship program on CRVS system improvement and development of Strategic Plans</a:t>
            </a:r>
          </a:p>
          <a:p>
            <a:pPr marL="342900" indent="-22225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CRVS Applied Research Training in collaboration with ESCAP on Cohorts 2 and 3 </a:t>
            </a:r>
          </a:p>
          <a:p>
            <a:pPr marL="342900" indent="-22225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Landscape Analysis of the Digitalization of CRVS in Africa</a:t>
            </a:r>
          </a:p>
          <a:p>
            <a:pPr marL="342900" indent="-22225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of the Africa E-CRVS Shared Asset (ACSA) application</a:t>
            </a:r>
          </a:p>
          <a:p>
            <a:pPr defTabSz="1087636"/>
            <a:r>
              <a:rPr lang="en-US" sz="1700" b="1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and workshops:</a:t>
            </a:r>
          </a:p>
          <a:p>
            <a:pPr marL="342900" indent="-22225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CRVS R pipeline for Vital Statistics </a:t>
            </a:r>
            <a:r>
              <a:rPr lang="en-US" sz="1700" kern="15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 report </a:t>
            </a: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automated narratives </a:t>
            </a:r>
          </a:p>
          <a:p>
            <a:pPr marL="342900" indent="-22225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on the three accelerators on CRVS towards SDG 16.9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defTabSz="1087636">
              <a:lnSpc>
                <a:spcPts val="175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F5B000-BCEB-006C-A5F0-0CD1B26BE8DA}"/>
              </a:ext>
            </a:extLst>
          </p:cNvPr>
          <p:cNvSpPr/>
          <p:nvPr/>
        </p:nvSpPr>
        <p:spPr>
          <a:xfrm>
            <a:off x="130405" y="1727702"/>
            <a:ext cx="3257839" cy="48295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/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endParaRPr lang="en-US" sz="2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1087636"/>
            <a:r>
              <a:rPr lang="en-US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en-US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member states will adopt innovative technology applications in CRVS systems</a:t>
            </a:r>
            <a:endParaRPr lang="en-US" sz="2000" kern="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0231B9A-A80E-2424-2F9C-00E42F7D6FA2}"/>
              </a:ext>
            </a:extLst>
          </p:cNvPr>
          <p:cNvSpPr/>
          <p:nvPr/>
        </p:nvSpPr>
        <p:spPr>
          <a:xfrm>
            <a:off x="193076" y="46240"/>
            <a:ext cx="1126435" cy="8268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ACS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888965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E6138-D033-60E4-D7F7-33D4B1946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A9E039E5-F74C-EC16-10AD-643D9D82ADAB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FD809C2A-9BE3-5C89-128B-6E142E9C9BE4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047F1EBB-DD0D-3FD6-AD3E-2CC543238901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1C3BC98-DE0D-9BEB-30B9-429223278CD0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C3582710-0646-7DB2-46F4-BD282AF81243}"/>
              </a:ext>
            </a:extLst>
          </p:cNvPr>
          <p:cNvSpPr/>
          <p:nvPr/>
        </p:nvSpPr>
        <p:spPr>
          <a:xfrm>
            <a:off x="1216824" y="60866"/>
            <a:ext cx="10934511" cy="561856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algn="just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4: Strengthened statistical product innovations for enhanced policy linkages</a:t>
            </a: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4A247E9F-FCE8-56E1-FFC0-011D596B3157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2090BAC-D2C0-F987-3389-E5CE8C1EE878}"/>
              </a:ext>
            </a:extLst>
          </p:cNvPr>
          <p:cNvSpPr/>
          <p:nvPr/>
        </p:nvSpPr>
        <p:spPr>
          <a:xfrm>
            <a:off x="160301" y="5069046"/>
            <a:ext cx="2823990" cy="1671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MS pilot mobile statistical platforms (MSP)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677F19-0404-9ED9-5773-FB1A2830C3FA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B5E7700-ADB1-B2C1-B573-4EABD10F3549}"/>
              </a:ext>
            </a:extLst>
          </p:cNvPr>
          <p:cNvSpPr/>
          <p:nvPr/>
        </p:nvSpPr>
        <p:spPr>
          <a:xfrm>
            <a:off x="3104146" y="780220"/>
            <a:ext cx="6766639" cy="678310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5FE07297-0250-43DD-9A30-841534700552}"/>
              </a:ext>
            </a:extLst>
          </p:cNvPr>
          <p:cNvSpPr/>
          <p:nvPr/>
        </p:nvSpPr>
        <p:spPr>
          <a:xfrm>
            <a:off x="10274736" y="756318"/>
            <a:ext cx="1876600" cy="67831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03B4699-EFA7-613A-5646-AFDE16E4C4ED}"/>
              </a:ext>
            </a:extLst>
          </p:cNvPr>
          <p:cNvSpPr/>
          <p:nvPr/>
        </p:nvSpPr>
        <p:spPr>
          <a:xfrm>
            <a:off x="160301" y="812017"/>
            <a:ext cx="2823990" cy="678310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0FBC3E8-32E2-2654-AD26-08A72527724C}"/>
              </a:ext>
            </a:extLst>
          </p:cNvPr>
          <p:cNvSpPr/>
          <p:nvPr/>
        </p:nvSpPr>
        <p:spPr>
          <a:xfrm>
            <a:off x="3104146" y="1541101"/>
            <a:ext cx="7055854" cy="15771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 </a:t>
            </a:r>
            <a:r>
              <a:rPr lang="en-US" kern="1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ECAStats</a:t>
            </a: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a corporate statistics quality assurance framework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at </a:t>
            </a:r>
            <a:r>
              <a:rPr lang="en-US" kern="15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endParaRPr lang="en-US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DC8B697-FB45-9612-0516-A48755EEEB95}"/>
              </a:ext>
            </a:extLst>
          </p:cNvPr>
          <p:cNvSpPr/>
          <p:nvPr/>
        </p:nvSpPr>
        <p:spPr>
          <a:xfrm>
            <a:off x="647" y="-27571"/>
            <a:ext cx="1126435" cy="82683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ACS</a:t>
            </a:r>
            <a:endParaRPr lang="en-GB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F88B6A-046D-4FC4-01C3-C2452A649EB4}"/>
              </a:ext>
            </a:extLst>
          </p:cNvPr>
          <p:cNvSpPr/>
          <p:nvPr/>
        </p:nvSpPr>
        <p:spPr>
          <a:xfrm>
            <a:off x="3129284" y="5069046"/>
            <a:ext cx="7003726" cy="16715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Customize Mobile Statistical Platforms for national and subnational use cases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Capacity-building workshops for Member States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policy-relevant datasets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Collect, prepare, and standardize datasets.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E9E3E0-25A0-29C2-FF59-52E1C8DD2DB0}"/>
              </a:ext>
            </a:extLst>
          </p:cNvPr>
          <p:cNvSpPr/>
          <p:nvPr/>
        </p:nvSpPr>
        <p:spPr>
          <a:xfrm>
            <a:off x="187656" y="1538620"/>
            <a:ext cx="2823990" cy="15796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</a:t>
            </a:r>
            <a:r>
              <a:rPr lang="en-GB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publications </a:t>
            </a: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the status of blocks of social, economic and natural resource statistics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7D4183-7B2B-BB84-F849-FD4B14EAD97E}"/>
              </a:ext>
            </a:extLst>
          </p:cNvPr>
          <p:cNvSpPr/>
          <p:nvPr/>
        </p:nvSpPr>
        <p:spPr>
          <a:xfrm>
            <a:off x="10274736" y="1622711"/>
            <a:ext cx="1828574" cy="13638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Continental</a:t>
            </a:r>
            <a:r>
              <a:rPr lang="en-US" sz="1600" dirty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709EF9-2477-4A30-4CC2-5685AE5FB2CD}"/>
              </a:ext>
            </a:extLst>
          </p:cNvPr>
          <p:cNvSpPr/>
          <p:nvPr/>
        </p:nvSpPr>
        <p:spPr>
          <a:xfrm>
            <a:off x="10274736" y="5083560"/>
            <a:ext cx="1861542" cy="1671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16510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Gabon</a:t>
            </a:r>
          </a:p>
          <a:p>
            <a:pPr marL="285750" indent="-16510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Gambia</a:t>
            </a:r>
          </a:p>
          <a:p>
            <a:pPr marL="285750" indent="-16510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Lesotho</a:t>
            </a:r>
          </a:p>
          <a:p>
            <a:pPr marL="285750" indent="-16510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Sierra Leone</a:t>
            </a:r>
          </a:p>
          <a:p>
            <a:pPr marL="285750" indent="-16510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Zambia </a:t>
            </a:r>
          </a:p>
          <a:p>
            <a:pPr marL="285750" indent="-165100" defTabSz="1087636"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Zimbabwe</a:t>
            </a: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endParaRPr lang="en-US" sz="1700" kern="15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0788510-F870-9007-FD2C-88888FD5389B}"/>
              </a:ext>
            </a:extLst>
          </p:cNvPr>
          <p:cNvSpPr/>
          <p:nvPr/>
        </p:nvSpPr>
        <p:spPr>
          <a:xfrm>
            <a:off x="160301" y="3253699"/>
            <a:ext cx="2823990" cy="16715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Pilot AI assisted tool for multimodal surveys and dissemination of statistics in two MS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25C1B1-CF75-9B79-9947-E2F305A4BE63}"/>
              </a:ext>
            </a:extLst>
          </p:cNvPr>
          <p:cNvSpPr/>
          <p:nvPr/>
        </p:nvSpPr>
        <p:spPr>
          <a:xfrm>
            <a:off x="3104146" y="3229067"/>
            <a:ext cx="7055854" cy="16715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sz="16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NSOs of MS to self assess their AI readiness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sz="16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Undertake webinars and online trainings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sz="16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 guidelines and adoption strategies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sz="16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prototype, test, and iterate chatbots for survey and dissemination</a:t>
            </a:r>
          </a:p>
          <a:p>
            <a:pPr marL="114300" indent="-114300" defTabSz="1087636">
              <a:buFont typeface="Wingdings" panose="05000000000000000000" pitchFamily="2" charset="2"/>
              <a:buChar char="§"/>
            </a:pPr>
            <a:r>
              <a:rPr lang="en-US" sz="1600" kern="15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 data engineering tools to validate, harmonize and automate production of reproducible publications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EDAB3A-FE7A-5B3A-D430-434B9EC3E484}"/>
              </a:ext>
            </a:extLst>
          </p:cNvPr>
          <p:cNvSpPr/>
          <p:nvPr/>
        </p:nvSpPr>
        <p:spPr>
          <a:xfrm>
            <a:off x="10273502" y="3118225"/>
            <a:ext cx="1828574" cy="18069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Rwanda</a:t>
            </a:r>
            <a:r>
              <a:rPr lang="en-US" sz="1600" kern="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171450" indent="-17145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sz="1700" kern="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Ghana</a:t>
            </a:r>
          </a:p>
        </p:txBody>
      </p:sp>
    </p:spTree>
    <p:extLst>
      <p:ext uri="{BB962C8B-B14F-4D97-AF65-F5344CB8AC3E}">
        <p14:creationId xmlns:p14="http://schemas.microsoft.com/office/powerpoint/2010/main" val="864954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48603-BA15-D50A-504A-0D73928B7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960">
            <a:extLst>
              <a:ext uri="{FF2B5EF4-FFF2-40B4-BE49-F238E27FC236}">
                <a16:creationId xmlns:a16="http://schemas.microsoft.com/office/drawing/2014/main" id="{3F3151F9-F5C9-7F06-D742-BC95A0282BBF}"/>
              </a:ext>
            </a:extLst>
          </p:cNvPr>
          <p:cNvSpPr>
            <a:spLocks noChangeAspect="1"/>
          </p:cNvSpPr>
          <p:nvPr/>
        </p:nvSpPr>
        <p:spPr bwMode="auto">
          <a:xfrm>
            <a:off x="2936684" y="2054888"/>
            <a:ext cx="451559" cy="450194"/>
          </a:xfrm>
          <a:custGeom>
            <a:avLst/>
            <a:gdLst>
              <a:gd name="T0" fmla="*/ 9396664 w 288565"/>
              <a:gd name="T1" fmla="*/ 10087497 h 288564"/>
              <a:gd name="T2" fmla="*/ 1187807 w 288565"/>
              <a:gd name="T3" fmla="*/ 9150319 h 288564"/>
              <a:gd name="T4" fmla="*/ 2573537 w 288565"/>
              <a:gd name="T5" fmla="*/ 9150319 h 288564"/>
              <a:gd name="T6" fmla="*/ 4173820 w 288565"/>
              <a:gd name="T7" fmla="*/ 8585928 h 288564"/>
              <a:gd name="T8" fmla="*/ 3999351 w 288565"/>
              <a:gd name="T9" fmla="*/ 8420934 h 288564"/>
              <a:gd name="T10" fmla="*/ 8947857 w 288565"/>
              <a:gd name="T11" fmla="*/ 7495533 h 288564"/>
              <a:gd name="T12" fmla="*/ 7859321 w 288565"/>
              <a:gd name="T13" fmla="*/ 8354815 h 288564"/>
              <a:gd name="T14" fmla="*/ 7419654 w 288565"/>
              <a:gd name="T15" fmla="*/ 7270794 h 288564"/>
              <a:gd name="T16" fmla="*/ 6802452 w 288565"/>
              <a:gd name="T17" fmla="*/ 8354815 h 288564"/>
              <a:gd name="T18" fmla="*/ 6579127 w 288565"/>
              <a:gd name="T19" fmla="*/ 8130115 h 288564"/>
              <a:gd name="T20" fmla="*/ 6376566 w 288565"/>
              <a:gd name="T21" fmla="*/ 7270794 h 288564"/>
              <a:gd name="T22" fmla="*/ 5417946 w 288565"/>
              <a:gd name="T23" fmla="*/ 8407705 h 288564"/>
              <a:gd name="T24" fmla="*/ 6153346 w 288565"/>
              <a:gd name="T25" fmla="*/ 7270794 h 288564"/>
              <a:gd name="T26" fmla="*/ 9396664 w 288565"/>
              <a:gd name="T27" fmla="*/ 8837939 h 288564"/>
              <a:gd name="T28" fmla="*/ 2890291 w 288565"/>
              <a:gd name="T29" fmla="*/ 6833399 h 288564"/>
              <a:gd name="T30" fmla="*/ 4487175 w 288565"/>
              <a:gd name="T31" fmla="*/ 10087497 h 288564"/>
              <a:gd name="T32" fmla="*/ 1187807 w 288565"/>
              <a:gd name="T33" fmla="*/ 6833399 h 288564"/>
              <a:gd name="T34" fmla="*/ 2098460 w 288565"/>
              <a:gd name="T35" fmla="*/ 7302009 h 288564"/>
              <a:gd name="T36" fmla="*/ 1187807 w 288565"/>
              <a:gd name="T37" fmla="*/ 8837939 h 288564"/>
              <a:gd name="T38" fmla="*/ 1187807 w 288565"/>
              <a:gd name="T39" fmla="*/ 6833399 h 288564"/>
              <a:gd name="T40" fmla="*/ 1187807 w 288565"/>
              <a:gd name="T41" fmla="*/ 5792179 h 288564"/>
              <a:gd name="T42" fmla="*/ 9396664 w 288565"/>
              <a:gd name="T43" fmla="*/ 5792179 h 288564"/>
              <a:gd name="T44" fmla="*/ 6994701 w 288565"/>
              <a:gd name="T45" fmla="*/ 5792179 h 288564"/>
              <a:gd name="T46" fmla="*/ 4434380 w 288565"/>
              <a:gd name="T47" fmla="*/ 5792179 h 288564"/>
              <a:gd name="T48" fmla="*/ 8010899 w 288565"/>
              <a:gd name="T49" fmla="*/ 4724842 h 288564"/>
              <a:gd name="T50" fmla="*/ 9555012 w 288565"/>
              <a:gd name="T51" fmla="*/ 5466764 h 288564"/>
              <a:gd name="T52" fmla="*/ 8010899 w 288565"/>
              <a:gd name="T53" fmla="*/ 4724842 h 288564"/>
              <a:gd name="T54" fmla="*/ 6136876 w 288565"/>
              <a:gd name="T55" fmla="*/ 5466764 h 288564"/>
              <a:gd name="T56" fmla="*/ 7694168 w 288565"/>
              <a:gd name="T57" fmla="*/ 4724842 h 288564"/>
              <a:gd name="T58" fmla="*/ 2890291 w 288565"/>
              <a:gd name="T59" fmla="*/ 4789924 h 288564"/>
              <a:gd name="T60" fmla="*/ 5120632 w 288565"/>
              <a:gd name="T61" fmla="*/ 4789924 h 288564"/>
              <a:gd name="T62" fmla="*/ 329869 w 288565"/>
              <a:gd name="T63" fmla="*/ 4724842 h 288564"/>
              <a:gd name="T64" fmla="*/ 1874035 w 288565"/>
              <a:gd name="T65" fmla="*/ 5466764 h 288564"/>
              <a:gd name="T66" fmla="*/ 329869 w 288565"/>
              <a:gd name="T67" fmla="*/ 4724842 h 288564"/>
              <a:gd name="T68" fmla="*/ 10016946 w 288565"/>
              <a:gd name="T69" fmla="*/ 4425450 h 288564"/>
              <a:gd name="T70" fmla="*/ 5450646 w 288565"/>
              <a:gd name="T71" fmla="*/ 3475282 h 288564"/>
              <a:gd name="T72" fmla="*/ 7113491 w 288565"/>
              <a:gd name="T73" fmla="*/ 3475282 h 288564"/>
              <a:gd name="T74" fmla="*/ 2982674 w 288565"/>
              <a:gd name="T75" fmla="*/ 4425450 h 288564"/>
              <a:gd name="T76" fmla="*/ 3470933 w 288565"/>
              <a:gd name="T77" fmla="*/ 3475282 h 288564"/>
              <a:gd name="T78" fmla="*/ 2626332 w 288565"/>
              <a:gd name="T79" fmla="*/ 4425450 h 288564"/>
              <a:gd name="T80" fmla="*/ 3523735 w 288565"/>
              <a:gd name="T81" fmla="*/ 2420937 h 288564"/>
              <a:gd name="T82" fmla="*/ 7047545 w 288565"/>
              <a:gd name="T83" fmla="*/ 2420937 h 288564"/>
              <a:gd name="T84" fmla="*/ 8028723 w 288565"/>
              <a:gd name="T85" fmla="*/ 1031175 h 288564"/>
              <a:gd name="T86" fmla="*/ 5696184 w 288565"/>
              <a:gd name="T87" fmla="*/ 1361023 h 288564"/>
              <a:gd name="T88" fmla="*/ 2484423 w 288565"/>
              <a:gd name="T89" fmla="*/ 1031175 h 288564"/>
              <a:gd name="T90" fmla="*/ 4830142 w 288565"/>
              <a:gd name="T91" fmla="*/ 1361023 h 288564"/>
              <a:gd name="T92" fmla="*/ 2484423 w 288565"/>
              <a:gd name="T93" fmla="*/ 1031175 h 288564"/>
              <a:gd name="T94" fmla="*/ 8961154 w 288565"/>
              <a:gd name="T95" fmla="*/ 2108557 h 288564"/>
              <a:gd name="T96" fmla="*/ 1438512 w 288565"/>
              <a:gd name="T97" fmla="*/ 0 h 288564"/>
              <a:gd name="T98" fmla="*/ 9291067 w 288565"/>
              <a:gd name="T99" fmla="*/ 2251753 h 288564"/>
              <a:gd name="T100" fmla="*/ 7377438 w 288565"/>
              <a:gd name="T101" fmla="*/ 3149909 h 288564"/>
              <a:gd name="T102" fmla="*/ 10518478 w 288565"/>
              <a:gd name="T103" fmla="*/ 4464549 h 288564"/>
              <a:gd name="T104" fmla="*/ 9713395 w 288565"/>
              <a:gd name="T105" fmla="*/ 5779144 h 288564"/>
              <a:gd name="T106" fmla="*/ 10571229 w 288565"/>
              <a:gd name="T107" fmla="*/ 10269698 h 288564"/>
              <a:gd name="T108" fmla="*/ 0 w 288565"/>
              <a:gd name="T109" fmla="*/ 10269698 h 288564"/>
              <a:gd name="T110" fmla="*/ 857752 w 288565"/>
              <a:gd name="T111" fmla="*/ 5779144 h 288564"/>
              <a:gd name="T112" fmla="*/ 52831 w 288565"/>
              <a:gd name="T113" fmla="*/ 4464549 h 288564"/>
              <a:gd name="T114" fmla="*/ 3193793 w 288565"/>
              <a:gd name="T115" fmla="*/ 3149909 h 288564"/>
              <a:gd name="T116" fmla="*/ 1280220 w 288565"/>
              <a:gd name="T117" fmla="*/ 2251753 h 28856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88565" h="288564">
                <a:moveTo>
                  <a:pt x="131493" y="253576"/>
                </a:moveTo>
                <a:lnTo>
                  <a:pt x="131493" y="279547"/>
                </a:lnTo>
                <a:lnTo>
                  <a:pt x="256502" y="279547"/>
                </a:lnTo>
                <a:lnTo>
                  <a:pt x="256502" y="253576"/>
                </a:lnTo>
                <a:lnTo>
                  <a:pt x="131493" y="253576"/>
                </a:lnTo>
                <a:close/>
                <a:moveTo>
                  <a:pt x="32423" y="253576"/>
                </a:moveTo>
                <a:lnTo>
                  <a:pt x="32423" y="279547"/>
                </a:lnTo>
                <a:lnTo>
                  <a:pt x="70250" y="279547"/>
                </a:lnTo>
                <a:lnTo>
                  <a:pt x="70250" y="253576"/>
                </a:lnTo>
                <a:lnTo>
                  <a:pt x="32423" y="253576"/>
                </a:lnTo>
                <a:close/>
                <a:moveTo>
                  <a:pt x="109171" y="233363"/>
                </a:moveTo>
                <a:cubicBezTo>
                  <a:pt x="111736" y="233363"/>
                  <a:pt x="113934" y="235268"/>
                  <a:pt x="113934" y="237935"/>
                </a:cubicBezTo>
                <a:cubicBezTo>
                  <a:pt x="113934" y="240221"/>
                  <a:pt x="111736" y="242507"/>
                  <a:pt x="109171" y="242507"/>
                </a:cubicBezTo>
                <a:cubicBezTo>
                  <a:pt x="106973" y="242507"/>
                  <a:pt x="104775" y="240221"/>
                  <a:pt x="104775" y="237935"/>
                </a:cubicBezTo>
                <a:cubicBezTo>
                  <a:pt x="104775" y="235268"/>
                  <a:pt x="106973" y="233363"/>
                  <a:pt x="109171" y="233363"/>
                </a:cubicBezTo>
                <a:close/>
                <a:moveTo>
                  <a:pt x="238091" y="201490"/>
                </a:moveTo>
                <a:cubicBezTo>
                  <a:pt x="239540" y="200025"/>
                  <a:pt x="242439" y="200025"/>
                  <a:pt x="244251" y="201490"/>
                </a:cubicBezTo>
                <a:cubicBezTo>
                  <a:pt x="245701" y="203322"/>
                  <a:pt x="245701" y="206253"/>
                  <a:pt x="244251" y="207718"/>
                </a:cubicBezTo>
                <a:lnTo>
                  <a:pt x="220697" y="231531"/>
                </a:lnTo>
                <a:cubicBezTo>
                  <a:pt x="219973" y="232264"/>
                  <a:pt x="218885" y="232997"/>
                  <a:pt x="217436" y="232997"/>
                </a:cubicBezTo>
                <a:cubicBezTo>
                  <a:pt x="216711" y="232997"/>
                  <a:pt x="215262" y="232264"/>
                  <a:pt x="214537" y="231531"/>
                </a:cubicBezTo>
                <a:cubicBezTo>
                  <a:pt x="212725" y="229700"/>
                  <a:pt x="212725" y="227501"/>
                  <a:pt x="214537" y="225303"/>
                </a:cubicBezTo>
                <a:lnTo>
                  <a:pt x="238091" y="201490"/>
                </a:lnTo>
                <a:close/>
                <a:moveTo>
                  <a:pt x="202535" y="201490"/>
                </a:moveTo>
                <a:cubicBezTo>
                  <a:pt x="204327" y="200025"/>
                  <a:pt x="207195" y="200025"/>
                  <a:pt x="209346" y="201490"/>
                </a:cubicBezTo>
                <a:cubicBezTo>
                  <a:pt x="210780" y="203322"/>
                  <a:pt x="210780" y="206253"/>
                  <a:pt x="209346" y="207718"/>
                </a:cubicBezTo>
                <a:lnTo>
                  <a:pt x="185687" y="231531"/>
                </a:lnTo>
                <a:cubicBezTo>
                  <a:pt x="184970" y="232264"/>
                  <a:pt x="183536" y="232997"/>
                  <a:pt x="182460" y="232997"/>
                </a:cubicBezTo>
                <a:cubicBezTo>
                  <a:pt x="181743" y="232997"/>
                  <a:pt x="180309" y="232264"/>
                  <a:pt x="179592" y="231531"/>
                </a:cubicBezTo>
                <a:cubicBezTo>
                  <a:pt x="177800" y="229700"/>
                  <a:pt x="177800" y="227501"/>
                  <a:pt x="179592" y="225303"/>
                </a:cubicBezTo>
                <a:lnTo>
                  <a:pt x="202535" y="201490"/>
                </a:lnTo>
                <a:close/>
                <a:moveTo>
                  <a:pt x="167968" y="201490"/>
                </a:moveTo>
                <a:cubicBezTo>
                  <a:pt x="169761" y="200025"/>
                  <a:pt x="172270" y="200025"/>
                  <a:pt x="174062" y="201490"/>
                </a:cubicBezTo>
                <a:cubicBezTo>
                  <a:pt x="175855" y="203322"/>
                  <a:pt x="175855" y="206253"/>
                  <a:pt x="174062" y="207718"/>
                </a:cubicBezTo>
                <a:lnTo>
                  <a:pt x="150762" y="231531"/>
                </a:lnTo>
                <a:cubicBezTo>
                  <a:pt x="149686" y="232264"/>
                  <a:pt x="148969" y="232997"/>
                  <a:pt x="147894" y="232997"/>
                </a:cubicBezTo>
                <a:cubicBezTo>
                  <a:pt x="146460" y="232997"/>
                  <a:pt x="145384" y="232264"/>
                  <a:pt x="144667" y="231531"/>
                </a:cubicBezTo>
                <a:cubicBezTo>
                  <a:pt x="142875" y="229700"/>
                  <a:pt x="142875" y="227501"/>
                  <a:pt x="144667" y="225303"/>
                </a:cubicBezTo>
                <a:lnTo>
                  <a:pt x="167968" y="201490"/>
                </a:lnTo>
                <a:close/>
                <a:moveTo>
                  <a:pt x="131493" y="189370"/>
                </a:moveTo>
                <a:lnTo>
                  <a:pt x="131493" y="244919"/>
                </a:lnTo>
                <a:lnTo>
                  <a:pt x="256502" y="244919"/>
                </a:lnTo>
                <a:lnTo>
                  <a:pt x="256502" y="189370"/>
                </a:lnTo>
                <a:lnTo>
                  <a:pt x="131493" y="189370"/>
                </a:lnTo>
                <a:close/>
                <a:moveTo>
                  <a:pt x="78896" y="189370"/>
                </a:moveTo>
                <a:lnTo>
                  <a:pt x="78896" y="249247"/>
                </a:lnTo>
                <a:lnTo>
                  <a:pt x="78896" y="279547"/>
                </a:lnTo>
                <a:lnTo>
                  <a:pt x="122487" y="279547"/>
                </a:lnTo>
                <a:lnTo>
                  <a:pt x="122487" y="189370"/>
                </a:lnTo>
                <a:lnTo>
                  <a:pt x="78896" y="189370"/>
                </a:lnTo>
                <a:close/>
                <a:moveTo>
                  <a:pt x="32423" y="189370"/>
                </a:moveTo>
                <a:lnTo>
                  <a:pt x="32423" y="221112"/>
                </a:lnTo>
                <a:lnTo>
                  <a:pt x="50436" y="202356"/>
                </a:lnTo>
                <a:cubicBezTo>
                  <a:pt x="52597" y="200913"/>
                  <a:pt x="55479" y="200913"/>
                  <a:pt x="57281" y="202356"/>
                </a:cubicBezTo>
                <a:cubicBezTo>
                  <a:pt x="58722" y="204159"/>
                  <a:pt x="58722" y="207045"/>
                  <a:pt x="57281" y="208488"/>
                </a:cubicBezTo>
                <a:lnTo>
                  <a:pt x="32423" y="233376"/>
                </a:lnTo>
                <a:lnTo>
                  <a:pt x="32423" y="244919"/>
                </a:lnTo>
                <a:lnTo>
                  <a:pt x="70250" y="244919"/>
                </a:lnTo>
                <a:lnTo>
                  <a:pt x="70250" y="189370"/>
                </a:lnTo>
                <a:lnTo>
                  <a:pt x="32423" y="189370"/>
                </a:lnTo>
                <a:close/>
                <a:moveTo>
                  <a:pt x="74213" y="147529"/>
                </a:moveTo>
                <a:cubicBezTo>
                  <a:pt x="69529" y="155103"/>
                  <a:pt x="60883" y="160514"/>
                  <a:pt x="51156" y="160514"/>
                </a:cubicBezTo>
                <a:lnTo>
                  <a:pt x="32423" y="160514"/>
                </a:lnTo>
                <a:lnTo>
                  <a:pt x="32423" y="180713"/>
                </a:lnTo>
                <a:lnTo>
                  <a:pt x="256502" y="180713"/>
                </a:lnTo>
                <a:lnTo>
                  <a:pt x="256502" y="160514"/>
                </a:lnTo>
                <a:lnTo>
                  <a:pt x="237769" y="160514"/>
                </a:lnTo>
                <a:cubicBezTo>
                  <a:pt x="228042" y="160514"/>
                  <a:pt x="219036" y="155103"/>
                  <a:pt x="213992" y="147529"/>
                </a:cubicBezTo>
                <a:cubicBezTo>
                  <a:pt x="209669" y="155103"/>
                  <a:pt x="200663" y="160514"/>
                  <a:pt x="190936" y="160514"/>
                </a:cubicBezTo>
                <a:lnTo>
                  <a:pt x="167519" y="160514"/>
                </a:lnTo>
                <a:cubicBezTo>
                  <a:pt x="157792" y="160514"/>
                  <a:pt x="149146" y="155103"/>
                  <a:pt x="144463" y="147529"/>
                </a:cubicBezTo>
                <a:cubicBezTo>
                  <a:pt x="139419" y="155103"/>
                  <a:pt x="130773" y="160514"/>
                  <a:pt x="121046" y="160514"/>
                </a:cubicBezTo>
                <a:lnTo>
                  <a:pt x="97990" y="160514"/>
                </a:lnTo>
                <a:cubicBezTo>
                  <a:pt x="87542" y="160514"/>
                  <a:pt x="79256" y="155103"/>
                  <a:pt x="74213" y="147529"/>
                </a:cubicBezTo>
                <a:close/>
                <a:moveTo>
                  <a:pt x="218675" y="130936"/>
                </a:moveTo>
                <a:lnTo>
                  <a:pt x="218675" y="132740"/>
                </a:lnTo>
                <a:cubicBezTo>
                  <a:pt x="218675" y="143200"/>
                  <a:pt x="226961" y="151496"/>
                  <a:pt x="237769" y="151496"/>
                </a:cubicBezTo>
                <a:lnTo>
                  <a:pt x="260825" y="151496"/>
                </a:lnTo>
                <a:cubicBezTo>
                  <a:pt x="271633" y="151496"/>
                  <a:pt x="279558" y="143200"/>
                  <a:pt x="279558" y="132740"/>
                </a:cubicBezTo>
                <a:lnTo>
                  <a:pt x="279558" y="130936"/>
                </a:lnTo>
                <a:lnTo>
                  <a:pt x="218675" y="130936"/>
                </a:lnTo>
                <a:close/>
                <a:moveTo>
                  <a:pt x="148786" y="130936"/>
                </a:moveTo>
                <a:lnTo>
                  <a:pt x="148786" y="132740"/>
                </a:lnTo>
                <a:cubicBezTo>
                  <a:pt x="148786" y="143200"/>
                  <a:pt x="157072" y="151496"/>
                  <a:pt x="167519" y="151496"/>
                </a:cubicBezTo>
                <a:lnTo>
                  <a:pt x="190936" y="151496"/>
                </a:lnTo>
                <a:cubicBezTo>
                  <a:pt x="201383" y="151496"/>
                  <a:pt x="210029" y="143200"/>
                  <a:pt x="210029" y="132740"/>
                </a:cubicBezTo>
                <a:lnTo>
                  <a:pt x="210029" y="130936"/>
                </a:lnTo>
                <a:lnTo>
                  <a:pt x="148786" y="130936"/>
                </a:lnTo>
                <a:close/>
                <a:moveTo>
                  <a:pt x="78896" y="130936"/>
                </a:moveTo>
                <a:lnTo>
                  <a:pt x="78896" y="132740"/>
                </a:lnTo>
                <a:cubicBezTo>
                  <a:pt x="78896" y="143200"/>
                  <a:pt x="87182" y="151496"/>
                  <a:pt x="97990" y="151496"/>
                </a:cubicBezTo>
                <a:lnTo>
                  <a:pt x="121046" y="151496"/>
                </a:lnTo>
                <a:cubicBezTo>
                  <a:pt x="131854" y="151496"/>
                  <a:pt x="139779" y="143200"/>
                  <a:pt x="139779" y="132740"/>
                </a:cubicBezTo>
                <a:lnTo>
                  <a:pt x="139779" y="130936"/>
                </a:lnTo>
                <a:lnTo>
                  <a:pt x="78896" y="130936"/>
                </a:lnTo>
                <a:close/>
                <a:moveTo>
                  <a:pt x="9006" y="130936"/>
                </a:moveTo>
                <a:lnTo>
                  <a:pt x="9006" y="132740"/>
                </a:lnTo>
                <a:cubicBezTo>
                  <a:pt x="9006" y="143200"/>
                  <a:pt x="17292" y="151496"/>
                  <a:pt x="27740" y="151496"/>
                </a:cubicBezTo>
                <a:lnTo>
                  <a:pt x="51156" y="151496"/>
                </a:lnTo>
                <a:cubicBezTo>
                  <a:pt x="61604" y="151496"/>
                  <a:pt x="70250" y="143200"/>
                  <a:pt x="70250" y="132740"/>
                </a:cubicBezTo>
                <a:lnTo>
                  <a:pt x="70250" y="130936"/>
                </a:lnTo>
                <a:lnTo>
                  <a:pt x="9006" y="130936"/>
                </a:lnTo>
                <a:close/>
                <a:moveTo>
                  <a:pt x="203905" y="96308"/>
                </a:moveTo>
                <a:lnTo>
                  <a:pt x="216874" y="122640"/>
                </a:lnTo>
                <a:lnTo>
                  <a:pt x="273434" y="122640"/>
                </a:lnTo>
                <a:lnTo>
                  <a:pt x="247496" y="96308"/>
                </a:lnTo>
                <a:lnTo>
                  <a:pt x="203905" y="96308"/>
                </a:lnTo>
                <a:close/>
                <a:moveTo>
                  <a:pt x="148786" y="96308"/>
                </a:moveTo>
                <a:lnTo>
                  <a:pt x="148786" y="122640"/>
                </a:lnTo>
                <a:lnTo>
                  <a:pt x="207147" y="122640"/>
                </a:lnTo>
                <a:lnTo>
                  <a:pt x="194178" y="96308"/>
                </a:lnTo>
                <a:lnTo>
                  <a:pt x="148786" y="96308"/>
                </a:lnTo>
                <a:close/>
                <a:moveTo>
                  <a:pt x="94747" y="96308"/>
                </a:moveTo>
                <a:lnTo>
                  <a:pt x="81418" y="122640"/>
                </a:lnTo>
                <a:lnTo>
                  <a:pt x="139779" y="122640"/>
                </a:lnTo>
                <a:lnTo>
                  <a:pt x="139779" y="96308"/>
                </a:lnTo>
                <a:lnTo>
                  <a:pt x="94747" y="96308"/>
                </a:lnTo>
                <a:close/>
                <a:moveTo>
                  <a:pt x="41069" y="96308"/>
                </a:moveTo>
                <a:lnTo>
                  <a:pt x="15131" y="122640"/>
                </a:lnTo>
                <a:lnTo>
                  <a:pt x="71691" y="122640"/>
                </a:lnTo>
                <a:lnTo>
                  <a:pt x="85020" y="96308"/>
                </a:lnTo>
                <a:lnTo>
                  <a:pt x="41069" y="96308"/>
                </a:lnTo>
                <a:close/>
                <a:moveTo>
                  <a:pt x="96188" y="67091"/>
                </a:moveTo>
                <a:lnTo>
                  <a:pt x="96188" y="87291"/>
                </a:lnTo>
                <a:lnTo>
                  <a:pt x="192377" y="87291"/>
                </a:lnTo>
                <a:lnTo>
                  <a:pt x="192377" y="67091"/>
                </a:lnTo>
                <a:lnTo>
                  <a:pt x="96188" y="67091"/>
                </a:lnTo>
                <a:close/>
                <a:moveTo>
                  <a:pt x="155490" y="28575"/>
                </a:moveTo>
                <a:lnTo>
                  <a:pt x="219162" y="28575"/>
                </a:lnTo>
                <a:cubicBezTo>
                  <a:pt x="221680" y="28575"/>
                  <a:pt x="223478" y="30861"/>
                  <a:pt x="223478" y="33528"/>
                </a:cubicBezTo>
                <a:cubicBezTo>
                  <a:pt x="223478" y="36195"/>
                  <a:pt x="221680" y="37719"/>
                  <a:pt x="219162" y="37719"/>
                </a:cubicBezTo>
                <a:lnTo>
                  <a:pt x="155490" y="37719"/>
                </a:lnTo>
                <a:cubicBezTo>
                  <a:pt x="152612" y="37719"/>
                  <a:pt x="150813" y="36195"/>
                  <a:pt x="150813" y="33528"/>
                </a:cubicBezTo>
                <a:cubicBezTo>
                  <a:pt x="150813" y="30861"/>
                  <a:pt x="152612" y="28575"/>
                  <a:pt x="155490" y="28575"/>
                </a:cubicBezTo>
                <a:close/>
                <a:moveTo>
                  <a:pt x="67817" y="28575"/>
                </a:moveTo>
                <a:lnTo>
                  <a:pt x="131849" y="28575"/>
                </a:lnTo>
                <a:cubicBezTo>
                  <a:pt x="134367" y="28575"/>
                  <a:pt x="136165" y="30861"/>
                  <a:pt x="136165" y="33528"/>
                </a:cubicBezTo>
                <a:cubicBezTo>
                  <a:pt x="136165" y="36195"/>
                  <a:pt x="134367" y="37719"/>
                  <a:pt x="131849" y="37719"/>
                </a:cubicBezTo>
                <a:lnTo>
                  <a:pt x="67817" y="37719"/>
                </a:lnTo>
                <a:cubicBezTo>
                  <a:pt x="65299" y="37719"/>
                  <a:pt x="63500" y="36195"/>
                  <a:pt x="63500" y="33528"/>
                </a:cubicBezTo>
                <a:cubicBezTo>
                  <a:pt x="63500" y="30861"/>
                  <a:pt x="65299" y="28575"/>
                  <a:pt x="67817" y="28575"/>
                </a:cubicBezTo>
                <a:close/>
                <a:moveTo>
                  <a:pt x="43951" y="8657"/>
                </a:moveTo>
                <a:lnTo>
                  <a:pt x="43951" y="58434"/>
                </a:lnTo>
                <a:lnTo>
                  <a:pt x="244614" y="58434"/>
                </a:lnTo>
                <a:lnTo>
                  <a:pt x="244614" y="8657"/>
                </a:lnTo>
                <a:lnTo>
                  <a:pt x="43951" y="8657"/>
                </a:lnTo>
                <a:close/>
                <a:moveTo>
                  <a:pt x="39268" y="0"/>
                </a:moveTo>
                <a:lnTo>
                  <a:pt x="249297" y="0"/>
                </a:lnTo>
                <a:cubicBezTo>
                  <a:pt x="251459" y="0"/>
                  <a:pt x="253620" y="1804"/>
                  <a:pt x="253620" y="4689"/>
                </a:cubicBezTo>
                <a:lnTo>
                  <a:pt x="253620" y="62402"/>
                </a:lnTo>
                <a:cubicBezTo>
                  <a:pt x="253620" y="64927"/>
                  <a:pt x="251459" y="67091"/>
                  <a:pt x="249297" y="67091"/>
                </a:cubicBezTo>
                <a:lnTo>
                  <a:pt x="201383" y="67091"/>
                </a:lnTo>
                <a:lnTo>
                  <a:pt x="201383" y="87291"/>
                </a:lnTo>
                <a:lnTo>
                  <a:pt x="249297" y="87291"/>
                </a:lnTo>
                <a:cubicBezTo>
                  <a:pt x="250378" y="87291"/>
                  <a:pt x="251459" y="87651"/>
                  <a:pt x="251819" y="88734"/>
                </a:cubicBezTo>
                <a:lnTo>
                  <a:pt x="287124" y="123722"/>
                </a:lnTo>
                <a:cubicBezTo>
                  <a:pt x="288205" y="124443"/>
                  <a:pt x="288565" y="125886"/>
                  <a:pt x="288565" y="126968"/>
                </a:cubicBezTo>
                <a:lnTo>
                  <a:pt x="288565" y="132740"/>
                </a:lnTo>
                <a:cubicBezTo>
                  <a:pt x="288565" y="146086"/>
                  <a:pt x="278117" y="157989"/>
                  <a:pt x="265148" y="160153"/>
                </a:cubicBezTo>
                <a:lnTo>
                  <a:pt x="265148" y="279547"/>
                </a:lnTo>
                <a:lnTo>
                  <a:pt x="284242" y="279547"/>
                </a:lnTo>
                <a:cubicBezTo>
                  <a:pt x="286403" y="279547"/>
                  <a:pt x="288565" y="282072"/>
                  <a:pt x="288565" y="284597"/>
                </a:cubicBezTo>
                <a:cubicBezTo>
                  <a:pt x="288565" y="287122"/>
                  <a:pt x="286403" y="288564"/>
                  <a:pt x="284242" y="288564"/>
                </a:cubicBezTo>
                <a:lnTo>
                  <a:pt x="4683" y="288564"/>
                </a:lnTo>
                <a:cubicBezTo>
                  <a:pt x="2161" y="288564"/>
                  <a:pt x="0" y="287122"/>
                  <a:pt x="0" y="284597"/>
                </a:cubicBezTo>
                <a:cubicBezTo>
                  <a:pt x="0" y="282072"/>
                  <a:pt x="2161" y="279547"/>
                  <a:pt x="4683" y="279547"/>
                </a:cubicBezTo>
                <a:lnTo>
                  <a:pt x="23416" y="279547"/>
                </a:lnTo>
                <a:lnTo>
                  <a:pt x="23416" y="160153"/>
                </a:lnTo>
                <a:cubicBezTo>
                  <a:pt x="10087" y="157989"/>
                  <a:pt x="0" y="146086"/>
                  <a:pt x="0" y="132740"/>
                </a:cubicBezTo>
                <a:lnTo>
                  <a:pt x="0" y="126968"/>
                </a:lnTo>
                <a:cubicBezTo>
                  <a:pt x="0" y="125886"/>
                  <a:pt x="360" y="124443"/>
                  <a:pt x="1441" y="123722"/>
                </a:cubicBezTo>
                <a:lnTo>
                  <a:pt x="36386" y="88734"/>
                </a:lnTo>
                <a:cubicBezTo>
                  <a:pt x="37106" y="87651"/>
                  <a:pt x="37827" y="87291"/>
                  <a:pt x="39268" y="87291"/>
                </a:cubicBezTo>
                <a:lnTo>
                  <a:pt x="87182" y="87291"/>
                </a:lnTo>
                <a:lnTo>
                  <a:pt x="87182" y="67091"/>
                </a:lnTo>
                <a:lnTo>
                  <a:pt x="39268" y="67091"/>
                </a:lnTo>
                <a:cubicBezTo>
                  <a:pt x="37106" y="67091"/>
                  <a:pt x="34945" y="64927"/>
                  <a:pt x="34945" y="62402"/>
                </a:cubicBezTo>
                <a:lnTo>
                  <a:pt x="34945" y="4689"/>
                </a:lnTo>
                <a:cubicBezTo>
                  <a:pt x="34945" y="1804"/>
                  <a:pt x="37106" y="0"/>
                  <a:pt x="392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6" name="Freeform 967">
            <a:extLst>
              <a:ext uri="{FF2B5EF4-FFF2-40B4-BE49-F238E27FC236}">
                <a16:creationId xmlns:a16="http://schemas.microsoft.com/office/drawing/2014/main" id="{C8AA8036-32F3-DE62-D57D-56BBD2888A41}"/>
              </a:ext>
            </a:extLst>
          </p:cNvPr>
          <p:cNvSpPr>
            <a:spLocks noChangeAspect="1"/>
          </p:cNvSpPr>
          <p:nvPr/>
        </p:nvSpPr>
        <p:spPr bwMode="auto">
          <a:xfrm>
            <a:off x="8063808" y="2053524"/>
            <a:ext cx="450194" cy="452922"/>
          </a:xfrm>
          <a:custGeom>
            <a:avLst/>
            <a:gdLst>
              <a:gd name="T0" fmla="*/ 7053871 w 288566"/>
              <a:gd name="T1" fmla="*/ 10143730 h 289970"/>
              <a:gd name="T2" fmla="*/ 8155981 w 288566"/>
              <a:gd name="T3" fmla="*/ 9617609 h 289970"/>
              <a:gd name="T4" fmla="*/ 9258093 w 288566"/>
              <a:gd name="T5" fmla="*/ 10143730 h 289970"/>
              <a:gd name="T6" fmla="*/ 8155981 w 288566"/>
              <a:gd name="T7" fmla="*/ 9078298 h 289970"/>
              <a:gd name="T8" fmla="*/ 8127370 w 288566"/>
              <a:gd name="T9" fmla="*/ 5814285 h 289970"/>
              <a:gd name="T10" fmla="*/ 7764475 w 288566"/>
              <a:gd name="T11" fmla="*/ 6414220 h 289970"/>
              <a:gd name="T12" fmla="*/ 7621940 w 288566"/>
              <a:gd name="T13" fmla="*/ 6883751 h 289970"/>
              <a:gd name="T14" fmla="*/ 7570110 w 288566"/>
              <a:gd name="T15" fmla="*/ 7574943 h 289970"/>
              <a:gd name="T16" fmla="*/ 8205121 w 288566"/>
              <a:gd name="T17" fmla="*/ 7314139 h 289970"/>
              <a:gd name="T18" fmla="*/ 8606841 w 288566"/>
              <a:gd name="T19" fmla="*/ 7014158 h 289970"/>
              <a:gd name="T20" fmla="*/ 9047512 w 288566"/>
              <a:gd name="T21" fmla="*/ 6479405 h 289970"/>
              <a:gd name="T22" fmla="*/ 8373591 w 288566"/>
              <a:gd name="T23" fmla="*/ 6322899 h 289970"/>
              <a:gd name="T24" fmla="*/ 7984792 w 288566"/>
              <a:gd name="T25" fmla="*/ 5370826 h 289970"/>
              <a:gd name="T26" fmla="*/ 8632778 w 288566"/>
              <a:gd name="T27" fmla="*/ 6101237 h 289970"/>
              <a:gd name="T28" fmla="*/ 9539953 w 288566"/>
              <a:gd name="T29" fmla="*/ 6322899 h 289970"/>
              <a:gd name="T30" fmla="*/ 8917859 w 288566"/>
              <a:gd name="T31" fmla="*/ 7040266 h 289970"/>
              <a:gd name="T32" fmla="*/ 9008602 w 288566"/>
              <a:gd name="T33" fmla="*/ 7992341 h 289970"/>
              <a:gd name="T34" fmla="*/ 8827143 w 288566"/>
              <a:gd name="T35" fmla="*/ 8005345 h 289970"/>
              <a:gd name="T36" fmla="*/ 7427533 w 288566"/>
              <a:gd name="T37" fmla="*/ 8005345 h 289970"/>
              <a:gd name="T38" fmla="*/ 7194283 w 288566"/>
              <a:gd name="T39" fmla="*/ 7835850 h 289970"/>
              <a:gd name="T40" fmla="*/ 6766612 w 288566"/>
              <a:gd name="T41" fmla="*/ 6492474 h 289970"/>
              <a:gd name="T42" fmla="*/ 6857348 w 288566"/>
              <a:gd name="T43" fmla="*/ 6218616 h 289970"/>
              <a:gd name="T44" fmla="*/ 7984792 w 288566"/>
              <a:gd name="T45" fmla="*/ 5370826 h 289970"/>
              <a:gd name="T46" fmla="*/ 6224063 w 288566"/>
              <a:gd name="T47" fmla="*/ 6802802 h 289970"/>
              <a:gd name="T48" fmla="*/ 10100870 w 288566"/>
              <a:gd name="T49" fmla="*/ 6802802 h 289970"/>
              <a:gd name="T50" fmla="*/ 8155981 w 288566"/>
              <a:gd name="T51" fmla="*/ 4514180 h 289970"/>
              <a:gd name="T52" fmla="*/ 9582254 w 288566"/>
              <a:gd name="T53" fmla="*/ 8565352 h 289970"/>
              <a:gd name="T54" fmla="*/ 9491461 w 288566"/>
              <a:gd name="T55" fmla="*/ 10551500 h 289970"/>
              <a:gd name="T56" fmla="*/ 9348838 w 288566"/>
              <a:gd name="T57" fmla="*/ 10551500 h 289970"/>
              <a:gd name="T58" fmla="*/ 6963126 w 288566"/>
              <a:gd name="T59" fmla="*/ 10551500 h 289970"/>
              <a:gd name="T60" fmla="*/ 6755665 w 288566"/>
              <a:gd name="T61" fmla="*/ 10419908 h 289970"/>
              <a:gd name="T62" fmla="*/ 5899882 w 288566"/>
              <a:gd name="T63" fmla="*/ 6802802 h 289970"/>
              <a:gd name="T64" fmla="*/ 5437924 w 288566"/>
              <a:gd name="T65" fmla="*/ 3646046 h 289970"/>
              <a:gd name="T66" fmla="*/ 6071726 w 288566"/>
              <a:gd name="T67" fmla="*/ 4297512 h 289970"/>
              <a:gd name="T68" fmla="*/ 6692598 w 288566"/>
              <a:gd name="T69" fmla="*/ 3646046 h 289970"/>
              <a:gd name="T70" fmla="*/ 6071726 w 288566"/>
              <a:gd name="T71" fmla="*/ 4616623 h 289970"/>
              <a:gd name="T72" fmla="*/ 5437924 w 288566"/>
              <a:gd name="T73" fmla="*/ 3646046 h 289970"/>
              <a:gd name="T74" fmla="*/ 1817993 w 288566"/>
              <a:gd name="T75" fmla="*/ 3832166 h 289970"/>
              <a:gd name="T76" fmla="*/ 2764521 w 288566"/>
              <a:gd name="T77" fmla="*/ 3832166 h 289970"/>
              <a:gd name="T78" fmla="*/ 3080011 w 288566"/>
              <a:gd name="T79" fmla="*/ 3832166 h 289970"/>
              <a:gd name="T80" fmla="*/ 1489291 w 288566"/>
              <a:gd name="T81" fmla="*/ 3832166 h 289970"/>
              <a:gd name="T82" fmla="*/ 4165849 w 288566"/>
              <a:gd name="T83" fmla="*/ 315545 h 289970"/>
              <a:gd name="T84" fmla="*/ 2439795 w 288566"/>
              <a:gd name="T85" fmla="*/ 2340688 h 289970"/>
              <a:gd name="T86" fmla="*/ 5891823 w 288566"/>
              <a:gd name="T87" fmla="*/ 2064547 h 289970"/>
              <a:gd name="T88" fmla="*/ 4165849 w 288566"/>
              <a:gd name="T89" fmla="*/ 0 h 289970"/>
              <a:gd name="T90" fmla="*/ 6216255 w 288566"/>
              <a:gd name="T91" fmla="*/ 2340688 h 289970"/>
              <a:gd name="T92" fmla="*/ 8292687 w 288566"/>
              <a:gd name="T93" fmla="*/ 2498475 h 289970"/>
              <a:gd name="T94" fmla="*/ 8124011 w 288566"/>
              <a:gd name="T95" fmla="*/ 3931814 h 289970"/>
              <a:gd name="T96" fmla="*/ 7968246 w 288566"/>
              <a:gd name="T97" fmla="*/ 2656221 h 289970"/>
              <a:gd name="T98" fmla="*/ 6216255 w 288566"/>
              <a:gd name="T99" fmla="*/ 3787202 h 289970"/>
              <a:gd name="T100" fmla="*/ 5891823 w 288566"/>
              <a:gd name="T101" fmla="*/ 3787202 h 289970"/>
              <a:gd name="T102" fmla="*/ 2439795 w 288566"/>
              <a:gd name="T103" fmla="*/ 2656221 h 289970"/>
              <a:gd name="T104" fmla="*/ 2284085 w 288566"/>
              <a:gd name="T105" fmla="*/ 3931814 h 289970"/>
              <a:gd name="T106" fmla="*/ 2115308 w 288566"/>
              <a:gd name="T107" fmla="*/ 2656221 h 289970"/>
              <a:gd name="T108" fmla="*/ 311503 w 288566"/>
              <a:gd name="T109" fmla="*/ 8718425 h 289970"/>
              <a:gd name="T110" fmla="*/ 6216255 w 288566"/>
              <a:gd name="T111" fmla="*/ 8889338 h 289970"/>
              <a:gd name="T112" fmla="*/ 311503 w 288566"/>
              <a:gd name="T113" fmla="*/ 9034043 h 289970"/>
              <a:gd name="T114" fmla="*/ 1206953 w 288566"/>
              <a:gd name="T115" fmla="*/ 10204293 h 289970"/>
              <a:gd name="T116" fmla="*/ 6190347 w 288566"/>
              <a:gd name="T117" fmla="*/ 10375307 h 289970"/>
              <a:gd name="T118" fmla="*/ 1206953 w 288566"/>
              <a:gd name="T119" fmla="*/ 10519838 h 289970"/>
              <a:gd name="T120" fmla="*/ 0 w 288566"/>
              <a:gd name="T121" fmla="*/ 2498475 h 289970"/>
              <a:gd name="T122" fmla="*/ 2115308 w 288566"/>
              <a:gd name="T123" fmla="*/ 2340688 h 289970"/>
              <a:gd name="T124" fmla="*/ 4165849 w 288566"/>
              <a:gd name="T125" fmla="*/ 0 h 2899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88566" h="289970">
                <a:moveTo>
                  <a:pt x="195495" y="241083"/>
                </a:moveTo>
                <a:lnTo>
                  <a:pt x="195495" y="278245"/>
                </a:lnTo>
                <a:lnTo>
                  <a:pt x="223883" y="264174"/>
                </a:lnTo>
                <a:cubicBezTo>
                  <a:pt x="224961" y="263813"/>
                  <a:pt x="225680" y="263813"/>
                  <a:pt x="226039" y="263813"/>
                </a:cubicBezTo>
                <a:cubicBezTo>
                  <a:pt x="226399" y="263813"/>
                  <a:pt x="227477" y="263813"/>
                  <a:pt x="228196" y="264174"/>
                </a:cubicBezTo>
                <a:lnTo>
                  <a:pt x="256584" y="278245"/>
                </a:lnTo>
                <a:lnTo>
                  <a:pt x="256584" y="241083"/>
                </a:lnTo>
                <a:cubicBezTo>
                  <a:pt x="247600" y="246134"/>
                  <a:pt x="237179" y="249021"/>
                  <a:pt x="226039" y="249021"/>
                </a:cubicBezTo>
                <a:cubicBezTo>
                  <a:pt x="215259" y="249021"/>
                  <a:pt x="204479" y="246134"/>
                  <a:pt x="195495" y="241083"/>
                </a:cubicBezTo>
                <a:close/>
                <a:moveTo>
                  <a:pt x="225246" y="159487"/>
                </a:moveTo>
                <a:lnTo>
                  <a:pt x="218422" y="173439"/>
                </a:lnTo>
                <a:cubicBezTo>
                  <a:pt x="218063" y="174513"/>
                  <a:pt x="216626" y="175228"/>
                  <a:pt x="215189" y="175944"/>
                </a:cubicBezTo>
                <a:lnTo>
                  <a:pt x="199745" y="177732"/>
                </a:lnTo>
                <a:lnTo>
                  <a:pt x="211239" y="188823"/>
                </a:lnTo>
                <a:cubicBezTo>
                  <a:pt x="211957" y="189538"/>
                  <a:pt x="212675" y="191327"/>
                  <a:pt x="212316" y="192400"/>
                </a:cubicBezTo>
                <a:lnTo>
                  <a:pt x="209802" y="207783"/>
                </a:lnTo>
                <a:lnTo>
                  <a:pt x="223091" y="200628"/>
                </a:lnTo>
                <a:cubicBezTo>
                  <a:pt x="224528" y="199555"/>
                  <a:pt x="225964" y="199555"/>
                  <a:pt x="227401" y="200628"/>
                </a:cubicBezTo>
                <a:lnTo>
                  <a:pt x="241049" y="207783"/>
                </a:lnTo>
                <a:lnTo>
                  <a:pt x="238535" y="192400"/>
                </a:lnTo>
                <a:cubicBezTo>
                  <a:pt x="238176" y="191327"/>
                  <a:pt x="238535" y="189538"/>
                  <a:pt x="239972" y="188823"/>
                </a:cubicBezTo>
                <a:lnTo>
                  <a:pt x="250747" y="177732"/>
                </a:lnTo>
                <a:lnTo>
                  <a:pt x="235303" y="175944"/>
                </a:lnTo>
                <a:cubicBezTo>
                  <a:pt x="233866" y="175228"/>
                  <a:pt x="233148" y="174513"/>
                  <a:pt x="232070" y="173439"/>
                </a:cubicBezTo>
                <a:lnTo>
                  <a:pt x="225246" y="159487"/>
                </a:lnTo>
                <a:close/>
                <a:moveTo>
                  <a:pt x="221295" y="147324"/>
                </a:moveTo>
                <a:cubicBezTo>
                  <a:pt x="222732" y="144462"/>
                  <a:pt x="227760" y="144462"/>
                  <a:pt x="229197" y="147324"/>
                </a:cubicBezTo>
                <a:lnTo>
                  <a:pt x="239253" y="167358"/>
                </a:lnTo>
                <a:lnTo>
                  <a:pt x="260803" y="170578"/>
                </a:lnTo>
                <a:cubicBezTo>
                  <a:pt x="262240" y="170935"/>
                  <a:pt x="264036" y="171651"/>
                  <a:pt x="264395" y="173439"/>
                </a:cubicBezTo>
                <a:cubicBezTo>
                  <a:pt x="264754" y="174870"/>
                  <a:pt x="264395" y="177017"/>
                  <a:pt x="262958" y="178090"/>
                </a:cubicBezTo>
                <a:lnTo>
                  <a:pt x="247155" y="193116"/>
                </a:lnTo>
                <a:lnTo>
                  <a:pt x="251465" y="214938"/>
                </a:lnTo>
                <a:cubicBezTo>
                  <a:pt x="251465" y="216727"/>
                  <a:pt x="250747" y="218158"/>
                  <a:pt x="249669" y="219231"/>
                </a:cubicBezTo>
                <a:cubicBezTo>
                  <a:pt x="248592" y="219589"/>
                  <a:pt x="248232" y="219947"/>
                  <a:pt x="246796" y="219947"/>
                </a:cubicBezTo>
                <a:cubicBezTo>
                  <a:pt x="246077" y="219947"/>
                  <a:pt x="245718" y="219947"/>
                  <a:pt x="244641" y="219589"/>
                </a:cubicBezTo>
                <a:lnTo>
                  <a:pt x="225246" y="208856"/>
                </a:lnTo>
                <a:lnTo>
                  <a:pt x="205851" y="219589"/>
                </a:lnTo>
                <a:cubicBezTo>
                  <a:pt x="204415" y="220304"/>
                  <a:pt x="202619" y="219947"/>
                  <a:pt x="201182" y="219231"/>
                </a:cubicBezTo>
                <a:cubicBezTo>
                  <a:pt x="199745" y="218158"/>
                  <a:pt x="199386" y="216727"/>
                  <a:pt x="199386" y="214938"/>
                </a:cubicBezTo>
                <a:lnTo>
                  <a:pt x="203337" y="193116"/>
                </a:lnTo>
                <a:lnTo>
                  <a:pt x="187534" y="178090"/>
                </a:lnTo>
                <a:cubicBezTo>
                  <a:pt x="186456" y="177017"/>
                  <a:pt x="185738" y="174870"/>
                  <a:pt x="186456" y="173439"/>
                </a:cubicBezTo>
                <a:cubicBezTo>
                  <a:pt x="186816" y="171651"/>
                  <a:pt x="188252" y="170935"/>
                  <a:pt x="190048" y="170578"/>
                </a:cubicBezTo>
                <a:lnTo>
                  <a:pt x="211598" y="167358"/>
                </a:lnTo>
                <a:lnTo>
                  <a:pt x="221295" y="147324"/>
                </a:lnTo>
                <a:close/>
                <a:moveTo>
                  <a:pt x="226039" y="132484"/>
                </a:moveTo>
                <a:cubicBezTo>
                  <a:pt x="196573" y="132484"/>
                  <a:pt x="172497" y="156657"/>
                  <a:pt x="172497" y="186603"/>
                </a:cubicBezTo>
                <a:cubicBezTo>
                  <a:pt x="172497" y="216188"/>
                  <a:pt x="196573" y="240362"/>
                  <a:pt x="226039" y="240362"/>
                </a:cubicBezTo>
                <a:cubicBezTo>
                  <a:pt x="255865" y="240362"/>
                  <a:pt x="279941" y="216188"/>
                  <a:pt x="279941" y="186603"/>
                </a:cubicBezTo>
                <a:cubicBezTo>
                  <a:pt x="279941" y="156657"/>
                  <a:pt x="255865" y="132484"/>
                  <a:pt x="226039" y="132484"/>
                </a:cubicBezTo>
                <a:close/>
                <a:moveTo>
                  <a:pt x="226039" y="123825"/>
                </a:moveTo>
                <a:cubicBezTo>
                  <a:pt x="260537" y="123825"/>
                  <a:pt x="288566" y="151967"/>
                  <a:pt x="288566" y="186603"/>
                </a:cubicBezTo>
                <a:cubicBezTo>
                  <a:pt x="288566" y="206086"/>
                  <a:pt x="279223" y="223765"/>
                  <a:pt x="265568" y="234950"/>
                </a:cubicBezTo>
                <a:lnTo>
                  <a:pt x="265568" y="285822"/>
                </a:lnTo>
                <a:cubicBezTo>
                  <a:pt x="265568" y="286904"/>
                  <a:pt x="264849" y="288347"/>
                  <a:pt x="263052" y="289430"/>
                </a:cubicBezTo>
                <a:cubicBezTo>
                  <a:pt x="262693" y="289790"/>
                  <a:pt x="261974" y="289790"/>
                  <a:pt x="260896" y="289790"/>
                </a:cubicBezTo>
                <a:cubicBezTo>
                  <a:pt x="260177" y="289790"/>
                  <a:pt x="259818" y="289790"/>
                  <a:pt x="259099" y="289430"/>
                </a:cubicBezTo>
                <a:lnTo>
                  <a:pt x="226039" y="272833"/>
                </a:lnTo>
                <a:lnTo>
                  <a:pt x="192980" y="289430"/>
                </a:lnTo>
                <a:cubicBezTo>
                  <a:pt x="191902" y="290151"/>
                  <a:pt x="190464" y="290151"/>
                  <a:pt x="189027" y="289430"/>
                </a:cubicBezTo>
                <a:cubicBezTo>
                  <a:pt x="187949" y="288347"/>
                  <a:pt x="187230" y="286904"/>
                  <a:pt x="187230" y="285822"/>
                </a:cubicBezTo>
                <a:lnTo>
                  <a:pt x="187230" y="234950"/>
                </a:lnTo>
                <a:cubicBezTo>
                  <a:pt x="172856" y="223765"/>
                  <a:pt x="163513" y="206086"/>
                  <a:pt x="163513" y="186603"/>
                </a:cubicBezTo>
                <a:cubicBezTo>
                  <a:pt x="163513" y="151967"/>
                  <a:pt x="191542" y="123825"/>
                  <a:pt x="226039" y="123825"/>
                </a:cubicBezTo>
                <a:close/>
                <a:moveTo>
                  <a:pt x="150710" y="100012"/>
                </a:moveTo>
                <a:cubicBezTo>
                  <a:pt x="153219" y="100012"/>
                  <a:pt x="155012" y="102565"/>
                  <a:pt x="155012" y="105118"/>
                </a:cubicBezTo>
                <a:cubicBezTo>
                  <a:pt x="155012" y="112047"/>
                  <a:pt x="160747" y="117882"/>
                  <a:pt x="168275" y="117882"/>
                </a:cubicBezTo>
                <a:cubicBezTo>
                  <a:pt x="175086" y="117882"/>
                  <a:pt x="181180" y="112047"/>
                  <a:pt x="181180" y="105118"/>
                </a:cubicBezTo>
                <a:cubicBezTo>
                  <a:pt x="181180" y="102565"/>
                  <a:pt x="182972" y="100012"/>
                  <a:pt x="185482" y="100012"/>
                </a:cubicBezTo>
                <a:cubicBezTo>
                  <a:pt x="187632" y="100012"/>
                  <a:pt x="190142" y="102565"/>
                  <a:pt x="190142" y="105118"/>
                </a:cubicBezTo>
                <a:cubicBezTo>
                  <a:pt x="190142" y="116788"/>
                  <a:pt x="180463" y="126635"/>
                  <a:pt x="168275" y="126635"/>
                </a:cubicBezTo>
                <a:cubicBezTo>
                  <a:pt x="156087" y="126635"/>
                  <a:pt x="146050" y="116788"/>
                  <a:pt x="146050" y="105118"/>
                </a:cubicBezTo>
                <a:cubicBezTo>
                  <a:pt x="146050" y="102565"/>
                  <a:pt x="148201" y="100012"/>
                  <a:pt x="150710" y="100012"/>
                </a:cubicBezTo>
                <a:close/>
                <a:moveTo>
                  <a:pt x="45647" y="100012"/>
                </a:moveTo>
                <a:cubicBezTo>
                  <a:pt x="47833" y="100012"/>
                  <a:pt x="50384" y="102565"/>
                  <a:pt x="50384" y="105118"/>
                </a:cubicBezTo>
                <a:cubicBezTo>
                  <a:pt x="50384" y="112047"/>
                  <a:pt x="55849" y="117882"/>
                  <a:pt x="63500" y="117882"/>
                </a:cubicBezTo>
                <a:cubicBezTo>
                  <a:pt x="70423" y="117882"/>
                  <a:pt x="76617" y="112047"/>
                  <a:pt x="76617" y="105118"/>
                </a:cubicBezTo>
                <a:cubicBezTo>
                  <a:pt x="76617" y="102565"/>
                  <a:pt x="78803" y="100012"/>
                  <a:pt x="80624" y="100012"/>
                </a:cubicBezTo>
                <a:cubicBezTo>
                  <a:pt x="83175" y="100012"/>
                  <a:pt x="85361" y="102565"/>
                  <a:pt x="85361" y="105118"/>
                </a:cubicBezTo>
                <a:cubicBezTo>
                  <a:pt x="85361" y="116788"/>
                  <a:pt x="75888" y="126635"/>
                  <a:pt x="63500" y="126635"/>
                </a:cubicBezTo>
                <a:cubicBezTo>
                  <a:pt x="51112" y="126635"/>
                  <a:pt x="41275" y="116788"/>
                  <a:pt x="41275" y="105118"/>
                </a:cubicBezTo>
                <a:cubicBezTo>
                  <a:pt x="41275" y="102565"/>
                  <a:pt x="43097" y="100012"/>
                  <a:pt x="45647" y="100012"/>
                </a:cubicBezTo>
                <a:close/>
                <a:moveTo>
                  <a:pt x="115454" y="8657"/>
                </a:moveTo>
                <a:cubicBezTo>
                  <a:pt x="88838" y="8657"/>
                  <a:pt x="67618" y="30299"/>
                  <a:pt x="67618" y="56631"/>
                </a:cubicBezTo>
                <a:lnTo>
                  <a:pt x="67618" y="64206"/>
                </a:lnTo>
                <a:lnTo>
                  <a:pt x="163290" y="64206"/>
                </a:lnTo>
                <a:lnTo>
                  <a:pt x="163290" y="56631"/>
                </a:lnTo>
                <a:cubicBezTo>
                  <a:pt x="163290" y="30299"/>
                  <a:pt x="141710" y="8657"/>
                  <a:pt x="115454" y="8657"/>
                </a:cubicBezTo>
                <a:close/>
                <a:moveTo>
                  <a:pt x="115454" y="0"/>
                </a:moveTo>
                <a:cubicBezTo>
                  <a:pt x="146745" y="0"/>
                  <a:pt x="172281" y="25249"/>
                  <a:pt x="172281" y="56631"/>
                </a:cubicBezTo>
                <a:lnTo>
                  <a:pt x="172281" y="64206"/>
                </a:lnTo>
                <a:lnTo>
                  <a:pt x="225153" y="64206"/>
                </a:lnTo>
                <a:cubicBezTo>
                  <a:pt x="227670" y="64206"/>
                  <a:pt x="229828" y="66009"/>
                  <a:pt x="229828" y="68534"/>
                </a:cubicBezTo>
                <a:lnTo>
                  <a:pt x="229828" y="103883"/>
                </a:lnTo>
                <a:cubicBezTo>
                  <a:pt x="229828" y="106047"/>
                  <a:pt x="227670" y="107851"/>
                  <a:pt x="225153" y="107851"/>
                </a:cubicBezTo>
                <a:cubicBezTo>
                  <a:pt x="222995" y="107851"/>
                  <a:pt x="220837" y="106047"/>
                  <a:pt x="220837" y="103883"/>
                </a:cubicBezTo>
                <a:lnTo>
                  <a:pt x="220837" y="72862"/>
                </a:lnTo>
                <a:lnTo>
                  <a:pt x="172281" y="72862"/>
                </a:lnTo>
                <a:lnTo>
                  <a:pt x="172281" y="103883"/>
                </a:lnTo>
                <a:cubicBezTo>
                  <a:pt x="172281" y="106047"/>
                  <a:pt x="170123" y="107851"/>
                  <a:pt x="167965" y="107851"/>
                </a:cubicBezTo>
                <a:cubicBezTo>
                  <a:pt x="165448" y="107851"/>
                  <a:pt x="163290" y="106047"/>
                  <a:pt x="163290" y="103883"/>
                </a:cubicBezTo>
                <a:lnTo>
                  <a:pt x="163290" y="72862"/>
                </a:lnTo>
                <a:lnTo>
                  <a:pt x="67618" y="72862"/>
                </a:lnTo>
                <a:lnTo>
                  <a:pt x="67618" y="103883"/>
                </a:lnTo>
                <a:cubicBezTo>
                  <a:pt x="67618" y="106047"/>
                  <a:pt x="65100" y="107851"/>
                  <a:pt x="63302" y="107851"/>
                </a:cubicBezTo>
                <a:cubicBezTo>
                  <a:pt x="60784" y="107851"/>
                  <a:pt x="58626" y="106047"/>
                  <a:pt x="58626" y="103883"/>
                </a:cubicBezTo>
                <a:lnTo>
                  <a:pt x="58626" y="72862"/>
                </a:lnTo>
                <a:lnTo>
                  <a:pt x="8632" y="72862"/>
                </a:lnTo>
                <a:lnTo>
                  <a:pt x="8632" y="239148"/>
                </a:lnTo>
                <a:lnTo>
                  <a:pt x="167965" y="239148"/>
                </a:lnTo>
                <a:cubicBezTo>
                  <a:pt x="170123" y="239148"/>
                  <a:pt x="172281" y="241312"/>
                  <a:pt x="172281" y="243837"/>
                </a:cubicBezTo>
                <a:cubicBezTo>
                  <a:pt x="172281" y="245640"/>
                  <a:pt x="170123" y="247805"/>
                  <a:pt x="167965" y="247805"/>
                </a:cubicBezTo>
                <a:lnTo>
                  <a:pt x="8632" y="247805"/>
                </a:lnTo>
                <a:lnTo>
                  <a:pt x="8632" y="255019"/>
                </a:lnTo>
                <a:cubicBezTo>
                  <a:pt x="8632" y="268726"/>
                  <a:pt x="19782" y="279907"/>
                  <a:pt x="33449" y="279907"/>
                </a:cubicBezTo>
                <a:lnTo>
                  <a:pt x="166886" y="279907"/>
                </a:lnTo>
                <a:cubicBezTo>
                  <a:pt x="169404" y="279907"/>
                  <a:pt x="171562" y="281711"/>
                  <a:pt x="171562" y="284597"/>
                </a:cubicBezTo>
                <a:cubicBezTo>
                  <a:pt x="171562" y="286400"/>
                  <a:pt x="169404" y="288564"/>
                  <a:pt x="166886" y="288564"/>
                </a:cubicBezTo>
                <a:lnTo>
                  <a:pt x="33449" y="288564"/>
                </a:lnTo>
                <a:cubicBezTo>
                  <a:pt x="14746" y="288564"/>
                  <a:pt x="0" y="273415"/>
                  <a:pt x="0" y="255019"/>
                </a:cubicBezTo>
                <a:lnTo>
                  <a:pt x="0" y="68534"/>
                </a:lnTo>
                <a:cubicBezTo>
                  <a:pt x="0" y="66009"/>
                  <a:pt x="1798" y="64206"/>
                  <a:pt x="4316" y="64206"/>
                </a:cubicBezTo>
                <a:lnTo>
                  <a:pt x="58626" y="64206"/>
                </a:lnTo>
                <a:lnTo>
                  <a:pt x="58626" y="56631"/>
                </a:lnTo>
                <a:cubicBezTo>
                  <a:pt x="58626" y="25249"/>
                  <a:pt x="84522" y="0"/>
                  <a:pt x="11545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18" name="Freeform 985">
            <a:extLst>
              <a:ext uri="{FF2B5EF4-FFF2-40B4-BE49-F238E27FC236}">
                <a16:creationId xmlns:a16="http://schemas.microsoft.com/office/drawing/2014/main" id="{0A817488-1F72-CE29-3815-9B1FBAD4AB31}"/>
              </a:ext>
            </a:extLst>
          </p:cNvPr>
          <p:cNvSpPr>
            <a:spLocks noChangeAspect="1"/>
          </p:cNvSpPr>
          <p:nvPr/>
        </p:nvSpPr>
        <p:spPr bwMode="auto">
          <a:xfrm>
            <a:off x="5542818" y="2061027"/>
            <a:ext cx="450194" cy="437916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979BB22-DEFE-A9A3-D483-F8E46C24E722}"/>
              </a:ext>
            </a:extLst>
          </p:cNvPr>
          <p:cNvSpPr txBox="1"/>
          <p:nvPr/>
        </p:nvSpPr>
        <p:spPr>
          <a:xfrm>
            <a:off x="3792195" y="1987597"/>
            <a:ext cx="1613537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TO ACHIEVE</a:t>
            </a:r>
          </a:p>
        </p:txBody>
      </p:sp>
      <p:sp>
        <p:nvSpPr>
          <p:cNvPr id="9" name="Rectângulo arredondado 8">
            <a:extLst>
              <a:ext uri="{FF2B5EF4-FFF2-40B4-BE49-F238E27FC236}">
                <a16:creationId xmlns:a16="http://schemas.microsoft.com/office/drawing/2014/main" id="{F26E518D-0943-599F-D1BF-5459D17A8C9B}"/>
              </a:ext>
            </a:extLst>
          </p:cNvPr>
          <p:cNvSpPr/>
          <p:nvPr/>
        </p:nvSpPr>
        <p:spPr>
          <a:xfrm>
            <a:off x="1576137" y="108447"/>
            <a:ext cx="10483344" cy="88534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203864"/>
          </a:solidFill>
          <a:ln cap="flat">
            <a:noFill/>
            <a:prstDash val="solid"/>
          </a:ln>
        </p:spPr>
        <p:txBody>
          <a:bodyPr vert="horz" wrap="square" lIns="91440" tIns="91440" rIns="91440" bIns="91440" anchor="ctr" anchorCtr="0" compatLnSpc="1">
            <a:spAutoFit/>
          </a:bodyPr>
          <a:lstStyle/>
          <a:p>
            <a:pPr marL="357192" defTabSz="4572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 3: Central African members of ECA enhance natural asset assessments and capitalization</a:t>
            </a:r>
            <a:endParaRPr lang="en-GB" sz="2000" b="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985">
            <a:extLst>
              <a:ext uri="{FF2B5EF4-FFF2-40B4-BE49-F238E27FC236}">
                <a16:creationId xmlns:a16="http://schemas.microsoft.com/office/drawing/2014/main" id="{509DB9DA-4D29-BABF-1240-6741898A5CEA}"/>
              </a:ext>
            </a:extLst>
          </p:cNvPr>
          <p:cNvSpPr>
            <a:spLocks noChangeAspect="1"/>
          </p:cNvSpPr>
          <p:nvPr/>
        </p:nvSpPr>
        <p:spPr bwMode="auto">
          <a:xfrm>
            <a:off x="8514002" y="1553134"/>
            <a:ext cx="450194" cy="421267"/>
          </a:xfrm>
          <a:custGeom>
            <a:avLst/>
            <a:gdLst>
              <a:gd name="T0" fmla="*/ 712559 w 288564"/>
              <a:gd name="T1" fmla="*/ 5561407 h 280628"/>
              <a:gd name="T2" fmla="*/ 9643108 w 288564"/>
              <a:gd name="T3" fmla="*/ 9828399 h 280628"/>
              <a:gd name="T4" fmla="*/ 9785899 w 288564"/>
              <a:gd name="T5" fmla="*/ 5392302 h 280628"/>
              <a:gd name="T6" fmla="*/ 9954624 w 288564"/>
              <a:gd name="T7" fmla="*/ 9971486 h 280628"/>
              <a:gd name="T8" fmla="*/ 569755 w 288564"/>
              <a:gd name="T9" fmla="*/ 10140596 h 280628"/>
              <a:gd name="T10" fmla="*/ 400992 w 288564"/>
              <a:gd name="T11" fmla="*/ 5561407 h 280628"/>
              <a:gd name="T12" fmla="*/ 6208724 w 288564"/>
              <a:gd name="T13" fmla="*/ 3399963 h 280628"/>
              <a:gd name="T14" fmla="*/ 10100490 w 288564"/>
              <a:gd name="T15" fmla="*/ 4767800 h 280628"/>
              <a:gd name="T16" fmla="*/ 6208724 w 288564"/>
              <a:gd name="T17" fmla="*/ 3399963 h 280628"/>
              <a:gd name="T18" fmla="*/ 299272 w 288564"/>
              <a:gd name="T19" fmla="*/ 4767800 h 280628"/>
              <a:gd name="T20" fmla="*/ 4204187 w 288564"/>
              <a:gd name="T21" fmla="*/ 3399963 h 280628"/>
              <a:gd name="T22" fmla="*/ 7249987 w 288564"/>
              <a:gd name="T23" fmla="*/ 325776 h 280628"/>
              <a:gd name="T24" fmla="*/ 5375659 w 288564"/>
              <a:gd name="T25" fmla="*/ 3074326 h 280628"/>
              <a:gd name="T26" fmla="*/ 8135045 w 288564"/>
              <a:gd name="T27" fmla="*/ 1745554 h 280628"/>
              <a:gd name="T28" fmla="*/ 8213161 w 288564"/>
              <a:gd name="T29" fmla="*/ 1367867 h 280628"/>
              <a:gd name="T30" fmla="*/ 7249987 w 288564"/>
              <a:gd name="T31" fmla="*/ 325776 h 280628"/>
              <a:gd name="T32" fmla="*/ 2941636 w 288564"/>
              <a:gd name="T33" fmla="*/ 416897 h 280628"/>
              <a:gd name="T34" fmla="*/ 2147705 w 288564"/>
              <a:gd name="T35" fmla="*/ 1563252 h 280628"/>
              <a:gd name="T36" fmla="*/ 4412462 w 288564"/>
              <a:gd name="T37" fmla="*/ 3074326 h 280628"/>
              <a:gd name="T38" fmla="*/ 3371175 w 288564"/>
              <a:gd name="T39" fmla="*/ 442953 h 280628"/>
              <a:gd name="T40" fmla="*/ 3175937 w 288564"/>
              <a:gd name="T41" fmla="*/ 0 h 280628"/>
              <a:gd name="T42" fmla="*/ 5206468 w 288564"/>
              <a:gd name="T43" fmla="*/ 2735624 h 280628"/>
              <a:gd name="T44" fmla="*/ 7236956 w 288564"/>
              <a:gd name="T45" fmla="*/ 0 h 280628"/>
              <a:gd name="T46" fmla="*/ 8460478 w 288564"/>
              <a:gd name="T47" fmla="*/ 1159355 h 280628"/>
              <a:gd name="T48" fmla="*/ 8317283 w 288564"/>
              <a:gd name="T49" fmla="*/ 2019170 h 280628"/>
              <a:gd name="T50" fmla="*/ 10256681 w 288564"/>
              <a:gd name="T51" fmla="*/ 3074326 h 280628"/>
              <a:gd name="T52" fmla="*/ 10412846 w 288564"/>
              <a:gd name="T53" fmla="*/ 4911086 h 280628"/>
              <a:gd name="T54" fmla="*/ 6208724 w 288564"/>
              <a:gd name="T55" fmla="*/ 5080484 h 280628"/>
              <a:gd name="T56" fmla="*/ 6052497 w 288564"/>
              <a:gd name="T57" fmla="*/ 9509590 h 280628"/>
              <a:gd name="T58" fmla="*/ 5883264 w 288564"/>
              <a:gd name="T59" fmla="*/ 3399963 h 280628"/>
              <a:gd name="T60" fmla="*/ 4516604 w 288564"/>
              <a:gd name="T61" fmla="*/ 9353237 h 280628"/>
              <a:gd name="T62" fmla="*/ 4204187 w 288564"/>
              <a:gd name="T63" fmla="*/ 9353237 h 280628"/>
              <a:gd name="T64" fmla="*/ 156109 w 288564"/>
              <a:gd name="T65" fmla="*/ 5080484 h 280628"/>
              <a:gd name="T66" fmla="*/ 0 w 288564"/>
              <a:gd name="T67" fmla="*/ 3230644 h 280628"/>
              <a:gd name="T68" fmla="*/ 3813739 w 288564"/>
              <a:gd name="T69" fmla="*/ 3074326 h 280628"/>
              <a:gd name="T70" fmla="*/ 1835325 w 288564"/>
              <a:gd name="T71" fmla="*/ 1628328 h 280628"/>
              <a:gd name="T72" fmla="*/ 2707327 w 288564"/>
              <a:gd name="T73" fmla="*/ 221492 h 28062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88564" h="280628">
                <a:moveTo>
                  <a:pt x="15788" y="149225"/>
                </a:moveTo>
                <a:cubicBezTo>
                  <a:pt x="17587" y="149225"/>
                  <a:pt x="19745" y="151385"/>
                  <a:pt x="19745" y="153905"/>
                </a:cubicBezTo>
                <a:lnTo>
                  <a:pt x="19745" y="271988"/>
                </a:lnTo>
                <a:lnTo>
                  <a:pt x="267232" y="271988"/>
                </a:lnTo>
                <a:lnTo>
                  <a:pt x="267232" y="153905"/>
                </a:lnTo>
                <a:cubicBezTo>
                  <a:pt x="267232" y="151385"/>
                  <a:pt x="269031" y="149225"/>
                  <a:pt x="271189" y="149225"/>
                </a:cubicBezTo>
                <a:cubicBezTo>
                  <a:pt x="273707" y="149225"/>
                  <a:pt x="275865" y="151385"/>
                  <a:pt x="275865" y="153905"/>
                </a:cubicBezTo>
                <a:lnTo>
                  <a:pt x="275865" y="275948"/>
                </a:lnTo>
                <a:cubicBezTo>
                  <a:pt x="275865" y="278468"/>
                  <a:pt x="273707" y="280628"/>
                  <a:pt x="271189" y="280628"/>
                </a:cubicBezTo>
                <a:lnTo>
                  <a:pt x="15788" y="280628"/>
                </a:lnTo>
                <a:cubicBezTo>
                  <a:pt x="13270" y="280628"/>
                  <a:pt x="11112" y="278468"/>
                  <a:pt x="11112" y="275948"/>
                </a:cubicBezTo>
                <a:lnTo>
                  <a:pt x="11112" y="153905"/>
                </a:lnTo>
                <a:cubicBezTo>
                  <a:pt x="11112" y="151385"/>
                  <a:pt x="13270" y="149225"/>
                  <a:pt x="15788" y="149225"/>
                </a:cubicBezTo>
                <a:close/>
                <a:moveTo>
                  <a:pt x="172057" y="94090"/>
                </a:moveTo>
                <a:lnTo>
                  <a:pt x="172057" y="131943"/>
                </a:lnTo>
                <a:lnTo>
                  <a:pt x="279908" y="131943"/>
                </a:lnTo>
                <a:lnTo>
                  <a:pt x="279908" y="94090"/>
                </a:lnTo>
                <a:lnTo>
                  <a:pt x="172057" y="94090"/>
                </a:lnTo>
                <a:close/>
                <a:moveTo>
                  <a:pt x="8296" y="94090"/>
                </a:moveTo>
                <a:lnTo>
                  <a:pt x="8296" y="131943"/>
                </a:lnTo>
                <a:lnTo>
                  <a:pt x="116508" y="131943"/>
                </a:lnTo>
                <a:lnTo>
                  <a:pt x="116508" y="94090"/>
                </a:lnTo>
                <a:lnTo>
                  <a:pt x="8296" y="94090"/>
                </a:lnTo>
                <a:close/>
                <a:moveTo>
                  <a:pt x="200913" y="9013"/>
                </a:moveTo>
                <a:cubicBezTo>
                  <a:pt x="198749" y="9013"/>
                  <a:pt x="196585" y="10455"/>
                  <a:pt x="194781" y="12257"/>
                </a:cubicBezTo>
                <a:lnTo>
                  <a:pt x="148971" y="85078"/>
                </a:lnTo>
                <a:lnTo>
                  <a:pt x="166285" y="85078"/>
                </a:lnTo>
                <a:lnTo>
                  <a:pt x="225441" y="48307"/>
                </a:lnTo>
                <a:cubicBezTo>
                  <a:pt x="227605" y="47225"/>
                  <a:pt x="228687" y="45423"/>
                  <a:pt x="228687" y="43260"/>
                </a:cubicBezTo>
                <a:cubicBezTo>
                  <a:pt x="229048" y="41457"/>
                  <a:pt x="228687" y="39294"/>
                  <a:pt x="227605" y="37852"/>
                </a:cubicBezTo>
                <a:lnTo>
                  <a:pt x="207045" y="11536"/>
                </a:lnTo>
                <a:cubicBezTo>
                  <a:pt x="205602" y="10094"/>
                  <a:pt x="203077" y="8652"/>
                  <a:pt x="200913" y="9013"/>
                </a:cubicBezTo>
                <a:close/>
                <a:moveTo>
                  <a:pt x="87652" y="9013"/>
                </a:moveTo>
                <a:cubicBezTo>
                  <a:pt x="85127" y="8652"/>
                  <a:pt x="82962" y="10094"/>
                  <a:pt x="81520" y="11536"/>
                </a:cubicBezTo>
                <a:lnTo>
                  <a:pt x="60959" y="37852"/>
                </a:lnTo>
                <a:cubicBezTo>
                  <a:pt x="59517" y="39294"/>
                  <a:pt x="59156" y="41457"/>
                  <a:pt x="59517" y="43260"/>
                </a:cubicBezTo>
                <a:cubicBezTo>
                  <a:pt x="59877" y="45423"/>
                  <a:pt x="60959" y="47225"/>
                  <a:pt x="63124" y="48307"/>
                </a:cubicBezTo>
                <a:lnTo>
                  <a:pt x="122279" y="85078"/>
                </a:lnTo>
                <a:lnTo>
                  <a:pt x="139954" y="85078"/>
                </a:lnTo>
                <a:lnTo>
                  <a:pt x="93423" y="12257"/>
                </a:lnTo>
                <a:cubicBezTo>
                  <a:pt x="91980" y="10455"/>
                  <a:pt x="90176" y="9013"/>
                  <a:pt x="87652" y="9013"/>
                </a:cubicBezTo>
                <a:close/>
                <a:moveTo>
                  <a:pt x="88012" y="0"/>
                </a:moveTo>
                <a:cubicBezTo>
                  <a:pt x="93423" y="721"/>
                  <a:pt x="98112" y="2884"/>
                  <a:pt x="100637" y="7571"/>
                </a:cubicBezTo>
                <a:lnTo>
                  <a:pt x="144282" y="75705"/>
                </a:lnTo>
                <a:lnTo>
                  <a:pt x="187928" y="7571"/>
                </a:lnTo>
                <a:cubicBezTo>
                  <a:pt x="190813" y="2884"/>
                  <a:pt x="195502" y="721"/>
                  <a:pt x="200552" y="0"/>
                </a:cubicBezTo>
                <a:cubicBezTo>
                  <a:pt x="205963" y="0"/>
                  <a:pt x="211013" y="2163"/>
                  <a:pt x="214259" y="6129"/>
                </a:cubicBezTo>
                <a:lnTo>
                  <a:pt x="234459" y="32085"/>
                </a:lnTo>
                <a:cubicBezTo>
                  <a:pt x="237344" y="35689"/>
                  <a:pt x="238426" y="40376"/>
                  <a:pt x="237344" y="45062"/>
                </a:cubicBezTo>
                <a:cubicBezTo>
                  <a:pt x="236984" y="49388"/>
                  <a:pt x="234098" y="53714"/>
                  <a:pt x="230491" y="55877"/>
                </a:cubicBezTo>
                <a:lnTo>
                  <a:pt x="182517" y="85078"/>
                </a:lnTo>
                <a:lnTo>
                  <a:pt x="284236" y="85078"/>
                </a:lnTo>
                <a:cubicBezTo>
                  <a:pt x="286761" y="85078"/>
                  <a:pt x="288564" y="86880"/>
                  <a:pt x="288564" y="89404"/>
                </a:cubicBezTo>
                <a:lnTo>
                  <a:pt x="288564" y="135908"/>
                </a:lnTo>
                <a:cubicBezTo>
                  <a:pt x="288564" y="138432"/>
                  <a:pt x="286761" y="140595"/>
                  <a:pt x="284236" y="140595"/>
                </a:cubicBezTo>
                <a:lnTo>
                  <a:pt x="172057" y="140595"/>
                </a:lnTo>
                <a:lnTo>
                  <a:pt x="172057" y="258839"/>
                </a:lnTo>
                <a:cubicBezTo>
                  <a:pt x="172057" y="260641"/>
                  <a:pt x="169892" y="263165"/>
                  <a:pt x="167728" y="263165"/>
                </a:cubicBezTo>
                <a:cubicBezTo>
                  <a:pt x="165203" y="263165"/>
                  <a:pt x="163039" y="260641"/>
                  <a:pt x="163039" y="258839"/>
                </a:cubicBezTo>
                <a:lnTo>
                  <a:pt x="163039" y="94090"/>
                </a:lnTo>
                <a:lnTo>
                  <a:pt x="125165" y="94090"/>
                </a:lnTo>
                <a:lnTo>
                  <a:pt x="125165" y="258839"/>
                </a:lnTo>
                <a:cubicBezTo>
                  <a:pt x="125165" y="260641"/>
                  <a:pt x="123361" y="263165"/>
                  <a:pt x="121197" y="263165"/>
                </a:cubicBezTo>
                <a:cubicBezTo>
                  <a:pt x="118672" y="263165"/>
                  <a:pt x="116508" y="260641"/>
                  <a:pt x="116508" y="258839"/>
                </a:cubicBezTo>
                <a:lnTo>
                  <a:pt x="116508" y="140595"/>
                </a:lnTo>
                <a:lnTo>
                  <a:pt x="4329" y="140595"/>
                </a:lnTo>
                <a:cubicBezTo>
                  <a:pt x="1804" y="140595"/>
                  <a:pt x="0" y="138432"/>
                  <a:pt x="0" y="135908"/>
                </a:cubicBezTo>
                <a:lnTo>
                  <a:pt x="0" y="89404"/>
                </a:lnTo>
                <a:cubicBezTo>
                  <a:pt x="0" y="86880"/>
                  <a:pt x="1804" y="85078"/>
                  <a:pt x="4329" y="85078"/>
                </a:cubicBezTo>
                <a:lnTo>
                  <a:pt x="105687" y="85078"/>
                </a:lnTo>
                <a:lnTo>
                  <a:pt x="58074" y="55877"/>
                </a:lnTo>
                <a:cubicBezTo>
                  <a:pt x="54467" y="53714"/>
                  <a:pt x="51581" y="49388"/>
                  <a:pt x="50860" y="45062"/>
                </a:cubicBezTo>
                <a:cubicBezTo>
                  <a:pt x="50138" y="40376"/>
                  <a:pt x="51220" y="35689"/>
                  <a:pt x="54106" y="32085"/>
                </a:cubicBezTo>
                <a:lnTo>
                  <a:pt x="75027" y="6129"/>
                </a:lnTo>
                <a:cubicBezTo>
                  <a:pt x="77912" y="2163"/>
                  <a:pt x="82602" y="0"/>
                  <a:pt x="880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en-US" sz="90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735DB8D-6149-0CE1-ABEE-13CA4EF96FF3}"/>
              </a:ext>
            </a:extLst>
          </p:cNvPr>
          <p:cNvSpPr/>
          <p:nvPr/>
        </p:nvSpPr>
        <p:spPr>
          <a:xfrm>
            <a:off x="187936" y="2012387"/>
            <a:ext cx="3132025" cy="20325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defTabSz="1087636"/>
            <a:r>
              <a:rPr lang="en-US" dirty="0">
                <a:solidFill>
                  <a:srgbClr val="002060"/>
                </a:solidFill>
                <a:latin typeface="Arial"/>
                <a:ea typeface="Calibri"/>
                <a:cs typeface="Arial"/>
              </a:rPr>
              <a:t>One additional country will be better equipped to independently apply natural capital accounting methods to conduct an economic impact assessment of natural assets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55DAE2-1A41-74FC-154E-36FD367A84BB}"/>
              </a:ext>
            </a:extLst>
          </p:cNvPr>
          <p:cNvSpPr txBox="1"/>
          <p:nvPr/>
        </p:nvSpPr>
        <p:spPr>
          <a:xfrm>
            <a:off x="583021" y="1221489"/>
            <a:ext cx="3022924" cy="338554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9104E58-D2B5-A790-C135-2B2C40D41D75}"/>
              </a:ext>
            </a:extLst>
          </p:cNvPr>
          <p:cNvSpPr/>
          <p:nvPr/>
        </p:nvSpPr>
        <p:spPr>
          <a:xfrm>
            <a:off x="3388241" y="1030326"/>
            <a:ext cx="6309211" cy="88391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HOW WILL IT BE ACHIEVED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(Key deliverables)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645D8F6-B234-820D-0D66-A0A332E33250}"/>
              </a:ext>
            </a:extLst>
          </p:cNvPr>
          <p:cNvSpPr/>
          <p:nvPr/>
        </p:nvSpPr>
        <p:spPr>
          <a:xfrm>
            <a:off x="9781674" y="1029657"/>
            <a:ext cx="2277806" cy="88458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Where will it be achieved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B5F28A8-5648-29F8-3007-2DE60F22F14B}"/>
              </a:ext>
            </a:extLst>
          </p:cNvPr>
          <p:cNvSpPr/>
          <p:nvPr/>
        </p:nvSpPr>
        <p:spPr>
          <a:xfrm>
            <a:off x="193077" y="1031306"/>
            <a:ext cx="3126884" cy="894966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WHAT WILL BE ACHIEVED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18097C-A18B-2C85-A782-FFC92167551E}"/>
              </a:ext>
            </a:extLst>
          </p:cNvPr>
          <p:cNvSpPr/>
          <p:nvPr/>
        </p:nvSpPr>
        <p:spPr>
          <a:xfrm>
            <a:off x="9781674" y="2012702"/>
            <a:ext cx="2237149" cy="20322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>
              <a:lnSpc>
                <a:spcPts val="1750"/>
              </a:lnSpc>
            </a:pPr>
            <a:endParaRPr lang="en-US" dirty="0">
              <a:solidFill>
                <a:schemeClr val="tx2"/>
              </a:solidFill>
              <a:latin typeface="Arial"/>
              <a:ea typeface="Calibri"/>
              <a:cs typeface="Arial"/>
            </a:endParaRP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/>
                <a:ea typeface="Calibri"/>
                <a:cs typeface="Arial"/>
              </a:rPr>
              <a:t>Cameroon</a:t>
            </a:r>
          </a:p>
          <a:p>
            <a:pPr marL="457200"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/>
                <a:ea typeface="Calibri"/>
                <a:cs typeface="Arial"/>
              </a:rPr>
              <a:t>Sao Tome and Principe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C4F2D03-DEC8-80D3-FBE7-F840B34AD3FD}"/>
              </a:ext>
            </a:extLst>
          </p:cNvPr>
          <p:cNvSpPr/>
          <p:nvPr/>
        </p:nvSpPr>
        <p:spPr>
          <a:xfrm>
            <a:off x="3524843" y="2012702"/>
            <a:ext cx="6172610" cy="203259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Technical workshops and valuation methodologies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Capacity building to enhance institutional capabilities:</a:t>
            </a:r>
          </a:p>
          <a:p>
            <a:pPr lvl="2" indent="-288925" defTabSz="10876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officials on methodologies and tools </a:t>
            </a:r>
          </a:p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Knowledge products: </a:t>
            </a:r>
          </a:p>
          <a:p>
            <a:pPr lvl="2" indent="-288925" defTabSz="1087636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Methodology manual </a:t>
            </a:r>
          </a:p>
          <a:p>
            <a:pPr lvl="2" indent="-288925" defTabSz="1087636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Assessment report </a:t>
            </a:r>
          </a:p>
          <a:p>
            <a:pPr lvl="2" indent="-288925" defTabSz="1087636">
              <a:buFont typeface="Arial" panose="020B0604020202020204" pitchFamily="34" charset="0"/>
              <a:buChar char="•"/>
              <a:tabLst>
                <a:tab pos="396875" algn="l"/>
              </a:tabLst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Natural capital account report</a:t>
            </a:r>
          </a:p>
          <a:p>
            <a:pPr defTabSz="1087636">
              <a:lnSpc>
                <a:spcPts val="1750"/>
              </a:lnSpc>
              <a:spcBef>
                <a:spcPct val="20000"/>
              </a:spcBef>
            </a:pPr>
            <a:endParaRPr lang="en-US" sz="1600" dirty="0">
              <a:solidFill>
                <a:schemeClr val="tx2"/>
              </a:solidFill>
              <a:ea typeface="+mn-lt"/>
              <a:cs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5049EA-63A0-EE09-AC03-349B5D4D47FC}"/>
              </a:ext>
            </a:extLst>
          </p:cNvPr>
          <p:cNvSpPr/>
          <p:nvPr/>
        </p:nvSpPr>
        <p:spPr>
          <a:xfrm>
            <a:off x="187936" y="4131093"/>
            <a:ext cx="3132025" cy="22120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defTabSz="1087636"/>
            <a:endParaRPr lang="en-US" dirty="0">
              <a:solidFill>
                <a:schemeClr val="tx2"/>
              </a:solidFill>
              <a:latin typeface="Arial"/>
              <a:ea typeface="Calibri"/>
              <a:cs typeface="Arial"/>
            </a:endParaRPr>
          </a:p>
          <a:p>
            <a:pPr defTabSz="1087636"/>
            <a:r>
              <a:rPr lang="en-US" dirty="0">
                <a:solidFill>
                  <a:schemeClr val="tx2"/>
                </a:solidFill>
                <a:latin typeface="Arial"/>
                <a:ea typeface="Calibri"/>
                <a:cs typeface="Arial"/>
              </a:rPr>
              <a:t>One member of ECA will mobilize funding, leveraging natural capital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0F568B-580F-1DC2-ABCA-9E3865B86A37}"/>
              </a:ext>
            </a:extLst>
          </p:cNvPr>
          <p:cNvSpPr/>
          <p:nvPr/>
        </p:nvSpPr>
        <p:spPr>
          <a:xfrm>
            <a:off x="3524843" y="4143440"/>
            <a:ext cx="6172609" cy="219968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Facilitating and advocating for mobilization of sustainable financing, in partnership with DFIs and RCOs</a:t>
            </a:r>
          </a:p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Advocacy through high-level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 policy dialogues to leverage natural assets 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marL="285750" indent="-285750" defTabSz="1087636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ea typeface="+mn-lt"/>
                <a:cs typeface="Arial" panose="020B0604020202020204" pitchFamily="34" charset="0"/>
              </a:rPr>
              <a:t>Capacity building workshop to enhance policy-makers financing capabilities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D4DF6F0-F2F2-E8EA-E36A-EF52899E4DF0}"/>
              </a:ext>
            </a:extLst>
          </p:cNvPr>
          <p:cNvSpPr/>
          <p:nvPr/>
        </p:nvSpPr>
        <p:spPr>
          <a:xfrm>
            <a:off x="9781674" y="4143440"/>
            <a:ext cx="2277807" cy="20668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 marL="457200" indent="-22860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/>
                <a:ea typeface="Calibri"/>
                <a:cs typeface="Arial"/>
              </a:rPr>
              <a:t>CAR</a:t>
            </a:r>
          </a:p>
          <a:p>
            <a:pPr marL="457200" indent="-22860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/>
                <a:ea typeface="Calibri"/>
                <a:cs typeface="Arial"/>
              </a:rPr>
              <a:t>CEMAC </a:t>
            </a:r>
          </a:p>
          <a:p>
            <a:pPr marL="457200" indent="-228600">
              <a:lnSpc>
                <a:spcPts val="175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2"/>
                </a:solidFill>
                <a:latin typeface="Arial"/>
                <a:ea typeface="Calibri"/>
                <a:cs typeface="Arial"/>
              </a:rPr>
              <a:t>CEEAC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6A3E5A3-A73F-8CE0-137F-5ADB00D532D8}"/>
              </a:ext>
            </a:extLst>
          </p:cNvPr>
          <p:cNvSpPr/>
          <p:nvPr/>
        </p:nvSpPr>
        <p:spPr>
          <a:xfrm>
            <a:off x="132519" y="0"/>
            <a:ext cx="1247275" cy="995099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SRO CA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603515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F346651A-3280-2243-8879-4C38C6D93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838" y="2868613"/>
            <a:ext cx="3362325" cy="112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A11EC5C0EB054F94713A32F15C1AD8" ma:contentTypeVersion="15" ma:contentTypeDescription="Create a new document." ma:contentTypeScope="" ma:versionID="c81ef232f215b1335bfb12f550355611">
  <xsd:schema xmlns:xsd="http://www.w3.org/2001/XMLSchema" xmlns:xs="http://www.w3.org/2001/XMLSchema" xmlns:p="http://schemas.microsoft.com/office/2006/metadata/properties" xmlns:ns2="40cd04fc-968c-4975-939e-0ab212cc76e9" xmlns:ns3="107f4d2e-5f77-4d30-9eb8-600fa2895c1b" targetNamespace="http://schemas.microsoft.com/office/2006/metadata/properties" ma:root="true" ma:fieldsID="dafd94b774b92b73e9af6cd1bde2a390" ns2:_="" ns3:_="">
    <xsd:import namespace="40cd04fc-968c-4975-939e-0ab212cc76e9"/>
    <xsd:import namespace="107f4d2e-5f77-4d30-9eb8-600fa2895c1b"/>
    <xsd:element name="properties">
      <xsd:complexType>
        <xsd:sequence>
          <xsd:element name="documentManagement">
            <xsd:complexType>
              <xsd:all>
                <xsd:element ref="ns2:Remark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cd04fc-968c-4975-939e-0ab212cc76e9" elementFormDefault="qualified">
    <xsd:import namespace="http://schemas.microsoft.com/office/2006/documentManagement/types"/>
    <xsd:import namespace="http://schemas.microsoft.com/office/infopath/2007/PartnerControls"/>
    <xsd:element name="Remark" ma:index="8" nillable="true" ma:displayName="Remark" ma:description="Indicate source of data" ma:format="Dropdown" ma:internalName="Remark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7f4d2e-5f77-4d30-9eb8-600fa2895c1b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d50aa25-5148-4ca7-b1a7-8a8000036eb9}" ma:internalName="TaxCatchAll" ma:showField="CatchAllData" ma:web="107f4d2e-5f77-4d30-9eb8-600fa2895c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07f4d2e-5f77-4d30-9eb8-600fa2895c1b" xsi:nil="true"/>
    <Remark xmlns="40cd04fc-968c-4975-939e-0ab212cc76e9" xsi:nil="true"/>
    <lcf76f155ced4ddcb4097134ff3c332f xmlns="40cd04fc-968c-4975-939e-0ab212cc76e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C099D3-2232-4AA3-BC8C-03B586A6AC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cd04fc-968c-4975-939e-0ab212cc76e9"/>
    <ds:schemaRef ds:uri="107f4d2e-5f77-4d30-9eb8-600fa2895c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5C27FE-81EA-483E-B493-42406CBA35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B9EEC4-CC61-4CF3-8F6C-9BE9F487E5F2}">
  <ds:schemaRefs>
    <ds:schemaRef ds:uri="40cd04fc-968c-4975-939e-0ab212cc76e9"/>
    <ds:schemaRef ds:uri="107f4d2e-5f77-4d30-9eb8-600fa2895c1b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6133</TotalTime>
  <Words>1012</Words>
  <Application>Microsoft Office PowerPoint</Application>
  <PresentationFormat>Widescreen</PresentationFormat>
  <Paragraphs>198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Courier New</vt:lpstr>
      <vt:lpstr>Lucida Sans</vt:lpstr>
      <vt:lpstr>Poppins</vt:lpstr>
      <vt:lpstr>Wingdings</vt:lpstr>
      <vt:lpstr>Office Theme</vt:lpstr>
      <vt:lpstr>Cross-Cutting Area 2:  Data and Statistics  (ACS, SRO CA)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INCEPTION REPORT  “2023 – 2024 Biennial report on promoting a culture of quality assurance at ECA”   Quality Assurance Unit/SCQAS/SPORD  September 2024</dc:title>
  <dc:creator>Afework Temtime</dc:creator>
  <cp:lastModifiedBy>Haile Mulualem</cp:lastModifiedBy>
  <cp:revision>149</cp:revision>
  <cp:lastPrinted>2024-11-04T09:20:13Z</cp:lastPrinted>
  <dcterms:created xsi:type="dcterms:W3CDTF">2024-08-29T12:46:16Z</dcterms:created>
  <dcterms:modified xsi:type="dcterms:W3CDTF">2025-12-11T12:45:09Z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0x010100E5A11EC5C0EB054F94713A32F15C1AD8</vt:lpwstr>
  </property>
</Properties>
</file>