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E6117_356A10FA.xml" ContentType="application/vnd.ms-powerpoint.comments+xml"/>
  <Override PartName="/ppt/notesSlides/notesSlide2.xml" ContentType="application/vnd.openxmlformats-officedocument.presentationml.notesSlide+xml"/>
  <Override PartName="/ppt/comments/modernComment_13D_974BB694.xml" ContentType="application/vnd.ms-powerpoint.comments+xml"/>
  <Override PartName="/ppt/notesSlides/notesSlide3.xml" ContentType="application/vnd.openxmlformats-officedocument.presentationml.notesSlide+xml"/>
  <Override PartName="/ppt/comments/modernComment_180_A9D33E36.xml" ContentType="application/vnd.ms-powerpoint.comments+xml"/>
  <Override PartName="/ppt/notesSlides/notesSlide4.xml" ContentType="application/vnd.openxmlformats-officedocument.presentationml.notesSlide+xml"/>
  <Override PartName="/ppt/comments/modernComment_7FFE6120_75EFCA85.xml" ContentType="application/vnd.ms-powerpoint.comments+xml"/>
  <Override PartName="/ppt/notesSlides/notesSlide5.xml" ContentType="application/vnd.openxmlformats-officedocument.presentationml.notesSlide+xml"/>
  <Override PartName="/ppt/comments/modernComment_7FFE6113_1CD50C37.xml" ContentType="application/vnd.ms-powerpoint.comments+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3"/>
  </p:notesMasterIdLst>
  <p:sldIdLst>
    <p:sldId id="320" r:id="rId5"/>
    <p:sldId id="2147377431" r:id="rId6"/>
    <p:sldId id="317" r:id="rId7"/>
    <p:sldId id="384" r:id="rId8"/>
    <p:sldId id="2147377440" r:id="rId9"/>
    <p:sldId id="2147377427" r:id="rId10"/>
    <p:sldId id="2147377439" r:id="rId11"/>
    <p:sldId id="28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147377431"/>
            <p14:sldId id="317"/>
            <p14:sldId id="384"/>
            <p14:sldId id="2147377440"/>
            <p14:sldId id="2147377427"/>
            <p14:sldId id="2147377439"/>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45CB83-BEB0-4FCD-8A25-A7D7BFA1023A}" name="Sharon Chitambo" initials="SC" userId="Sharon Chitambo" providerId="None"/>
  <p188:author id="{4984F3AC-B3F2-99F2-E9B2-E5ADEF64FDAF}" name="Akrem Abdusemed" initials="AM" userId="S::akrem.muhammed@un.org::9ee92356-6e87-4927-98c6-6d6ce36b2bd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8"/>
    <a:srgbClr val="27E98D"/>
    <a:srgbClr val="ED7D31"/>
    <a:srgbClr val="777779"/>
    <a:srgbClr val="D8D1C9"/>
    <a:srgbClr val="FFFFFF"/>
    <a:srgbClr val="FF0000"/>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401F11-6703-422F-9B15-FDD3191E0E5C}" v="3" dt="2026-04-24T08:13:22.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omments/modernComment_7FFE6113_1CD50C37.xml><?xml version="1.0" encoding="utf-8"?>
<p188:cmLst xmlns:a="http://schemas.openxmlformats.org/drawingml/2006/main" xmlns:r="http://schemas.openxmlformats.org/officeDocument/2006/relationships" xmlns:p188="http://schemas.microsoft.com/office/powerpoint/2018/8/main">
  <p188:cm id="{CAD3D1BA-371D-4FFB-B840-A82FA7C231AD}" authorId="{0745CB83-BEB0-4FCD-8A25-A7D7BFA1023A}" created="2026-04-17T07:32:49.535">
    <pc:sldMkLst xmlns:pc="http://schemas.microsoft.com/office/powerpoint/2013/main/command">
      <pc:docMk/>
      <pc:sldMk cId="483724343" sldId="2147377427"/>
    </pc:sldMkLst>
    <p188:txBody>
      <a:bodyPr/>
      <a:lstStyle/>
      <a:p>
        <a:r>
          <a:rPr lang="en-GB"/>
          <a:t>Please ensure to syndicate this slide with the Risk Management team</a:t>
        </a:r>
      </a:p>
    </p188:txBody>
  </p188:cm>
</p188:cmLst>
</file>

<file path=ppt/comments/modernComment_7FFE6117_356A10FA.xml><?xml version="1.0" encoding="utf-8"?>
<p188:cmLst xmlns:a="http://schemas.openxmlformats.org/drawingml/2006/main" xmlns:r="http://schemas.openxmlformats.org/officeDocument/2006/relationships" xmlns:p188="http://schemas.microsoft.com/office/powerpoint/2018/8/main">
  <p188:cm id="{1D31CAAF-F811-4303-894B-10049A7FBEF9}" authorId="{0745CB83-BEB0-4FCD-8A25-A7D7BFA1023A}" status="resolved" created="2026-04-17T06:05:53.012" complete="100000">
    <ac:deMkLst xmlns:ac="http://schemas.microsoft.com/office/drawing/2013/main/command">
      <pc:docMk xmlns:pc="http://schemas.microsoft.com/office/powerpoint/2013/main/command"/>
      <pc:sldMk xmlns:pc="http://schemas.microsoft.com/office/powerpoint/2013/main/command" cId="896143610" sldId="2147377431"/>
      <ac:spMk id="4" creationId="{9742178A-6FBB-591F-3933-604C0BCE6EBA}"/>
    </ac:deMkLst>
    <p188:replyLst>
      <p188:reply id="{B793FEF6-41EA-4945-BA8F-66DAB13A29DE}" authorId="{4984F3AC-B3F2-99F2-E9B2-E5ADEF64FDAF}" created="2026-04-20T06:06:08.721">
        <p188:txBody>
          <a:bodyPr/>
          <a:lstStyle/>
          <a:p>
            <a:r>
              <a:rPr lang="en-GB"/>
              <a:t>Revised</a:t>
            </a:r>
          </a:p>
        </p188:txBody>
      </p188:reply>
    </p188:replyLst>
    <p188:txBody>
      <a:bodyPr/>
      <a:lstStyle/>
      <a:p>
        <a:r>
          <a:rPr lang="en-GB"/>
          <a:t>To report the change observed, please state exactly what the country is doing that has "shifted" from awareness. As stated there is no result reported</a:t>
        </a:r>
      </a:p>
    </p188:txBody>
  </p188:cm>
  <p188:cm id="{5F60CABC-8BFE-4A93-80BD-ED054E8A5AE1}" authorId="{0745CB83-BEB0-4FCD-8A25-A7D7BFA1023A}" status="resolved" created="2026-04-17T06:52:03.763" complete="100000">
    <ac:txMkLst xmlns:ac="http://schemas.microsoft.com/office/drawing/2013/main/command">
      <pc:docMk xmlns:pc="http://schemas.microsoft.com/office/powerpoint/2013/main/command"/>
      <pc:sldMk xmlns:pc="http://schemas.microsoft.com/office/powerpoint/2013/main/command" cId="896143610" sldId="2147377431"/>
      <ac:spMk id="10" creationId="{DAAA2003-C9C1-7D94-8E65-BDE94705BB41}"/>
      <ac:txMk cp="12">
        <ac:context len="489" hash="904034389"/>
      </ac:txMk>
    </ac:txMkLst>
    <p188:pos x="4671537" y="423107"/>
    <p188:replyLst>
      <p188:reply id="{64CC336A-E710-445B-A0A9-703EFA5CE9EF}" authorId="{4984F3AC-B3F2-99F2-E9B2-E5ADEF64FDAF}" created="2026-04-20T06:24:55.609">
        <p188:txBody>
          <a:bodyPr/>
          <a:lstStyle/>
          <a:p>
            <a:r>
              <a:rPr lang="en-GB"/>
              <a:t>Revised</a:t>
            </a:r>
          </a:p>
        </p188:txBody>
      </p188:reply>
    </p188:replyLst>
    <p188:txBody>
      <a:bodyPr/>
      <a:lstStyle/>
      <a:p>
        <a:r>
          <a:rPr lang="en-GB"/>
          <a:t>When reporting capacities developed,  it helps to translate the technical process into concrete capability gains across individual (skills), systems (institutional) and enabling environment (policy &amp; regulatory). 
With this in mind: 
- on GDP compilation, whose capacity was developed?
- on geospatial, clear it is individual but what particular ability; is it ability to collect, process and analyse or generate and visualize the insights etc
- on vital statistics, is it ability of national institutions to apply standardized methodologies, utilize automated tools for xxx, etc 
Distilling this information is what is key to report to demonstrate ECA value-added support. As currently reported, these are activities. 
Please review and update</a:t>
        </a:r>
      </a:p>
    </p188:txBody>
  </p188:cm>
</p188:cmLst>
</file>

<file path=ppt/comments/modernComment_7FFE6120_75EFCA85.xml><?xml version="1.0" encoding="utf-8"?>
<p188:cmLst xmlns:a="http://schemas.openxmlformats.org/drawingml/2006/main" xmlns:r="http://schemas.openxmlformats.org/officeDocument/2006/relationships" xmlns:p188="http://schemas.microsoft.com/office/powerpoint/2018/8/main">
  <p188:cm id="{3DA7719E-1399-4D86-B5A5-873012E10EE2}" authorId="{0745CB83-BEB0-4FCD-8A25-A7D7BFA1023A}" status="resolved" created="2026-04-17T07:31:11.307" complete="100000">
    <ac:txMkLst xmlns:ac="http://schemas.microsoft.com/office/drawing/2013/main/command">
      <pc:docMk xmlns:pc="http://schemas.microsoft.com/office/powerpoint/2013/main/command"/>
      <pc:sldMk xmlns:pc="http://schemas.microsoft.com/office/powerpoint/2013/main/command" cId="1978649221" sldId="2147377440"/>
      <ac:graphicFrameMk id="12" creationId="{199149FB-8BD9-A38F-D98E-798E2BD47FE8}"/>
      <ac:tblMk/>
      <ac:tcMk rowId="3328686723" colId="1456512328"/>
      <ac:txMk cp="0" len="101">
        <ac:context len="116" hash="558771277"/>
      </ac:txMk>
    </ac:txMkLst>
    <p188:pos x="3638402" y="3038356"/>
    <p188:txBody>
      <a:bodyPr/>
      <a:lstStyle/>
      <a:p>
        <a:r>
          <a:rPr lang="en-GB"/>
          <a:t>Please take note that for this IoA to be reportable, the statistical portal, which in this case is the "product", has to be produced by a member State (or for a member state and hence has to be endorsed/validated/recognized institution/s at a minimum). If anchored at regional level, please ensure to build in mechanisms for representative validation/endorsement.
</a:t>
        </a:r>
      </a:p>
    </p188:txBody>
  </p188:cm>
  <p188:cm id="{A27A7456-755C-4072-A072-718821F3C56F}" authorId="{0745CB83-BEB0-4FCD-8A25-A7D7BFA1023A}" status="resolved" created="2026-04-17T07:31:51.162" complete="100000">
    <ac:txMkLst xmlns:ac="http://schemas.microsoft.com/office/drawing/2013/main/command">
      <pc:docMk xmlns:pc="http://schemas.microsoft.com/office/powerpoint/2013/main/command"/>
      <pc:sldMk xmlns:pc="http://schemas.microsoft.com/office/powerpoint/2013/main/command" cId="1978649221" sldId="2147377440"/>
      <ac:graphicFrameMk id="12" creationId="{199149FB-8BD9-A38F-D98E-798E2BD47FE8}"/>
      <ac:tblMk/>
      <ac:tcMk rowId="3328686723" colId="626615152"/>
      <ac:txMk cp="0" len="1">
        <ac:context len="39" hash="1380859243"/>
      </ac:txMk>
    </ac:txMkLst>
    <p188:pos x="9239102" y="3038356"/>
    <p188:txBody>
      <a:bodyPr/>
      <a:lstStyle/>
      <a:p>
        <a:r>
          <a:rPr lang="en-GB"/>
          <a:t>Milestones should be differentiated, cannot have a the same milestone across the quarters</a:t>
        </a:r>
      </a:p>
    </p188:txBody>
  </p188:cm>
</p188:cmLst>
</file>

<file path=ppt/comments/modernComment_13D_974BB694.xml><?xml version="1.0" encoding="utf-8"?>
<p188:cmLst xmlns:a="http://schemas.openxmlformats.org/drawingml/2006/main" xmlns:r="http://schemas.openxmlformats.org/officeDocument/2006/relationships" xmlns:p188="http://schemas.microsoft.com/office/powerpoint/2018/8/main">
  <p188:cm id="{6E31D7AB-850F-4E03-A044-4ED17AEDC78A}" authorId="{0745CB83-BEB0-4FCD-8A25-A7D7BFA1023A}" status="resolved" created="2026-04-17T06:55:13.145" complete="100000">
    <ac:deMkLst xmlns:ac="http://schemas.microsoft.com/office/drawing/2013/main/command">
      <pc:docMk xmlns:pc="http://schemas.microsoft.com/office/powerpoint/2013/main/command"/>
      <pc:sldMk xmlns:pc="http://schemas.microsoft.com/office/powerpoint/2013/main/command" cId="2538321556" sldId="317"/>
      <ac:spMk id="3" creationId="{BA756331-22F3-F4F5-2DE5-319D001F3CF6}"/>
    </ac:deMkLst>
    <p188:txBody>
      <a:bodyPr/>
      <a:lstStyle/>
      <a:p>
        <a:r>
          <a:rPr lang="en-GB"/>
          <a:t>As reported, this is an output. 
When you say the framework was strengthened, what did you actually do; did you revise or develop frameworks, which in particular?
The "what" should state the progress towards the expected result or the actual result if achieved.
For what purpose is the geospatial framework is strengthened? The answer to this is the "what"</a:t>
        </a:r>
      </a:p>
    </p188:txBody>
  </p188:cm>
  <p188:cm id="{435C41C3-D019-42DD-B3F4-E8034C022407}" authorId="{0745CB83-BEB0-4FCD-8A25-A7D7BFA1023A}" status="resolved" created="2026-04-17T06:56:53.381" complete="100000">
    <ac:deMkLst xmlns:ac="http://schemas.microsoft.com/office/drawing/2013/main/command">
      <pc:docMk xmlns:pc="http://schemas.microsoft.com/office/powerpoint/2013/main/command"/>
      <pc:sldMk xmlns:pc="http://schemas.microsoft.com/office/powerpoint/2013/main/command" cId="2538321556" sldId="317"/>
      <ac:spMk id="19" creationId="{44E741A7-387D-4A58-9841-CB56F5226302}"/>
    </ac:deMkLst>
    <p188:txBody>
      <a:bodyPr/>
      <a:lstStyle/>
      <a:p>
        <a:r>
          <a:rPr lang="en-GB"/>
          <a:t>Expression of gratitude is not evidence. Please provide evidence that responds to the work the SP is doing. If the "what" is clear, what you are working towards or what has been achieved, the evidence should align</a:t>
        </a:r>
      </a:p>
    </p188:txBody>
  </p188:cm>
</p188:cmLst>
</file>

<file path=ppt/comments/modernComment_180_A9D33E36.xml><?xml version="1.0" encoding="utf-8"?>
<p188:cmLst xmlns:a="http://schemas.openxmlformats.org/drawingml/2006/main" xmlns:r="http://schemas.openxmlformats.org/officeDocument/2006/relationships" xmlns:p188="http://schemas.microsoft.com/office/powerpoint/2018/8/main">
  <p188:cm id="{0D29ED88-0B50-4A05-89DD-DDFA35FEEFF1}" authorId="{0745CB83-BEB0-4FCD-8A25-A7D7BFA1023A}" status="resolved" created="2026-04-17T07:06:33.983" complete="100000">
    <ac:txMkLst xmlns:ac="http://schemas.microsoft.com/office/drawing/2013/main/command">
      <pc:docMk xmlns:pc="http://schemas.microsoft.com/office/powerpoint/2013/main/command"/>
      <pc:sldMk xmlns:pc="http://schemas.microsoft.com/office/powerpoint/2013/main/command" cId="2849193526" sldId="384"/>
      <ac:graphicFrameMk id="12" creationId="{1EDD50AB-959B-2D5B-8069-F5987B0F5D34}"/>
      <ac:tblMk/>
      <ac:tcMk rowId="3328686723" colId="781732014"/>
      <ac:txMk cp="0">
        <ac:context len="75" hash="1630213502"/>
      </ac:txMk>
    </ac:txMkLst>
    <p188:pos x="10796666" y="3773982"/>
    <p188:replyLst>
      <p188:reply id="{63F98542-F0F5-49CD-9B0E-1ED8929ADBEF}" authorId="{4984F3AC-B3F2-99F2-E9B2-E5ADEF64FDAF}" created="2026-04-20T06:48:46.439">
        <p188:txBody>
          <a:bodyPr/>
          <a:lstStyle/>
          <a:p>
            <a:r>
              <a:rPr lang="en-GB"/>
              <a:t>Revised</a:t>
            </a:r>
          </a:p>
        </p188:txBody>
      </p188:reply>
    </p188:replyLst>
    <p188:txBody>
      <a:bodyPr/>
      <a:lstStyle/>
      <a:p>
        <a:r>
          <a:rPr lang="en-GB"/>
          <a:t>Q3 and 4 milestones are not measurable. Additionally, there have no causal linkage to the IoA measurement criteria. Please review the change pathway and update the milestone, ensuring a clear causal-linkage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4/24/2026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presents an overview of the </a:t>
            </a:r>
            <a:r>
              <a:rPr lang="en-US" dirty="0" err="1"/>
              <a:t>Subprogramme’s</a:t>
            </a:r>
            <a:r>
              <a:rPr lang="en-US" dirty="0"/>
              <a:t> work in 2026, focusing on strengthening integrated statistical, geospatial, and sectoral statistical systems across member States. The work is organized around four main Result Areas: improving the production and dissemination of comparable economic statistics; advancing implementation of the Integrated Geospatial Information Framework (IGIF); strengthening Civil Registration and Vital Statistics (CRVS) systems; and promoting statistical innovation to enhance policy relevance and decision-making.</a:t>
            </a:r>
          </a:p>
          <a:p>
            <a:r>
              <a:rPr lang="en-US" dirty="0"/>
              <a:t>The </a:t>
            </a:r>
            <a:r>
              <a:rPr lang="en-US" dirty="0" err="1"/>
              <a:t>Subprogramme</a:t>
            </a:r>
            <a:r>
              <a:rPr lang="en-US" dirty="0"/>
              <a:t> reached 13 countries in total, including targeted support to three ECA priority countries: , Sao Tome and Principe, Mozambique, and Rwanda, as well as 10 additional countries under regional and thematic interventions. Key stakeholders engaged include 13 National Statistical Offices, 161 data and statistical experts, and representatives from two-line ministries and two national mapping agencies, reflecting a broad-based effort to strengthen national statistical ecosystems.</a:t>
            </a:r>
          </a:p>
          <a:p>
            <a:r>
              <a:rPr lang="en-US" dirty="0"/>
              <a:t>Significant capacity development was achieved across multiple technical domains. In national accounts, staff in Eritrea enhanced their ability to apply standardized methodologies for GDP compilation, including improved use of production approaches, classification systems, and valuation techniques. In geospatial statistics, Eritrean participants strengthened practical skills in generating geospatial insights through the application of GIS and remote sensing tools for land, water, and environmental analysis. In CRVS systems, Togo and Rwanda improved operational efficiency through the use of standardized and automated processes for the production of annual Vital Statistics Reports, enhancing timeliness, consistency, and reliability of demographic data. In São Tomé and Príncipe, methodological capacity was strengthened in the design and implementation of tourism enterprise surveys, improving the quality and usability of sectoral statistics.</a:t>
            </a:r>
          </a:p>
          <a:p>
            <a:r>
              <a:rPr lang="en-US" dirty="0"/>
              <a:t>These capacity gains have led to clear and observable changes in practice. In Eritrea, there has been a notable transition from foundational awareness to the applied and integrated use of GIS and remote sensing under IGIF Pathway 8. Staff are now actively applying geospatial tools to real operational tasks in land, water, environmental, and cadastral management, reflecting a shift from theoretical understanding to practical, decision-oriented use. Across interventions, there is also increased institutional readiness to adopt standardized statistical methods, improved data production efficiency, and stronger integration of geospatial and statistical systems to support evidence-based policymaking</a:t>
            </a: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3101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a:p>
            <a:r>
              <a:rPr lang="en-US" dirty="0"/>
              <a:t>This slide presents the strategic focus on </a:t>
            </a:r>
            <a:r>
              <a:rPr lang="en-US" b="0" dirty="0"/>
              <a:t>data and statistics</a:t>
            </a:r>
            <a:r>
              <a:rPr lang="en-US" dirty="0"/>
              <a:t>, specifically the advancement of </a:t>
            </a:r>
            <a:r>
              <a:rPr lang="en-US" b="0" dirty="0"/>
              <a:t>IGIF-driven geospatial solutions for natural resource management.</a:t>
            </a:r>
          </a:p>
          <a:p>
            <a:r>
              <a:rPr lang="en-US" dirty="0"/>
              <a:t>The intervention focused on strengthening both individual and institutional capacity. This was achieved through the development of a structured and reusable training package on applied geo-statistics, combined with hands-on training for 25 staff of the Ministry of Land, Water and Environment Eritrea. Participants applied their skills through three capstone projects addressing land, water, and environmental management challenges, ensuring direct translation of learning into practice. The work was further reinforced through the development of a technical document supporting the domestication of the Integrated Geospatial Information Framework (IGIF), alongside strategic advisory support on geospatial and statistical governance. Geographically, the intervention was implemented in Eritrea, anchored within the Ministry of Land, Water and Environment, ensuring strong national ownership and institutional relevance.</a:t>
            </a:r>
          </a:p>
          <a:p>
            <a:r>
              <a:rPr lang="en-US" dirty="0"/>
              <a:t>The results demonstrate a clear shift from capacity building to application, evidenced by improved use of geospatial tools for operational decision-making and strengthened institutional readiness to implement IGIF principles. The engagement is further validated by a formal letter of appreciation from the Government of Eritrea to the Economic Commission for Africa, confirming the value and relevance of the support provided.</a:t>
            </a: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2</a:t>
            </a:fld>
            <a:endParaRPr lang="en-US"/>
          </a:p>
        </p:txBody>
      </p:sp>
    </p:spTree>
    <p:extLst>
      <p:ext uri="{BB962C8B-B14F-4D97-AF65-F5344CB8AC3E}">
        <p14:creationId xmlns:p14="http://schemas.microsoft.com/office/powerpoint/2010/main" val="1047929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presents the key performance metrics structured around two Results Areas under the </a:t>
            </a:r>
            <a:r>
              <a:rPr lang="en-US" dirty="0" err="1"/>
              <a:t>programme</a:t>
            </a:r>
            <a:r>
              <a:rPr lang="en-US" dirty="0"/>
              <a:t>.</a:t>
            </a:r>
          </a:p>
          <a:p>
            <a:r>
              <a:rPr lang="en-US" dirty="0"/>
              <a:t>For </a:t>
            </a:r>
            <a:r>
              <a:rPr lang="en-US" b="1" dirty="0"/>
              <a:t>RA1</a:t>
            </a:r>
            <a:r>
              <a:rPr lang="en-US" dirty="0"/>
              <a:t>, the focus is on strengthening the capacity of member States of the </a:t>
            </a:r>
            <a:r>
              <a:rPr lang="en-US" i="1" dirty="0"/>
              <a:t>United Nations Economic Commission for Africa</a:t>
            </a:r>
            <a:r>
              <a:rPr lang="en-US" dirty="0"/>
              <a:t> to adopt and apply internationally recommended statistical standards, particularly the 2008 System of National Accounts and its extensions in economic statistics. This area sets the foundational objective of improving harmonization and comparability of economic data across countries.</a:t>
            </a:r>
          </a:p>
          <a:p>
            <a:r>
              <a:rPr lang="en-US" dirty="0"/>
              <a:t>For </a:t>
            </a:r>
            <a:r>
              <a:rPr lang="en-US" b="1" dirty="0"/>
              <a:t>RA2</a:t>
            </a:r>
            <a:r>
              <a:rPr lang="en-US" dirty="0"/>
              <a:t>, the emphasis shifts to the application of at least one strategic pathway of the </a:t>
            </a:r>
            <a:r>
              <a:rPr lang="en-US" i="1" dirty="0"/>
              <a:t>United Nations Integrated Geospatial Information Framework</a:t>
            </a:r>
            <a:r>
              <a:rPr lang="en-US" dirty="0"/>
              <a:t>. The milestones are sequenced across the quarters: in Q1, capacity-building training on statistical and geospatial insights was conducted; in Q2, work began on drafting the domesticated IGIF Action Plan; in Q3, support is focused on implementation of IGIF; and in Q4, continued support is provided with particular attention to SP2 and SP8 implementation. Overall, the slide highlights a progression from capacity building and planning toward implementation and targeted technical support.</a:t>
            </a:r>
          </a:p>
          <a:p>
            <a:endParaRPr lang="en-GB" dirty="0"/>
          </a:p>
        </p:txBody>
      </p:sp>
      <p:sp>
        <p:nvSpPr>
          <p:cNvPr id="4" name="Slide Number Placeholder 3"/>
          <p:cNvSpPr>
            <a:spLocks noGrp="1"/>
          </p:cNvSpPr>
          <p:nvPr>
            <p:ph type="sldNum" sz="quarter" idx="5"/>
          </p:nvPr>
        </p:nvSpPr>
        <p:spPr/>
        <p:txBody>
          <a:bodyPr/>
          <a:lstStyle/>
          <a:p>
            <a:fld id="{887F7D7D-9E59-4F11-A4DD-FC8398961CAB}" type="slidenum">
              <a:rPr lang="en-GB" smtClean="0"/>
              <a:t>3</a:t>
            </a:fld>
            <a:endParaRPr lang="en-GB"/>
          </a:p>
        </p:txBody>
      </p:sp>
    </p:spTree>
    <p:extLst>
      <p:ext uri="{BB962C8B-B14F-4D97-AF65-F5344CB8AC3E}">
        <p14:creationId xmlns:p14="http://schemas.microsoft.com/office/powerpoint/2010/main" val="207258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4FD0C-D447-CDEF-29A2-63301F3C0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E735D-E1A6-A7E4-CA1B-151F27BE3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96FBE-35F4-FA0D-7033-BD31C903B171}"/>
              </a:ext>
            </a:extLst>
          </p:cNvPr>
          <p:cNvSpPr>
            <a:spLocks noGrp="1"/>
          </p:cNvSpPr>
          <p:nvPr>
            <p:ph type="body" idx="1"/>
          </p:nvPr>
        </p:nvSpPr>
        <p:spPr/>
        <p:txBody>
          <a:bodyPr/>
          <a:lstStyle/>
          <a:p>
            <a:r>
              <a:rPr lang="en-US" dirty="0"/>
              <a:t>For </a:t>
            </a:r>
            <a:r>
              <a:rPr lang="en-US" b="1" dirty="0"/>
              <a:t>RA3</a:t>
            </a:r>
            <a:r>
              <a:rPr lang="en-US" dirty="0"/>
              <a:t>, the focus is on increasing the number of ECA member states adopting innovative technology applications in civil registration and vital statistics systems. Throughout Q1 to Q3, the key activity is the delivery of CRVS R Pipeline trainings, which build technical capacity across member states. In Q4, the emphasis shifts to validating and consolidating the training outputs through validated CRVS reports. Overall, this reflects a progressive capacity-building approach that moves from training to validation and evidence generation, and the status remains in progress. For </a:t>
            </a:r>
            <a:r>
              <a:rPr lang="en-US" b="1" dirty="0"/>
              <a:t>RA4</a:t>
            </a:r>
            <a:r>
              <a:rPr lang="en-US" dirty="0"/>
              <a:t>, the objective is to enhance the development and use of statistical products for policy formulation, monitoring, and dissemination. Across Q1 to Q3, efforts are centered on developing an interactive integrated statistical portal, which serves as a key dissemination and analytics platform. In Q4, the focus moves toward assessing utilization through user engagement survey reports to support policy relevance and uptake. This ensures that the technical outputs are not only developed but also actively used by end users for decision-making, and this area is also currently in progress. Overall, both results areas demonstrate a structured progression from development and capacity building to validation and user engagement, reinforcing the shift toward data-driven policy support.</a:t>
            </a:r>
          </a:p>
          <a:p>
            <a:endParaRPr lang="en-GB" dirty="0"/>
          </a:p>
        </p:txBody>
      </p:sp>
      <p:sp>
        <p:nvSpPr>
          <p:cNvPr id="4" name="Slide Number Placeholder 3">
            <a:extLst>
              <a:ext uri="{FF2B5EF4-FFF2-40B4-BE49-F238E27FC236}">
                <a16:creationId xmlns:a16="http://schemas.microsoft.com/office/drawing/2014/main" id="{353A72AF-6370-4CC0-5EF8-802E93B2752B}"/>
              </a:ext>
            </a:extLst>
          </p:cNvPr>
          <p:cNvSpPr>
            <a:spLocks noGrp="1"/>
          </p:cNvSpPr>
          <p:nvPr>
            <p:ph type="sldNum" sz="quarter" idx="5"/>
          </p:nvPr>
        </p:nvSpPr>
        <p:spPr/>
        <p:txBody>
          <a:bodyPr/>
          <a:lstStyle/>
          <a:p>
            <a:fld id="{887F7D7D-9E59-4F11-A4DD-FC8398961CAB}" type="slidenum">
              <a:rPr lang="en-GB" smtClean="0"/>
              <a:t>4</a:t>
            </a:fld>
            <a:endParaRPr lang="en-GB"/>
          </a:p>
        </p:txBody>
      </p:sp>
    </p:spTree>
    <p:extLst>
      <p:ext uri="{BB962C8B-B14F-4D97-AF65-F5344CB8AC3E}">
        <p14:creationId xmlns:p14="http://schemas.microsoft.com/office/powerpoint/2010/main" val="201611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two key risks that may affect the implementation and impact of our program, along with the mitigation actions already being undertaken.</a:t>
            </a:r>
          </a:p>
          <a:p>
            <a:r>
              <a:rPr lang="en-US" dirty="0"/>
              <a:t>The first risk relates to </a:t>
            </a:r>
            <a:r>
              <a:rPr lang="en-US" b="0" dirty="0"/>
              <a:t>underinvestment in civil registration systems</a:t>
            </a:r>
            <a:r>
              <a:rPr lang="en-US" dirty="0"/>
              <a:t>, which can significantly limit the coverage, completeness, and effective use of vital events data. This risk directly affects the ability to generate reliable and timely statistics for decision-making. To address this, ongoing efforts are focused on strengthening capacity building, promoting the adoption of innovative CRVS technologies, and supporting member states in improving data integration and reporting processes. These actions aim to gradually enhance both data availability and utilization. The second risk concerns </a:t>
            </a:r>
            <a:r>
              <a:rPr lang="en-US" b="0" dirty="0"/>
              <a:t>connectivity limitations and the sustainability of infrastructure upgrades</a:t>
            </a:r>
            <a:r>
              <a:rPr lang="en-US" dirty="0"/>
              <a:t>, particularly in contexts such as Eritrea. These constraints may reduce access to geospatial data systems and limit the overall impact of geospatial solutions. In response, mitigation measures include promoting offline-compatible workflows, supporting more resilient and scalable infrastructure approaches, and ensuring technical support is adapted to low-connectivity environments. This helps to maintain continuity of operations while improving long-term system sustainability.</a:t>
            </a:r>
          </a:p>
          <a:p>
            <a:r>
              <a:rPr lang="en-US" dirty="0"/>
              <a:t>Overall, the risk treatment actions are designed to ensure continuity, strengthen resilience, and maximize the impact of both civil registration and geospatial information systems despite existing structural constraints.</a:t>
            </a: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5</a:t>
            </a:fld>
            <a:endParaRPr lang="en-US"/>
          </a:p>
        </p:txBody>
      </p:sp>
    </p:spTree>
    <p:extLst>
      <p:ext uri="{BB962C8B-B14F-4D97-AF65-F5344CB8AC3E}">
        <p14:creationId xmlns:p14="http://schemas.microsoft.com/office/powerpoint/2010/main" val="418250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presents a summary of the key challenges encountered, the lessons learned from implementation, and the corrective and forward-looking solutions being put in place.</a:t>
            </a:r>
          </a:p>
          <a:p>
            <a:r>
              <a:rPr lang="en-US" dirty="0"/>
              <a:t>Starting with the challenges, one of the most significant constraints is the limited formalized data sharing between civil registration offices and national statistical offices. This lack of structured data exchange limits the ability to ensure consistency, interoperability, and timely integration of vital statistics into national systems. In addition, we continue to face infrastructure-related constraints. Limited internet bandwidth remains a major bottleneck, restricting reliable access to satellite imagery and essential geospatial services. This affects not only data acquisition but also the efficiency of workflows that depend on cloud-based or remotely hosted services.</a:t>
            </a:r>
          </a:p>
          <a:p>
            <a:r>
              <a:rPr lang="en-US" dirty="0"/>
              <a:t>Furthermore, limited data availability has posed challenges in fully verifying figures used in NADABAS outputs. This has implications for data quality assurance, validation processes, and ultimately the credibility and usability of the generated statistics. From these challenges, several important lessons have been drawn. First, effective data sharing must always be anchored in clear legal and institutional frameworks that safeguard confidentiality, privacy, and data protection. Without this foundation, sustainable data exchange cannot be achieved. Second, we learned that robust digital infrastructure is a prerequisite for modern statistical and geospatial systems. However, infrastructure alone is not sufficient—capacity building must go hand in hand with investments in systems and technology to ensure that institutions can effectively use and maintain these solutions. Third, timely, consistent, and complete access to data is essential. Without it, verification processes are weakened, and the reliability of outputs such as those from NADABAS is compromised. This highlights the importance of strengthening coordination and data governance mechanisms.</a:t>
            </a:r>
          </a:p>
          <a:p>
            <a:r>
              <a:rPr lang="en-US" dirty="0"/>
              <a:t>In response to these challenges and lessons, several targeted solutions are being implemented. We are developing interoperable systems designed to enable civil registration users to access anonymized data for analytical purposes. This approach ensures both usability and compliance with data protection requirements. We are also adopting more resilient and flexible data workflows. These combine local data storage with selectively synchronized cloud services, allowing us to mitigate the effects of limited connectivity while still enabling efficient data processing and sharing. In parallel, we are strengthening coordination with data providers by establishing clear data-sharing timelines and engaging stakeholders early in the process. This proactive approach is expected to improve data availability, reduce delays, and enhance the overall reliability of statistical production processes. In conclusion, these combined efforts are aimed at addressing structural bottlenecks, improving data governance, and ensuring that NADABAS outputs and geospatial analytics are more accurate, timely, and sustainable in the long term.</a:t>
            </a: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6</a:t>
            </a:fld>
            <a:endParaRPr lang="en-US"/>
          </a:p>
        </p:txBody>
      </p:sp>
    </p:spTree>
    <p:extLst>
      <p:ext uri="{BB962C8B-B14F-4D97-AF65-F5344CB8AC3E}">
        <p14:creationId xmlns:p14="http://schemas.microsoft.com/office/powerpoint/2010/main" val="2148077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microsoft.com/office/2018/10/relationships/comments" Target="../comments/modernComment_7FFE6117_356A10FA.xml"/><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3D_974BB694.xm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unitednations.sharepoint.com/:b:/r/sites/ECA-SD-ACS/Shared%20Documents/ACS-%20Programme%20Management/2026/APPRM/Performance%20Matrix/Q1/Geospatial%20Insights%20Workshop.pdf?csf=1&amp;web=1&amp;e=jLCUgk" TargetMode="External"/></Relationships>
</file>

<file path=ppt/slides/_rels/slide4.xml.rels><?xml version="1.0" encoding="UTF-8" standalone="yes"?>
<Relationships xmlns="http://schemas.openxmlformats.org/package/2006/relationships"><Relationship Id="rId3" Type="http://schemas.microsoft.com/office/2018/10/relationships/comments" Target="../comments/modernComment_180_A9D33E36.xm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18/10/relationships/comments" Target="../comments/modernComment_7FFE6120_75EFCA85.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microsoft.com/office/2018/10/relationships/comments" Target="../comments/modernComment_7FFE6113_1CD50C37.xm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371002" y="4976456"/>
            <a:ext cx="7941717" cy="502594"/>
          </a:xfrm>
        </p:spPr>
        <p:txBody>
          <a:bodyPr anchor="t" anchorCtr="0">
            <a:noAutofit/>
          </a:bodyPr>
          <a:lstStyle/>
          <a:p>
            <a:r>
              <a:rPr lang="en-US" sz="2000" err="1">
                <a:latin typeface="Arial" panose="020B0604020202020204" pitchFamily="34" charset="0"/>
                <a:cs typeface="Arial" panose="020B0604020202020204" pitchFamily="34" charset="0"/>
              </a:rPr>
              <a:t>Subprogramme</a:t>
            </a:r>
            <a:r>
              <a:rPr lang="en-US" sz="2000">
                <a:latin typeface="Arial" panose="020B0604020202020204" pitchFamily="34" charset="0"/>
                <a:cs typeface="Arial" panose="020B0604020202020204" pitchFamily="34" charset="0"/>
              </a:rPr>
              <a:t> 4: Data and Statistics</a:t>
            </a:r>
            <a:br>
              <a:rPr lang="en-US" sz="2000">
                <a:latin typeface="Arial" panose="020B0604020202020204" pitchFamily="34" charset="0"/>
                <a:cs typeface="Arial" panose="020B0604020202020204" pitchFamily="34" charset="0"/>
              </a:rPr>
            </a:br>
            <a:br>
              <a:rPr lang="en-ET" sz="2000">
                <a:latin typeface="Arial" panose="020B0604020202020204" pitchFamily="34" charset="0"/>
                <a:cs typeface="Arial" panose="020B0604020202020204" pitchFamily="34" charset="0"/>
              </a:rPr>
            </a:br>
            <a:endParaRPr lang="en-US" sz="200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2496311" y="2084832"/>
            <a:ext cx="8225013"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a:solidFill>
                <a:srgbClr val="0070C0"/>
              </a:solidFill>
              <a:latin typeface="Arial" panose="020B0604020202020204" pitchFamily="34" charset="0"/>
              <a:cs typeface="Arial" panose="020B0604020202020204" pitchFamily="34" charset="0"/>
            </a:endParaRPr>
          </a:p>
          <a:p>
            <a:r>
              <a:rPr lang="en-GB" sz="2000" i="1">
                <a:solidFill>
                  <a:srgbClr val="0070C0"/>
                </a:solidFill>
                <a:latin typeface="Arial" panose="020B0604020202020204" pitchFamily="34" charset="0"/>
                <a:cs typeface="Arial" panose="020B0604020202020204" pitchFamily="34" charset="0"/>
              </a:rPr>
              <a:t>2026 Q1 Status Report</a:t>
            </a:r>
          </a:p>
          <a:p>
            <a:endParaRPr lang="en-GB" sz="2000" i="1">
              <a:solidFill>
                <a:srgbClr val="0070C0"/>
              </a:solidFill>
              <a:latin typeface="Arial" panose="020B0604020202020204" pitchFamily="34" charset="0"/>
              <a:cs typeface="Arial" panose="020B0604020202020204" pitchFamily="34" charset="0"/>
            </a:endParaRPr>
          </a:p>
          <a:p>
            <a:r>
              <a:rPr lang="en-US" sz="2000">
                <a:solidFill>
                  <a:schemeClr val="accent1">
                    <a:lumMod val="50000"/>
                  </a:schemeClr>
                </a:solidFill>
                <a:latin typeface="Arial" panose="020B0604020202020204" pitchFamily="34" charset="0"/>
                <a:cs typeface="Arial" panose="020B0604020202020204" pitchFamily="34" charset="0"/>
              </a:rPr>
              <a:t>Theme: </a:t>
            </a:r>
            <a:r>
              <a:rPr lang="en-US" sz="2000" i="1">
                <a:latin typeface="Arial" panose="020B0604020202020204" pitchFamily="34" charset="0"/>
                <a:cs typeface="Arial" panose="020B0604020202020204" pitchFamily="34" charset="0"/>
              </a:rPr>
              <a:t>“</a:t>
            </a:r>
            <a:r>
              <a:rPr lang="en-US" sz="2000" b="1" i="1">
                <a:solidFill>
                  <a:srgbClr val="212121"/>
                </a:solidFill>
                <a:effectLst/>
                <a:latin typeface="Calibri" panose="020F0502020204030204" pitchFamily="34" charset="0"/>
                <a:ea typeface="Calibri" panose="020F0502020204030204" pitchFamily="34" charset="0"/>
              </a:rPr>
              <a:t>Enhancing Programme Delivery after UN@80 Reforms: Opportunities and Challenges</a:t>
            </a:r>
            <a:r>
              <a:rPr lang="en-US" sz="2000" i="1">
                <a:latin typeface="Arial" panose="020B0604020202020204" pitchFamily="34" charset="0"/>
                <a:cs typeface="Arial" panose="020B0604020202020204" pitchFamily="34" charset="0"/>
              </a:rPr>
              <a:t>”</a:t>
            </a:r>
          </a:p>
          <a:p>
            <a:endParaRPr lang="en-US" sz="2000" b="0" i="1">
              <a:solidFill>
                <a:schemeClr val="accent1">
                  <a:lumMod val="50000"/>
                </a:schemeClr>
              </a:solidFill>
              <a:latin typeface="Arial" panose="020B0604020202020204" pitchFamily="34" charset="0"/>
              <a:cs typeface="Arial" panose="020B0604020202020204" pitchFamily="34" charset="0"/>
            </a:endParaRPr>
          </a:p>
          <a:p>
            <a:endParaRPr lang="en-US" sz="200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a:solidFill>
                  <a:srgbClr val="006A98"/>
                </a:solidFill>
                <a:latin typeface="Arial" panose="020B0604020202020204" pitchFamily="34" charset="0"/>
                <a:cs typeface="Arial" panose="020B0604020202020204" pitchFamily="34" charset="0"/>
              </a:rPr>
              <a:t>23 April 2026</a:t>
            </a:r>
            <a:endParaRPr lang="en-GB" sz="2000">
              <a:solidFill>
                <a:srgbClr val="006A9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2">
            <a:extLst>
              <a:ext uri="{FF2B5EF4-FFF2-40B4-BE49-F238E27FC236}">
                <a16:creationId xmlns:a16="http://schemas.microsoft.com/office/drawing/2014/main" id="{76BB8385-FAC6-8822-014A-D3DC2E6C8732}"/>
              </a:ext>
            </a:extLst>
          </p:cNvPr>
          <p:cNvSpPr txBox="1">
            <a:spLocks/>
          </p:cNvSpPr>
          <p:nvPr/>
        </p:nvSpPr>
        <p:spPr>
          <a:xfrm>
            <a:off x="3612" y="-65169"/>
            <a:ext cx="2413156" cy="6513677"/>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a:latin typeface="Arial" panose="020B0604020202020204" pitchFamily="34" charset="0"/>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p:cNvSpPr>
          <p:nvPr/>
        </p:nvSpPr>
        <p:spPr>
          <a:xfrm>
            <a:off x="11029542" y="6520105"/>
            <a:ext cx="1029150" cy="299413"/>
          </a:xfrm>
          <a:prstGeom prst="rect">
            <a:avLst/>
          </a:prstGeom>
        </p:spPr>
        <p:txBody>
          <a:bodyPr/>
          <a:lstStyle/>
          <a:p>
            <a:pPr defTabSz="374904">
              <a:spcAft>
                <a:spcPts val="600"/>
              </a:spcAft>
            </a:pPr>
            <a:fld id="{06A4D788-7454-A849-95EF-E0A31EF5E4C8}" type="slidenum">
              <a:rPr lang="en-US" sz="1476" kern="1200" dirty="0">
                <a:solidFill>
                  <a:schemeClr val="tx1"/>
                </a:solidFill>
                <a:latin typeface="Arial" panose="020B0604020202020204" pitchFamily="34" charset="0"/>
                <a:cs typeface="Arial" panose="020B0604020202020204" pitchFamily="34" charset="0"/>
              </a:rPr>
              <a:pPr defTabSz="374904">
                <a:spcAft>
                  <a:spcPts val="600"/>
                </a:spcAft>
              </a:pPr>
              <a:t>1</a:t>
            </a:fld>
            <a:endParaRPr lang="en-US">
              <a:latin typeface="Arial" panose="020B0604020202020204" pitchFamily="34" charset="0"/>
              <a:cs typeface="Arial" panose="020B0604020202020204" pitchFamily="34" charset="0"/>
            </a:endParaRPr>
          </a:p>
        </p:txBody>
      </p:sp>
      <p:sp>
        <p:nvSpPr>
          <p:cNvPr id="54" name="Rectangle 2">
            <a:extLst>
              <a:ext uri="{FF2B5EF4-FFF2-40B4-BE49-F238E27FC236}">
                <a16:creationId xmlns:a16="http://schemas.microsoft.com/office/drawing/2014/main" id="{FF2F4B47-971C-8323-60F5-46551E3C632E}"/>
              </a:ext>
            </a:extLst>
          </p:cNvPr>
          <p:cNvSpPr>
            <a:spLocks noChangeArrowheads="1"/>
          </p:cNvSpPr>
          <p:nvPr/>
        </p:nvSpPr>
        <p:spPr bwMode="auto">
          <a:xfrm>
            <a:off x="2395160" y="27853"/>
            <a:ext cx="3135307" cy="398115"/>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anchor="t" anchorCtr="0" compatLnSpc="1">
            <a:prstTxWarp prst="textNoShape">
              <a:avLst/>
            </a:prstTxWarp>
            <a:spAutoFit/>
          </a:bodyPr>
          <a:lstStyle/>
          <a:p>
            <a:pPr algn="ctr" defTabSz="374904" eaLnBrk="0" fontAlgn="base" hangingPunct="0">
              <a:spcBef>
                <a:spcPct val="0"/>
              </a:spcBef>
              <a:spcAft>
                <a:spcPts val="600"/>
              </a:spcAft>
            </a:pPr>
            <a:r>
              <a:rPr lang="en-US" altLang="en-US" sz="2000" b="1" dirty="0">
                <a:solidFill>
                  <a:srgbClr val="00B0F0"/>
                </a:solidFill>
                <a:latin typeface="Arial" panose="020B0604020202020204" pitchFamily="34" charset="0"/>
                <a:cs typeface="Arial" panose="020B0604020202020204" pitchFamily="34" charset="0"/>
              </a:rPr>
              <a:t>13 Countries Reached</a:t>
            </a:r>
            <a:endParaRPr lang="en-US" altLang="en-US" sz="2000" b="1" dirty="0">
              <a:solidFill>
                <a:srgbClr val="00B0F0"/>
              </a:solidFill>
              <a:latin typeface="Arial" panose="020B0604020202020204" pitchFamily="34" charset="0"/>
              <a:cs typeface="Arial" panose="020B0604020202020204" pitchFamily="34" charset="0"/>
              <a:sym typeface="+mj-lt"/>
            </a:endParaRPr>
          </a:p>
        </p:txBody>
      </p:sp>
      <p:pic>
        <p:nvPicPr>
          <p:cNvPr id="28" name="Picture 27" descr="A blue circle with white text&#10;&#10;Description automatically generated">
            <a:extLst>
              <a:ext uri="{FF2B5EF4-FFF2-40B4-BE49-F238E27FC236}">
                <a16:creationId xmlns:a16="http://schemas.microsoft.com/office/drawing/2014/main" id="{21A845FD-3ACF-82F1-08E3-8AFBC462505E}"/>
              </a:ext>
            </a:extLst>
          </p:cNvPr>
          <p:cNvPicPr>
            <a:picLocks noChangeAspect="1"/>
          </p:cNvPicPr>
          <p:nvPr/>
        </p:nvPicPr>
        <p:blipFill>
          <a:blip r:embed="rId4"/>
          <a:stretch>
            <a:fillRect/>
          </a:stretch>
        </p:blipFill>
        <p:spPr>
          <a:xfrm>
            <a:off x="99880" y="4107205"/>
            <a:ext cx="566029" cy="595185"/>
          </a:xfrm>
          <a:prstGeom prst="rect">
            <a:avLst/>
          </a:prstGeom>
        </p:spPr>
      </p:pic>
      <p:pic>
        <p:nvPicPr>
          <p:cNvPr id="1026" name="Picture 2" descr="GIS Geographic Information Systems GPS Navigation App Logo. Map road ...">
            <a:extLst>
              <a:ext uri="{FF2B5EF4-FFF2-40B4-BE49-F238E27FC236}">
                <a16:creationId xmlns:a16="http://schemas.microsoft.com/office/drawing/2014/main" id="{C4CF0549-C224-DBC0-900A-861A6B0779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38" y="3026180"/>
            <a:ext cx="488235" cy="4882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Big Data Transformations with CoSort (Structured Data) - IRI">
            <a:extLst>
              <a:ext uri="{FF2B5EF4-FFF2-40B4-BE49-F238E27FC236}">
                <a16:creationId xmlns:a16="http://schemas.microsoft.com/office/drawing/2014/main" id="{93D99DB6-970E-1485-6EF5-3679D81EFE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38" y="5559436"/>
            <a:ext cx="556741" cy="5999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owing Graph Earth Vector White Icon Stock Vector (Royalty Free ...">
            <a:extLst>
              <a:ext uri="{FF2B5EF4-FFF2-40B4-BE49-F238E27FC236}">
                <a16:creationId xmlns:a16="http://schemas.microsoft.com/office/drawing/2014/main" id="{A738C7D1-22C5-8ED0-055A-F2B5985554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26" y="1402632"/>
            <a:ext cx="557139" cy="599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Oval 17">
            <a:extLst>
              <a:ext uri="{FF2B5EF4-FFF2-40B4-BE49-F238E27FC236}">
                <a16:creationId xmlns:a16="http://schemas.microsoft.com/office/drawing/2014/main" id="{45702934-7A2B-C464-D8C8-4F05FCC0A19D}"/>
              </a:ext>
            </a:extLst>
          </p:cNvPr>
          <p:cNvSpPr/>
          <p:nvPr/>
        </p:nvSpPr>
        <p:spPr>
          <a:xfrm>
            <a:off x="8284374" y="-6824"/>
            <a:ext cx="3674646" cy="432792"/>
          </a:xfrm>
          <a:prstGeom prst="ellipse">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0" rIns="91440" bIns="0" numCol="1" anchor="t" anchorCtr="0" compatLnSpc="1">
            <a:prstTxWarp prst="textNoShape">
              <a:avLst/>
            </a:prstTxWarp>
            <a:spAutoFit/>
          </a:bodyPr>
          <a:lstStyle/>
          <a:p>
            <a:pPr defTabSz="374904" eaLnBrk="0" fontAlgn="base" hangingPunct="0">
              <a:spcBef>
                <a:spcPct val="0"/>
              </a:spcBef>
              <a:spcAft>
                <a:spcPts val="600"/>
              </a:spcAft>
            </a:pPr>
            <a:r>
              <a:rPr lang="en-US" sz="2000" b="1">
                <a:solidFill>
                  <a:srgbClr val="00B0F0"/>
                </a:solidFill>
                <a:latin typeface="Arial" panose="020B0604020202020204" pitchFamily="34" charset="0"/>
                <a:cs typeface="Arial" panose="020B0604020202020204" pitchFamily="34" charset="0"/>
              </a:rPr>
              <a:t>Target audience</a:t>
            </a:r>
            <a:endParaRPr lang="en-GB" sz="2000" b="1">
              <a:solidFill>
                <a:srgbClr val="00B0F0"/>
              </a:solidFill>
              <a:latin typeface="Arial" panose="020B0604020202020204" pitchFamily="34" charset="0"/>
              <a:cs typeface="Arial" panose="020B0604020202020204" pitchFamily="34" charset="0"/>
            </a:endParaRPr>
          </a:p>
        </p:txBody>
      </p:sp>
      <p:sp>
        <p:nvSpPr>
          <p:cNvPr id="86" name="Rectangle 85">
            <a:extLst>
              <a:ext uri="{FF2B5EF4-FFF2-40B4-BE49-F238E27FC236}">
                <a16:creationId xmlns:a16="http://schemas.microsoft.com/office/drawing/2014/main" id="{F2C038B1-5015-0913-3636-85EFB627F0DD}"/>
              </a:ext>
            </a:extLst>
          </p:cNvPr>
          <p:cNvSpPr/>
          <p:nvPr/>
        </p:nvSpPr>
        <p:spPr>
          <a:xfrm>
            <a:off x="2416768" y="477015"/>
            <a:ext cx="3829595" cy="2235049"/>
          </a:xfrm>
          <a:prstGeom prst="rect">
            <a:avLst/>
          </a:prstGeom>
          <a:noFill/>
        </p:spPr>
        <p:txBody>
          <a:bodyPr wrap="square" lIns="91440" tIns="0" rIns="91440" bIns="0" numCol="2" anchor="t" anchorCtr="0">
            <a:noAutofit/>
          </a:bodyPr>
          <a:lstStyle/>
          <a:p>
            <a:pPr>
              <a:spcBef>
                <a:spcPct val="0"/>
              </a:spcBef>
            </a:pPr>
            <a:r>
              <a:rPr lang="en-US" sz="2000" b="1" dirty="0" err="1">
                <a:latin typeface="Arial" panose="020B0604020202020204" pitchFamily="34" charset="0"/>
                <a:cs typeface="Arial" panose="020B0604020202020204" pitchFamily="34" charset="0"/>
              </a:rPr>
              <a:t>CoF</a:t>
            </a:r>
            <a:r>
              <a:rPr lang="en-GB" sz="2000" b="1" dirty="0">
                <a:latin typeface="Arial" panose="020B0604020202020204" pitchFamily="34" charset="0"/>
                <a:cs typeface="Arial" panose="020B0604020202020204" pitchFamily="34" charset="0"/>
              </a:rPr>
              <a:t>: </a:t>
            </a:r>
          </a:p>
          <a:p>
            <a:pPr>
              <a:spcBef>
                <a:spcPct val="0"/>
              </a:spcBef>
            </a:pPr>
            <a:r>
              <a:rPr lang="en-GB" sz="2000" dirty="0">
                <a:latin typeface="Arial" panose="020B0604020202020204" pitchFamily="34" charset="0"/>
                <a:cs typeface="Arial" panose="020B0604020202020204" pitchFamily="34" charset="0"/>
              </a:rPr>
              <a:t>Rwanda, </a:t>
            </a:r>
          </a:p>
          <a:p>
            <a:pPr>
              <a:spcBef>
                <a:spcPct val="0"/>
              </a:spcBef>
            </a:pPr>
            <a:r>
              <a:rPr lang="en-GB" sz="2000" dirty="0">
                <a:latin typeface="Arial" panose="020B0604020202020204" pitchFamily="34" charset="0"/>
                <a:cs typeface="Arial" panose="020B0604020202020204" pitchFamily="34" charset="0"/>
              </a:rPr>
              <a:t>Sao Tome &amp; Principe</a:t>
            </a:r>
            <a:r>
              <a:rPr lang="en-US" sz="2000" dirty="0">
                <a:latin typeface="Arial" panose="020B0604020202020204" pitchFamily="34" charset="0"/>
                <a:cs typeface="Arial" panose="020B0604020202020204" pitchFamily="34" charset="0"/>
              </a:rPr>
              <a:t>, Mozambique </a:t>
            </a:r>
            <a:endParaRPr lang="en-US" sz="2000" dirty="0">
              <a:solidFill>
                <a:srgbClr val="FF0000"/>
              </a:solidFill>
              <a:latin typeface="Arial" panose="020B0604020202020204" pitchFamily="34" charset="0"/>
              <a:cs typeface="Arial" panose="020B0604020202020204" pitchFamily="34" charset="0"/>
            </a:endParaRPr>
          </a:p>
          <a:p>
            <a:pPr>
              <a:spcBef>
                <a:spcPct val="0"/>
              </a:spcBef>
            </a:pPr>
            <a:endParaRPr lang="en-US" sz="2000" dirty="0">
              <a:latin typeface="Arial" panose="020B0604020202020204" pitchFamily="34" charset="0"/>
              <a:cs typeface="Arial" panose="020B0604020202020204" pitchFamily="34" charset="0"/>
            </a:endParaRPr>
          </a:p>
          <a:p>
            <a:pPr>
              <a:spcBef>
                <a:spcPct val="0"/>
              </a:spcBef>
            </a:pPr>
            <a:endParaRPr lang="en-US" sz="2000" b="1" dirty="0">
              <a:latin typeface="Arial" panose="020B0604020202020204" pitchFamily="34" charset="0"/>
              <a:cs typeface="Arial" panose="020B0604020202020204" pitchFamily="34" charset="0"/>
            </a:endParaRPr>
          </a:p>
          <a:p>
            <a:pPr>
              <a:spcBef>
                <a:spcPct val="0"/>
              </a:spcBef>
            </a:pPr>
            <a:endParaRPr lang="en-US" sz="2000" b="1" dirty="0">
              <a:latin typeface="Arial" panose="020B0604020202020204" pitchFamily="34" charset="0"/>
              <a:cs typeface="Arial" panose="020B0604020202020204" pitchFamily="34" charset="0"/>
            </a:endParaRPr>
          </a:p>
          <a:p>
            <a:pPr>
              <a:spcBef>
                <a:spcPct val="0"/>
              </a:spcBef>
            </a:pPr>
            <a:r>
              <a:rPr lang="en-US" sz="2000" b="1" dirty="0">
                <a:latin typeface="Arial" panose="020B0604020202020204" pitchFamily="34" charset="0"/>
                <a:cs typeface="Arial" panose="020B0604020202020204" pitchFamily="34" charset="0"/>
              </a:rPr>
              <a:t>Other</a:t>
            </a:r>
            <a:r>
              <a:rPr lang="en-US" sz="2000" dirty="0">
                <a:latin typeface="Arial" panose="020B0604020202020204" pitchFamily="34" charset="0"/>
                <a:cs typeface="Arial" panose="020B0604020202020204" pitchFamily="34" charset="0"/>
              </a:rPr>
              <a:t>:</a:t>
            </a:r>
          </a:p>
          <a:p>
            <a:pPr>
              <a:spcBef>
                <a:spcPct val="0"/>
              </a:spcBef>
            </a:pPr>
            <a:r>
              <a:rPr lang="en-GB" sz="2000" dirty="0">
                <a:latin typeface="Arial" panose="020B0604020202020204" pitchFamily="34" charset="0"/>
                <a:cs typeface="Arial" panose="020B0604020202020204" pitchFamily="34" charset="0"/>
              </a:rPr>
              <a:t>Comoros, Gabon, Eritrea, Lesotho, Mali, Seychelles, Sierra Leone, Madagascar,</a:t>
            </a:r>
            <a:r>
              <a:rPr lang="en-US" sz="2000" dirty="0">
                <a:latin typeface="Arial" panose="020B0604020202020204" pitchFamily="34" charset="0"/>
                <a:cs typeface="Arial" panose="020B0604020202020204" pitchFamily="34" charset="0"/>
              </a:rPr>
              <a:t> Lesotho, Togo</a:t>
            </a:r>
            <a:endParaRPr lang="it-IT" sz="20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6392E61-3569-C9CE-E339-B7FAF291A9F7}"/>
              </a:ext>
            </a:extLst>
          </p:cNvPr>
          <p:cNvSpPr/>
          <p:nvPr/>
        </p:nvSpPr>
        <p:spPr>
          <a:xfrm>
            <a:off x="497143" y="2277253"/>
            <a:ext cx="1887314" cy="1063857"/>
          </a:xfrm>
          <a:prstGeom prst="rect">
            <a:avLst/>
          </a:prstGeom>
          <a:noFill/>
        </p:spPr>
        <p:txBody>
          <a:bodyPr wrap="square" lIns="91440" tIns="0" rIns="91440" bIns="0" anchor="t">
            <a:noAutofit/>
          </a:bodyPr>
          <a:lstStyle/>
          <a:p>
            <a:pPr>
              <a:spcBef>
                <a:spcPct val="0"/>
              </a:spcBef>
            </a:pPr>
            <a:endParaRPr lang="en-US" sz="1600">
              <a:solidFill>
                <a:schemeClr val="dk1"/>
              </a:solidFill>
              <a:latin typeface="Arial" panose="020B0604020202020204" pitchFamily="34" charset="0"/>
              <a:ea typeface="Calibri"/>
              <a:cs typeface="Arial" panose="020B0604020202020204" pitchFamily="34" charset="0"/>
            </a:endParaRPr>
          </a:p>
        </p:txBody>
      </p:sp>
      <p:sp>
        <p:nvSpPr>
          <p:cNvPr id="12" name="Rectangle 11">
            <a:extLst>
              <a:ext uri="{FF2B5EF4-FFF2-40B4-BE49-F238E27FC236}">
                <a16:creationId xmlns:a16="http://schemas.microsoft.com/office/drawing/2014/main" id="{1F6B334D-EDD1-819D-D80F-9CEC2F5D5C3A}"/>
              </a:ext>
            </a:extLst>
          </p:cNvPr>
          <p:cNvSpPr/>
          <p:nvPr/>
        </p:nvSpPr>
        <p:spPr>
          <a:xfrm>
            <a:off x="159195" y="2754437"/>
            <a:ext cx="2052227" cy="1250222"/>
          </a:xfrm>
          <a:prstGeom prst="rect">
            <a:avLst/>
          </a:prstGeom>
          <a:noFill/>
        </p:spPr>
        <p:txBody>
          <a:bodyPr wrap="square" lIns="91440" tIns="0" rIns="91440" bIns="0" anchor="t">
            <a:noAutofit/>
          </a:bodyPr>
          <a:lstStyle/>
          <a:p>
            <a:pPr algn="r">
              <a:spcBef>
                <a:spcPct val="0"/>
              </a:spcBef>
            </a:pPr>
            <a:r>
              <a:rPr lang="en-US" sz="1600" b="1" dirty="0">
                <a:latin typeface="Arial" panose="020B0604020202020204" pitchFamily="34" charset="0"/>
                <a:cs typeface="Arial" panose="020B0604020202020204" pitchFamily="34" charset="0"/>
              </a:rPr>
              <a:t>Towards integrated Geospatial information framework</a:t>
            </a:r>
            <a:r>
              <a:rPr lang="en-US" sz="160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p>
            <a:pPr algn="r">
              <a:spcBef>
                <a:spcPct val="0"/>
              </a:spcBef>
            </a:pPr>
            <a:endParaRPr lang="en-US" sz="1600" dirty="0">
              <a:solidFill>
                <a:schemeClr val="dk1"/>
              </a:solidFill>
              <a:latin typeface="Arial" panose="020B0604020202020204" pitchFamily="34" charset="0"/>
              <a:ea typeface="Calibri"/>
              <a:cs typeface="Arial" panose="020B0604020202020204" pitchFamily="34" charset="0"/>
            </a:endParaRPr>
          </a:p>
        </p:txBody>
      </p:sp>
      <p:sp>
        <p:nvSpPr>
          <p:cNvPr id="19" name="Rectangle 18">
            <a:extLst>
              <a:ext uri="{FF2B5EF4-FFF2-40B4-BE49-F238E27FC236}">
                <a16:creationId xmlns:a16="http://schemas.microsoft.com/office/drawing/2014/main" id="{3D434FE3-4A10-3660-7206-9E44EF6D806D}"/>
              </a:ext>
            </a:extLst>
          </p:cNvPr>
          <p:cNvSpPr/>
          <p:nvPr/>
        </p:nvSpPr>
        <p:spPr>
          <a:xfrm>
            <a:off x="640788" y="4107349"/>
            <a:ext cx="1544446" cy="499996"/>
          </a:xfrm>
          <a:prstGeom prst="rect">
            <a:avLst/>
          </a:prstGeom>
          <a:noFill/>
        </p:spPr>
        <p:txBody>
          <a:bodyPr wrap="square" lIns="91440" tIns="0" rIns="91440" bIns="0" anchor="t">
            <a:noAutofit/>
          </a:bodyPr>
          <a:lstStyle/>
          <a:p>
            <a:pPr lvl="0" algn="r"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Improved CRVS System</a:t>
            </a:r>
          </a:p>
        </p:txBody>
      </p:sp>
      <p:sp>
        <p:nvSpPr>
          <p:cNvPr id="20" name="Rectangle 19">
            <a:extLst>
              <a:ext uri="{FF2B5EF4-FFF2-40B4-BE49-F238E27FC236}">
                <a16:creationId xmlns:a16="http://schemas.microsoft.com/office/drawing/2014/main" id="{22A1B7A1-3975-D4FB-CDE7-3931B009C312}"/>
              </a:ext>
            </a:extLst>
          </p:cNvPr>
          <p:cNvSpPr/>
          <p:nvPr/>
        </p:nvSpPr>
        <p:spPr>
          <a:xfrm>
            <a:off x="324109" y="1050087"/>
            <a:ext cx="1887313" cy="1142346"/>
          </a:xfrm>
          <a:prstGeom prst="rect">
            <a:avLst/>
          </a:prstGeom>
          <a:noFill/>
        </p:spPr>
        <p:txBody>
          <a:bodyPr wrap="square" lIns="91440" tIns="0" rIns="91440" bIns="0" anchor="t">
            <a:noAutofit/>
          </a:bodyPr>
          <a:lstStyle/>
          <a:p>
            <a:pPr lvl="0" algn="r"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Members of ECA produce and disseminate comparable economic statistics</a:t>
            </a:r>
            <a:endParaRPr lang="en-GB" sz="1600" b="1"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panose="020B0604020202020204" pitchFamily="34" charset="0"/>
              <a:ea typeface="Calibri"/>
              <a:cs typeface="Arial" panose="020B0604020202020204" pitchFamily="34" charset="0"/>
            </a:endParaRPr>
          </a:p>
        </p:txBody>
      </p:sp>
      <p:sp>
        <p:nvSpPr>
          <p:cNvPr id="22" name="Title 2">
            <a:extLst>
              <a:ext uri="{FF2B5EF4-FFF2-40B4-BE49-F238E27FC236}">
                <a16:creationId xmlns:a16="http://schemas.microsoft.com/office/drawing/2014/main" id="{587AE747-EF18-E03D-CB3D-45737AB3AE23}"/>
              </a:ext>
            </a:extLst>
          </p:cNvPr>
          <p:cNvSpPr txBox="1">
            <a:spLocks/>
          </p:cNvSpPr>
          <p:nvPr/>
        </p:nvSpPr>
        <p:spPr>
          <a:xfrm>
            <a:off x="0" y="-6824"/>
            <a:ext cx="2314320" cy="948431"/>
          </a:xfrm>
          <a:prstGeom prst="rect">
            <a:avLst/>
          </a:prstGeom>
        </p:spPr>
        <p:txBody>
          <a:bodyPr vert="horz" wrap="square" lIns="0" tIns="0" rIns="0" bIns="0" rtlCol="0" anchor="ctr">
            <a:noAutofit/>
          </a:bodyPr>
          <a:lstStyle>
            <a:defPPr>
              <a:defRPr lang="en-US"/>
            </a:defPPr>
            <a:lvl1pPr marL="0" algn="l" defTabSz="914400" rtl="0" eaLnBrk="1" latinLnBrk="0" hangingPunct="1">
              <a:lnSpc>
                <a:spcPct val="90000"/>
              </a:lnSpc>
              <a:spcBef>
                <a:spcPct val="0"/>
              </a:spcBef>
              <a:buNone/>
              <a:defRPr sz="3200" kern="1200">
                <a:solidFill>
                  <a:sysClr val="window" lastClr="FFFFFF"/>
                </a:solidFill>
                <a:latin typeface="Calibri Light" panose="020F0302020204030204"/>
                <a:sym typeface="+mj-lt"/>
              </a:defRPr>
            </a:lvl1pPr>
            <a:lvl2pPr marL="457200" algn="l" defTabSz="457200" rtl="0" eaLnBrk="1" latinLnBrk="0" hangingPunct="1">
              <a:defRPr sz="1800" kern="1200">
                <a:solidFill>
                  <a:sysClr val="windowText" lastClr="000000"/>
                </a:solidFill>
                <a:latin typeface="Calibri" panose="020F0502020204030204"/>
              </a:defRPr>
            </a:lvl2pPr>
            <a:lvl3pPr marL="914400" algn="l" defTabSz="457200" rtl="0" eaLnBrk="1" latinLnBrk="0" hangingPunct="1">
              <a:defRPr sz="1800" kern="1200">
                <a:solidFill>
                  <a:sysClr val="windowText" lastClr="000000"/>
                </a:solidFill>
                <a:latin typeface="Calibri" panose="020F0502020204030204"/>
              </a:defRPr>
            </a:lvl3pPr>
            <a:lvl4pPr marL="1371600" algn="l" defTabSz="457200" rtl="0" eaLnBrk="1" latinLnBrk="0" hangingPunct="1">
              <a:defRPr sz="1800" kern="1200">
                <a:solidFill>
                  <a:sysClr val="windowText" lastClr="000000"/>
                </a:solidFill>
                <a:latin typeface="Calibri" panose="020F0502020204030204"/>
              </a:defRPr>
            </a:lvl4pPr>
            <a:lvl5pPr marL="1828800" algn="l" defTabSz="457200" rtl="0" eaLnBrk="1" latinLnBrk="0" hangingPunct="1">
              <a:defRPr sz="1800" kern="1200">
                <a:solidFill>
                  <a:sysClr val="windowText" lastClr="000000"/>
                </a:solidFill>
                <a:latin typeface="Calibri" panose="020F0502020204030204"/>
              </a:defRPr>
            </a:lvl5pPr>
            <a:lvl6pPr marL="2286000" algn="l" defTabSz="457200" rtl="0" eaLnBrk="1" latinLnBrk="0" hangingPunct="1">
              <a:defRPr sz="1800" kern="1200">
                <a:solidFill>
                  <a:sysClr val="windowText" lastClr="000000"/>
                </a:solidFill>
                <a:latin typeface="Calibri" panose="020F0502020204030204"/>
              </a:defRPr>
            </a:lvl6pPr>
            <a:lvl7pPr marL="2743200" algn="l" defTabSz="457200" rtl="0" eaLnBrk="1" latinLnBrk="0" hangingPunct="1">
              <a:defRPr sz="1800" kern="1200">
                <a:solidFill>
                  <a:sysClr val="windowText" lastClr="000000"/>
                </a:solidFill>
                <a:latin typeface="Calibri" panose="020F0502020204030204"/>
              </a:defRPr>
            </a:lvl7pPr>
            <a:lvl8pPr marL="3200400" algn="l" defTabSz="457200" rtl="0" eaLnBrk="1" latinLnBrk="0" hangingPunct="1">
              <a:defRPr sz="1800" kern="1200">
                <a:solidFill>
                  <a:sysClr val="windowText" lastClr="000000"/>
                </a:solidFill>
                <a:latin typeface="Calibri" panose="020F0502020204030204"/>
              </a:defRPr>
            </a:lvl8pPr>
            <a:lvl9pPr marL="3657600" algn="l" defTabSz="457200" rtl="0" eaLnBrk="1" latinLnBrk="0" hangingPunct="1">
              <a:defRPr sz="1800" kern="1200">
                <a:solidFill>
                  <a:sysClr val="windowText" lastClr="000000"/>
                </a:solidFill>
                <a:latin typeface="Calibri" panose="020F0502020204030204"/>
              </a:defRPr>
            </a:lvl9pPr>
          </a:lstStyle>
          <a:p>
            <a:pPr algn="r"/>
            <a:r>
              <a:rPr lang="en-US" sz="2000" b="1" dirty="0">
                <a:latin typeface="Arial" panose="020B0604020202020204" pitchFamily="34" charset="0"/>
                <a:cs typeface="Arial" panose="020B0604020202020204" pitchFamily="34" charset="0"/>
              </a:rPr>
              <a:t>Overview of </a:t>
            </a:r>
            <a:r>
              <a:rPr lang="en-US" sz="2000" b="1" dirty="0" err="1">
                <a:latin typeface="Arial" panose="020B0604020202020204" pitchFamily="34" charset="0"/>
                <a:cs typeface="Arial" panose="020B0604020202020204" pitchFamily="34" charset="0"/>
              </a:rPr>
              <a:t>subprogramme</a:t>
            </a:r>
            <a:r>
              <a:rPr lang="en-US" sz="2000" b="1" dirty="0">
                <a:latin typeface="Arial" panose="020B0604020202020204" pitchFamily="34" charset="0"/>
                <a:cs typeface="Arial" panose="020B0604020202020204" pitchFamily="34" charset="0"/>
              </a:rPr>
              <a:t> work in 2026</a:t>
            </a:r>
            <a:endParaRPr lang="en-US" sz="2000" b="1" dirty="0">
              <a:latin typeface="Arial" panose="020B0604020202020204" pitchFamily="34" charset="0"/>
              <a:cs typeface="Arial" panose="020B0604020202020204" pitchFamily="34" charset="0"/>
              <a:sym typeface="Arial" panose="020B0604020202020204" pitchFamily="34" charset="0"/>
            </a:endParaRPr>
          </a:p>
        </p:txBody>
      </p:sp>
      <p:sp>
        <p:nvSpPr>
          <p:cNvPr id="4" name="Rectangle 1">
            <a:extLst>
              <a:ext uri="{FF2B5EF4-FFF2-40B4-BE49-F238E27FC236}">
                <a16:creationId xmlns:a16="http://schemas.microsoft.com/office/drawing/2014/main" id="{9742178A-6FBB-591F-3933-604C0BCE6EBA}"/>
              </a:ext>
            </a:extLst>
          </p:cNvPr>
          <p:cNvSpPr>
            <a:spLocks noChangeArrowheads="1"/>
          </p:cNvSpPr>
          <p:nvPr/>
        </p:nvSpPr>
        <p:spPr bwMode="auto">
          <a:xfrm>
            <a:off x="2430222" y="3635171"/>
            <a:ext cx="3842234" cy="1924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L="285750" indent="-285750" defTabSz="914400">
              <a:spcBef>
                <a:spcPct val="0"/>
              </a:spcBef>
              <a:spcAft>
                <a:spcPct val="0"/>
              </a:spcAft>
              <a:buFont typeface="Wingdings" panose="05000000000000000000" pitchFamily="2" charset="2"/>
              <a:buChar char="§"/>
            </a:pPr>
            <a:r>
              <a:rPr lang="en-US" altLang="en-US" sz="2000" b="1" dirty="0">
                <a:latin typeface="Arial" panose="020B0604020202020204" pitchFamily="34" charset="0"/>
                <a:cs typeface="Arial" panose="020B0604020202020204" pitchFamily="34" charset="0"/>
              </a:rPr>
              <a:t>Eritrea: </a:t>
            </a:r>
            <a:r>
              <a:rPr lang="en-US" altLang="en-US" sz="2000" dirty="0">
                <a:latin typeface="Arial" panose="020B0604020202020204" pitchFamily="34" charset="0"/>
                <a:cs typeface="Arial" panose="020B0604020202020204" pitchFamily="34" charset="0"/>
              </a:rPr>
              <a:t>Operationalization</a:t>
            </a:r>
            <a:r>
              <a:rPr lang="en-US" sz="2000" dirty="0">
                <a:latin typeface="Arial" panose="020B0604020202020204" pitchFamily="34" charset="0"/>
                <a:cs typeface="Arial" panose="020B0604020202020204" pitchFamily="34" charset="0"/>
              </a:rPr>
              <a:t> of integrated GIS and remote sensing for multi-sectoral planning and environmental management.</a:t>
            </a:r>
          </a:p>
          <a:p>
            <a:pPr marR="0" lvl="0" algn="l" defTabSz="914400" rtl="0" eaLnBrk="0" fontAlgn="base" latinLnBrk="0" hangingPunct="0">
              <a:lnSpc>
                <a:spcPct val="100000"/>
              </a:lnSpc>
              <a:spcBef>
                <a:spcPct val="0"/>
              </a:spcBef>
              <a:spcAft>
                <a:spcPct val="0"/>
              </a:spcAft>
              <a:buClrTx/>
              <a:buSzTx/>
              <a:tabLst/>
            </a:pPr>
            <a:endParaRPr lang="en-US" altLang="en-US" sz="2000" dirty="0">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en-US" altLang="en-US" sz="1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92CF1E7B-CE99-B017-FA13-54B4A6B12EDC}"/>
              </a:ext>
            </a:extLst>
          </p:cNvPr>
          <p:cNvSpPr>
            <a:spLocks noChangeArrowheads="1"/>
          </p:cNvSpPr>
          <p:nvPr/>
        </p:nvSpPr>
        <p:spPr bwMode="auto">
          <a:xfrm>
            <a:off x="8040561" y="1472600"/>
            <a:ext cx="2935220" cy="519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defTabSz="914400" fontAlgn="base">
              <a:lnSpc>
                <a:spcPct val="90000"/>
              </a:lnSpc>
              <a:spcBef>
                <a:spcPct val="0"/>
              </a:spcBef>
              <a:spcAft>
                <a:spcPct val="0"/>
              </a:spcAft>
              <a:defRPr/>
            </a:pPr>
            <a:r>
              <a:rPr lang="en-US" altLang="en-US" sz="2000" b="1" dirty="0">
                <a:solidFill>
                  <a:srgbClr val="00B0F0"/>
                </a:solidFill>
                <a:latin typeface="Arial" panose="020B0604020202020204" pitchFamily="34" charset="0"/>
                <a:cs typeface="Arial" panose="020B0604020202020204" pitchFamily="34" charset="0"/>
              </a:rPr>
              <a:t>Capacities Developed </a:t>
            </a:r>
          </a:p>
          <a:p>
            <a:pPr defTabSz="914400" eaLnBrk="0" fontAlgn="base" hangingPunct="0">
              <a:spcBef>
                <a:spcPct val="0"/>
              </a:spcBef>
              <a:spcAft>
                <a:spcPct val="0"/>
              </a:spcAft>
            </a:pPr>
            <a:endParaRPr lang="en-US" altLang="en-US" b="0" i="0" u="none" strike="noStrike" cap="none" normalizeH="0" baseline="0" dirty="0">
              <a:ln>
                <a:noFill/>
              </a:ln>
              <a:effectLst/>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8C051BD7-2AA1-FA03-9D4A-7AAE69511420}"/>
              </a:ext>
            </a:extLst>
          </p:cNvPr>
          <p:cNvGrpSpPr/>
          <p:nvPr/>
        </p:nvGrpSpPr>
        <p:grpSpPr>
          <a:xfrm>
            <a:off x="6924222" y="364901"/>
            <a:ext cx="4761187" cy="1004044"/>
            <a:chOff x="7067625" y="518403"/>
            <a:chExt cx="4761187" cy="1004044"/>
          </a:xfrm>
        </p:grpSpPr>
        <p:sp>
          <p:nvSpPr>
            <p:cNvPr id="44" name="Rectangle: Rounded Corners 43">
              <a:extLst>
                <a:ext uri="{FF2B5EF4-FFF2-40B4-BE49-F238E27FC236}">
                  <a16:creationId xmlns:a16="http://schemas.microsoft.com/office/drawing/2014/main" id="{A45B0603-B98A-1FC0-7783-54AD8A3A83E4}"/>
                </a:ext>
              </a:extLst>
            </p:cNvPr>
            <p:cNvSpPr/>
            <p:nvPr/>
          </p:nvSpPr>
          <p:spPr>
            <a:xfrm>
              <a:off x="7067625" y="518403"/>
              <a:ext cx="1142343" cy="987537"/>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dirty="0">
                  <a:solidFill>
                    <a:schemeClr val="accent1">
                      <a:lumMod val="50000"/>
                    </a:schemeClr>
                  </a:solidFill>
                  <a:latin typeface="Arial" panose="020B0604020202020204" pitchFamily="34" charset="0"/>
                  <a:cs typeface="Arial" panose="020B0604020202020204" pitchFamily="34" charset="0"/>
                </a:rPr>
                <a:t>2 National Mapping Agencies </a:t>
              </a:r>
              <a:endParaRPr lang="en-US" sz="1400" b="1" dirty="0">
                <a:solidFill>
                  <a:schemeClr val="accent1">
                    <a:lumMod val="50000"/>
                  </a:schemeClr>
                </a:solidFill>
                <a:latin typeface="Arial" panose="020B0604020202020204" pitchFamily="34" charset="0"/>
                <a:ea typeface="Calibri Light"/>
                <a:cs typeface="Arial" panose="020B0604020202020204" pitchFamily="34" charset="0"/>
              </a:endParaRPr>
            </a:p>
          </p:txBody>
        </p:sp>
        <p:sp>
          <p:nvSpPr>
            <p:cNvPr id="45" name="Rectangle: Rounded Corners 44">
              <a:extLst>
                <a:ext uri="{FF2B5EF4-FFF2-40B4-BE49-F238E27FC236}">
                  <a16:creationId xmlns:a16="http://schemas.microsoft.com/office/drawing/2014/main" id="{3950F851-A322-6D58-9F1C-A3B0F1E9F9F2}"/>
                </a:ext>
              </a:extLst>
            </p:cNvPr>
            <p:cNvSpPr/>
            <p:nvPr/>
          </p:nvSpPr>
          <p:spPr>
            <a:xfrm>
              <a:off x="8275797" y="518403"/>
              <a:ext cx="1142342" cy="1004044"/>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dirty="0">
                  <a:latin typeface="Arial" panose="020B0604020202020204" pitchFamily="34" charset="0"/>
                  <a:cs typeface="Arial" panose="020B0604020202020204" pitchFamily="34" charset="0"/>
                </a:rPr>
                <a:t>13 NSO</a:t>
              </a:r>
              <a:endParaRPr lang="en-US" sz="1400" b="1" dirty="0">
                <a:latin typeface="Arial" panose="020B0604020202020204" pitchFamily="34" charset="0"/>
                <a:ea typeface="Calibri Light"/>
                <a:cs typeface="Arial" panose="020B0604020202020204" pitchFamily="34" charset="0"/>
              </a:endParaRPr>
            </a:p>
          </p:txBody>
        </p:sp>
        <p:sp>
          <p:nvSpPr>
            <p:cNvPr id="46" name="Rectangle: Rounded Corners 45">
              <a:extLst>
                <a:ext uri="{FF2B5EF4-FFF2-40B4-BE49-F238E27FC236}">
                  <a16:creationId xmlns:a16="http://schemas.microsoft.com/office/drawing/2014/main" id="{4628790D-EC93-71FC-2E85-4B19F0E02E01}"/>
                </a:ext>
              </a:extLst>
            </p:cNvPr>
            <p:cNvSpPr/>
            <p:nvPr/>
          </p:nvSpPr>
          <p:spPr>
            <a:xfrm>
              <a:off x="10686470" y="534910"/>
              <a:ext cx="1142342" cy="987537"/>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latin typeface="Arial" panose="020B0604020202020204" pitchFamily="34" charset="0"/>
                  <a:cs typeface="Arial" panose="020B0604020202020204" pitchFamily="34" charset="0"/>
                </a:rPr>
                <a:t>161</a:t>
              </a:r>
            </a:p>
            <a:p>
              <a:pPr algn="ctr"/>
              <a:r>
                <a:rPr lang="en-US" sz="1400" b="1" dirty="0">
                  <a:latin typeface="Arial" panose="020B0604020202020204" pitchFamily="34" charset="0"/>
                  <a:cs typeface="Arial" panose="020B0604020202020204" pitchFamily="34" charset="0"/>
                </a:rPr>
                <a:t>Data &amp; Statistical Experts</a:t>
              </a:r>
              <a:endParaRPr lang="en-US" sz="1400" b="1" dirty="0">
                <a:latin typeface="Arial" panose="020B0604020202020204" pitchFamily="34" charset="0"/>
                <a:ea typeface="Calibri Light"/>
                <a:cs typeface="Arial" panose="020B0604020202020204" pitchFamily="34" charset="0"/>
              </a:endParaRPr>
            </a:p>
          </p:txBody>
        </p:sp>
        <p:sp>
          <p:nvSpPr>
            <p:cNvPr id="7" name="Rectangle: Rounded Corners 6">
              <a:extLst>
                <a:ext uri="{FF2B5EF4-FFF2-40B4-BE49-F238E27FC236}">
                  <a16:creationId xmlns:a16="http://schemas.microsoft.com/office/drawing/2014/main" id="{8B606307-7988-D6D0-B50C-FDFA9204434A}"/>
                </a:ext>
              </a:extLst>
            </p:cNvPr>
            <p:cNvSpPr/>
            <p:nvPr/>
          </p:nvSpPr>
          <p:spPr>
            <a:xfrm>
              <a:off x="9478299" y="526656"/>
              <a:ext cx="1142343" cy="987537"/>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400" b="1" dirty="0">
                  <a:solidFill>
                    <a:schemeClr val="accent1">
                      <a:lumMod val="50000"/>
                    </a:schemeClr>
                  </a:solidFill>
                  <a:latin typeface="Arial" panose="020B0604020202020204" pitchFamily="34" charset="0"/>
                  <a:cs typeface="Arial" panose="020B0604020202020204" pitchFamily="34" charset="0"/>
                </a:rPr>
                <a:t>2 </a:t>
              </a:r>
              <a:r>
                <a:rPr lang="en-US" sz="1400" b="1" dirty="0">
                  <a:solidFill>
                    <a:schemeClr val="accent1">
                      <a:lumMod val="50000"/>
                    </a:schemeClr>
                  </a:solidFill>
                  <a:latin typeface="Arial" panose="020B0604020202020204" pitchFamily="34" charset="0"/>
                  <a:ea typeface="Calibri Light"/>
                  <a:cs typeface="Arial" panose="020B0604020202020204" pitchFamily="34" charset="0"/>
                </a:rPr>
                <a:t>Line Ministries</a:t>
              </a:r>
            </a:p>
          </p:txBody>
        </p:sp>
      </p:grpSp>
      <p:sp>
        <p:nvSpPr>
          <p:cNvPr id="13" name="Rectangle 12">
            <a:extLst>
              <a:ext uri="{FF2B5EF4-FFF2-40B4-BE49-F238E27FC236}">
                <a16:creationId xmlns:a16="http://schemas.microsoft.com/office/drawing/2014/main" id="{EB41383D-E5CD-718C-3BF9-273A9BDBEB9A}"/>
              </a:ext>
            </a:extLst>
          </p:cNvPr>
          <p:cNvSpPr/>
          <p:nvPr/>
        </p:nvSpPr>
        <p:spPr>
          <a:xfrm>
            <a:off x="31644" y="5115280"/>
            <a:ext cx="2314320" cy="1410103"/>
          </a:xfrm>
          <a:prstGeom prst="rect">
            <a:avLst/>
          </a:prstGeom>
          <a:noFill/>
        </p:spPr>
        <p:txBody>
          <a:bodyPr wrap="square" lIns="91440" tIns="0" rIns="91440" bIns="0" anchor="t">
            <a:noAutofit/>
          </a:bodyPr>
          <a:lstStyle/>
          <a:p>
            <a:pPr lvl="0" algn="r"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Strengthened statistical product innovations for enhanced policy linkages</a:t>
            </a:r>
            <a:endParaRPr lang="en-US" sz="1600" dirty="0">
              <a:solidFill>
                <a:schemeClr val="dk1"/>
              </a:solidFill>
              <a:latin typeface="Arial" panose="020B0604020202020204" pitchFamily="34" charset="0"/>
              <a:ea typeface="Calibri"/>
              <a:cs typeface="Arial" panose="020B0604020202020204" pitchFamily="34" charset="0"/>
            </a:endParaRPr>
          </a:p>
        </p:txBody>
      </p:sp>
      <p:sp>
        <p:nvSpPr>
          <p:cNvPr id="10" name="Rectangle 2">
            <a:extLst>
              <a:ext uri="{FF2B5EF4-FFF2-40B4-BE49-F238E27FC236}">
                <a16:creationId xmlns:a16="http://schemas.microsoft.com/office/drawing/2014/main" id="{DAAA2003-C9C1-7D94-8E65-BDE94705BB41}"/>
              </a:ext>
            </a:extLst>
          </p:cNvPr>
          <p:cNvSpPr>
            <a:spLocks noChangeArrowheads="1"/>
          </p:cNvSpPr>
          <p:nvPr/>
        </p:nvSpPr>
        <p:spPr bwMode="auto">
          <a:xfrm>
            <a:off x="6477802" y="1921040"/>
            <a:ext cx="5592660" cy="4527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L="285750" indent="-285750" defTabSz="914400" eaLnBrk="0" fontAlgn="base" hangingPunct="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NSO experts application of standardized national accounts production, classification, and valuation methods in GDP compilation(Eritrea)</a:t>
            </a:r>
          </a:p>
          <a:p>
            <a:pPr marL="285750" indent="-285750" defTabSz="914400" eaLnBrk="0" fontAlgn="base" hangingPunct="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Application of GIS and remote sensing in cadastral data management (Eritrea) </a:t>
            </a:r>
          </a:p>
          <a:p>
            <a:pPr marL="285750" indent="-285750" defTabSz="914400">
              <a:spcBef>
                <a:spcPts val="600"/>
              </a:spcBef>
              <a:buFont typeface="Wingdings" panose="05000000000000000000" pitchFamily="2" charset="2"/>
              <a:buChar char="§"/>
            </a:pPr>
            <a:r>
              <a:rPr lang="en-US" sz="2000" dirty="0">
                <a:latin typeface="Arial" panose="020B0604020202020204" pitchFamily="34" charset="0"/>
                <a:cs typeface="Arial" panose="020B0604020202020204" pitchFamily="34" charset="0"/>
              </a:rPr>
              <a:t>Use of  standardized and automated methods for annual Vital Statistical Reporting </a:t>
            </a:r>
            <a:r>
              <a:rPr lang="en-US" altLang="en-US" sz="2000" dirty="0">
                <a:latin typeface="Arial" panose="020B0604020202020204" pitchFamily="34" charset="0"/>
                <a:cs typeface="Arial" panose="020B0604020202020204" pitchFamily="34" charset="0"/>
              </a:rPr>
              <a:t>(Togo, Rwanda).</a:t>
            </a:r>
            <a:endParaRPr lang="en-US" sz="2000" dirty="0">
              <a:latin typeface="Arial" panose="020B0604020202020204" pitchFamily="34" charset="0"/>
              <a:cs typeface="Arial" panose="020B0604020202020204" pitchFamily="34" charset="0"/>
            </a:endParaRPr>
          </a:p>
          <a:p>
            <a:pPr marL="285750" indent="-285750" defTabSz="914400">
              <a:spcBef>
                <a:spcPts val="600"/>
              </a:spcBef>
              <a:buFont typeface="Wingdings,Sans-Serif" panose="05000000000000000000" pitchFamily="2" charset="2"/>
              <a:buChar char="§"/>
            </a:pPr>
            <a:r>
              <a:rPr lang="en-GB" sz="2000" dirty="0">
                <a:latin typeface="Arial" panose="020B0604020202020204" pitchFamily="34" charset="0"/>
                <a:cs typeface="Arial" panose="020B0604020202020204" pitchFamily="34" charset="0"/>
              </a:rPr>
              <a:t>Methodological capabilities to design tourism enterprise surveys using a structured step-by-step approach </a:t>
            </a:r>
            <a:r>
              <a:rPr lang="en-US" sz="2000" dirty="0">
                <a:latin typeface="Arial" panose="020B0604020202020204" pitchFamily="34" charset="0"/>
                <a:cs typeface="Arial" panose="020B0604020202020204" pitchFamily="34" charset="0"/>
              </a:rPr>
              <a:t>(</a:t>
            </a:r>
            <a:r>
              <a:rPr lang="en-GB" sz="2000" dirty="0">
                <a:latin typeface="Arial" panose="020B0604020202020204" pitchFamily="34" charset="0"/>
                <a:cs typeface="Arial" panose="020B0604020202020204" pitchFamily="34" charset="0"/>
              </a:rPr>
              <a:t>Sao Tome and Principe</a:t>
            </a:r>
            <a:r>
              <a:rPr lang="en-US" sz="2000" dirty="0">
                <a:latin typeface="Arial" panose="020B0604020202020204" pitchFamily="34" charset="0"/>
                <a:cs typeface="Arial" panose="020B0604020202020204" pitchFamily="34" charset="0"/>
              </a:rPr>
              <a:t>).</a:t>
            </a:r>
          </a:p>
          <a:p>
            <a:pPr marL="285750" indent="-285750" defTabSz="914400">
              <a:spcBef>
                <a:spcPts val="600"/>
              </a:spcBef>
              <a:buFont typeface="Wingdings,Sans-Serif" panose="05000000000000000000" pitchFamily="2" charset="2"/>
              <a:buChar char="§"/>
            </a:pPr>
            <a:r>
              <a:rPr lang="en-US" sz="2000" dirty="0">
                <a:latin typeface="Arial" panose="020B0604020202020204" pitchFamily="34" charset="0"/>
                <a:cs typeface="Arial" panose="020B0604020202020204" pitchFamily="34" charset="0"/>
              </a:rPr>
              <a:t>Technical capabilities in GDP rebasing (Togo)</a:t>
            </a:r>
          </a:p>
        </p:txBody>
      </p:sp>
      <p:sp>
        <p:nvSpPr>
          <p:cNvPr id="14" name="Rectangle 1">
            <a:extLst>
              <a:ext uri="{FF2B5EF4-FFF2-40B4-BE49-F238E27FC236}">
                <a16:creationId xmlns:a16="http://schemas.microsoft.com/office/drawing/2014/main" id="{89799B2F-3B2D-16E8-0005-F3FB76A8AB50}"/>
              </a:ext>
            </a:extLst>
          </p:cNvPr>
          <p:cNvSpPr>
            <a:spLocks noChangeArrowheads="1"/>
          </p:cNvSpPr>
          <p:nvPr/>
        </p:nvSpPr>
        <p:spPr bwMode="auto">
          <a:xfrm>
            <a:off x="2505431" y="3132644"/>
            <a:ext cx="2774131" cy="442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R="0" lvl="0" algn="ctr" defTabSz="914400" fontAlgn="base">
              <a:lnSpc>
                <a:spcPct val="90000"/>
              </a:lnSpc>
              <a:spcBef>
                <a:spcPct val="0"/>
              </a:spcBef>
              <a:spcAft>
                <a:spcPct val="0"/>
              </a:spcAft>
              <a:buClrTx/>
              <a:buSzTx/>
              <a:tabLst/>
              <a:defRPr/>
            </a:pPr>
            <a:r>
              <a:rPr lang="en-US" altLang="en-US" sz="2000" b="1" dirty="0">
                <a:solidFill>
                  <a:srgbClr val="00B0F0"/>
                </a:solidFill>
                <a:latin typeface="Arial" panose="020B0604020202020204" pitchFamily="34" charset="0"/>
                <a:cs typeface="Arial" panose="020B0604020202020204" pitchFamily="34" charset="0"/>
              </a:rPr>
              <a:t>Changes Observed</a:t>
            </a:r>
            <a:endParaRPr lang="en-US" altLang="en-US" sz="1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F582694A-BF57-56DE-80A7-78943978FE05}"/>
              </a:ext>
            </a:extLst>
          </p:cNvPr>
          <p:cNvSpPr/>
          <p:nvPr/>
        </p:nvSpPr>
        <p:spPr>
          <a:xfrm>
            <a:off x="95946" y="68252"/>
            <a:ext cx="401197" cy="43483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2</a:t>
            </a:r>
            <a:endParaRPr lang="en-GB" sz="2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6143610"/>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58245" y="881287"/>
            <a:ext cx="1466080" cy="1306304"/>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2000">
                <a:solidFill>
                  <a:schemeClr val="bg1"/>
                </a:solidFill>
                <a:latin typeface="Arial" panose="020B0604020202020204" pitchFamily="34" charset="0"/>
                <a:cs typeface="Arial" panose="020B0604020202020204" pitchFamily="34" charset="0"/>
              </a:rPr>
              <a:t>What</a:t>
            </a: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277617" y="2772135"/>
            <a:ext cx="2137797" cy="130630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a:t>How  </a:t>
            </a:r>
          </a:p>
          <a:p>
            <a:pPr algn="l"/>
            <a:endParaRPr lang="en-US" sz="2000" b="1"/>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391121" y="4571532"/>
            <a:ext cx="762856" cy="1268839"/>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a:t>Where  </a:t>
            </a:r>
          </a:p>
          <a:p>
            <a:pPr algn="l"/>
            <a:endParaRPr lang="en-US" sz="2000" b="1"/>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372380" y="5405870"/>
            <a:ext cx="762860" cy="130631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a:t>Evidence  </a:t>
            </a:r>
          </a:p>
          <a:p>
            <a:pPr algn="l"/>
            <a:endParaRPr lang="en-US" sz="2000" b="1"/>
          </a:p>
        </p:txBody>
      </p:sp>
      <p:sp>
        <p:nvSpPr>
          <p:cNvPr id="14" name="Rectangle 13">
            <a:extLst>
              <a:ext uri="{FF2B5EF4-FFF2-40B4-BE49-F238E27FC236}">
                <a16:creationId xmlns:a16="http://schemas.microsoft.com/office/drawing/2014/main" id="{5C78568D-FDEE-4DB3-AD62-DBE372D4036C}"/>
              </a:ext>
            </a:extLst>
          </p:cNvPr>
          <p:cNvSpPr/>
          <p:nvPr/>
        </p:nvSpPr>
        <p:spPr>
          <a:xfrm>
            <a:off x="652305" y="128996"/>
            <a:ext cx="11443749"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r>
              <a:rPr lang="en-US" sz="2400" b="1" dirty="0">
                <a:solidFill>
                  <a:srgbClr val="006A98"/>
                </a:solidFill>
                <a:latin typeface="Arial"/>
                <a:cs typeface="Arial"/>
              </a:rPr>
              <a:t>Strategic area of focus: </a:t>
            </a:r>
            <a:r>
              <a:rPr lang="en-US" sz="2000" dirty="0">
                <a:solidFill>
                  <a:schemeClr val="tx1"/>
                </a:solidFill>
                <a:latin typeface="Arial"/>
                <a:cs typeface="Arial"/>
              </a:rPr>
              <a:t>Data and statistics</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2</a:t>
            </a:r>
            <a:endParaRPr lang="en-GB" sz="2400" b="1"/>
          </a:p>
        </p:txBody>
      </p:sp>
      <p:sp>
        <p:nvSpPr>
          <p:cNvPr id="16" name="TextBox 15">
            <a:extLst>
              <a:ext uri="{FF2B5EF4-FFF2-40B4-BE49-F238E27FC236}">
                <a16:creationId xmlns:a16="http://schemas.microsoft.com/office/drawing/2014/main" id="{3E979A77-1BBF-4531-AD96-B9E878E373C5}"/>
              </a:ext>
            </a:extLst>
          </p:cNvPr>
          <p:cNvSpPr txBox="1"/>
          <p:nvPr/>
        </p:nvSpPr>
        <p:spPr>
          <a:xfrm>
            <a:off x="1555996" y="2194280"/>
            <a:ext cx="10336751" cy="2385268"/>
          </a:xfrm>
          <a:prstGeom prst="rect">
            <a:avLst/>
          </a:prstGeom>
          <a:noFill/>
        </p:spPr>
        <p:txBody>
          <a:bodyPr wrap="square" lIns="91440" tIns="45720" rIns="91440" bIns="45720" rtlCol="0" anchor="t">
            <a:spAutoFit/>
          </a:bodyPr>
          <a:lstStyle/>
          <a:p>
            <a:pPr marL="285750" indent="-285750">
              <a:buFont typeface="Arial"/>
              <a:buChar char="•"/>
            </a:pPr>
            <a:r>
              <a:rPr lang="en-US" sz="2000" dirty="0">
                <a:latin typeface="Arial"/>
                <a:cs typeface="Arial"/>
              </a:rPr>
              <a:t>Developed a structured, reusable training package on applied geo-statistics </a:t>
            </a:r>
          </a:p>
          <a:p>
            <a:pPr marL="285750" indent="-285750">
              <a:buFont typeface="Arial"/>
              <a:buChar char="•"/>
            </a:pPr>
            <a:r>
              <a:rPr lang="en-US" sz="2000" dirty="0">
                <a:latin typeface="Arial"/>
                <a:cs typeface="Arial"/>
              </a:rPr>
              <a:t>Trained 25 staff members from the Ministry on essential geospatial insights and solutions on three capstone projects: Land, Water and Environment  </a:t>
            </a:r>
          </a:p>
          <a:p>
            <a:endParaRPr lang="en-US" sz="2000" dirty="0">
              <a:latin typeface="Arial"/>
              <a:cs typeface="Arial"/>
            </a:endParaRPr>
          </a:p>
          <a:p>
            <a:pPr marL="285750" indent="-285750">
              <a:buFont typeface="Arial"/>
              <a:buChar char="•"/>
            </a:pPr>
            <a:r>
              <a:rPr lang="en-US" sz="2000" dirty="0">
                <a:latin typeface="Arial"/>
                <a:cs typeface="Arial"/>
              </a:rPr>
              <a:t>Supported the Ministry in the development of technical document on the domestication of Integrated Geospatial Information- IGIF</a:t>
            </a:r>
          </a:p>
          <a:p>
            <a:endParaRPr lang="en-US" sz="900" dirty="0">
              <a:latin typeface="Arial"/>
              <a:cs typeface="Arial"/>
            </a:endParaRPr>
          </a:p>
          <a:p>
            <a:pPr marL="285750" indent="-285750">
              <a:buFont typeface="Arial"/>
              <a:buChar char="•"/>
            </a:pPr>
            <a:r>
              <a:rPr lang="en-US" sz="2000" dirty="0">
                <a:latin typeface="Arial"/>
                <a:cs typeface="Arial"/>
              </a:rPr>
              <a:t>Provided strategic guidance on IGIF for statistical and geospatial governance</a:t>
            </a:r>
          </a:p>
        </p:txBody>
      </p:sp>
      <p:sp>
        <p:nvSpPr>
          <p:cNvPr id="17" name="TextBox 16">
            <a:extLst>
              <a:ext uri="{FF2B5EF4-FFF2-40B4-BE49-F238E27FC236}">
                <a16:creationId xmlns:a16="http://schemas.microsoft.com/office/drawing/2014/main" id="{E622F1B8-7FCA-408F-8E5F-1708E049F22D}"/>
              </a:ext>
            </a:extLst>
          </p:cNvPr>
          <p:cNvSpPr txBox="1"/>
          <p:nvPr/>
        </p:nvSpPr>
        <p:spPr>
          <a:xfrm>
            <a:off x="1537981" y="4925963"/>
            <a:ext cx="10330703" cy="400110"/>
          </a:xfrm>
          <a:prstGeom prst="rect">
            <a:avLst/>
          </a:prstGeom>
          <a:noFill/>
        </p:spPr>
        <p:txBody>
          <a:bodyPr wrap="square" lIns="91440" tIns="45720" rIns="91440" bIns="45720" rtlCol="0" anchor="t">
            <a:spAutoFit/>
          </a:bodyPr>
          <a:lstStyle/>
          <a:p>
            <a:r>
              <a:rPr lang="en-US" sz="2000" dirty="0">
                <a:latin typeface="Arial"/>
                <a:cs typeface="Arial"/>
              </a:rPr>
              <a:t>Eritrea</a:t>
            </a:r>
            <a:endParaRPr lang="en-GB" sz="2000" dirty="0">
              <a:latin typeface="Arial"/>
              <a:cs typeface="Arial"/>
            </a:endParaRPr>
          </a:p>
        </p:txBody>
      </p:sp>
      <p:sp>
        <p:nvSpPr>
          <p:cNvPr id="3" name="TextBox 2">
            <a:extLst>
              <a:ext uri="{FF2B5EF4-FFF2-40B4-BE49-F238E27FC236}">
                <a16:creationId xmlns:a16="http://schemas.microsoft.com/office/drawing/2014/main" id="{BA756331-22F3-F4F5-2DE5-319D001F3CF6}"/>
              </a:ext>
            </a:extLst>
          </p:cNvPr>
          <p:cNvSpPr txBox="1"/>
          <p:nvPr/>
        </p:nvSpPr>
        <p:spPr>
          <a:xfrm>
            <a:off x="1652243" y="848912"/>
            <a:ext cx="960619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cs typeface="Arial"/>
              </a:rPr>
              <a:t>Member States applying  global statistical and geospatial framework  for evidence-based planning and governance in land, water and environmental management</a:t>
            </a:r>
          </a:p>
        </p:txBody>
      </p:sp>
      <p:cxnSp>
        <p:nvCxnSpPr>
          <p:cNvPr id="5" name="Straight Connector 4">
            <a:extLst>
              <a:ext uri="{FF2B5EF4-FFF2-40B4-BE49-F238E27FC236}">
                <a16:creationId xmlns:a16="http://schemas.microsoft.com/office/drawing/2014/main" id="{7C53409B-AF3C-BCEA-4EFF-F3FDF65D4D81}"/>
              </a:ext>
            </a:extLst>
          </p:cNvPr>
          <p:cNvCxnSpPr/>
          <p:nvPr/>
        </p:nvCxnSpPr>
        <p:spPr>
          <a:xfrm>
            <a:off x="1765300" y="1932037"/>
            <a:ext cx="10103384" cy="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7D040EDE-ED14-D255-7B33-7111AA580F2C}"/>
              </a:ext>
            </a:extLst>
          </p:cNvPr>
          <p:cNvCxnSpPr/>
          <p:nvPr/>
        </p:nvCxnSpPr>
        <p:spPr>
          <a:xfrm>
            <a:off x="1573967" y="4699300"/>
            <a:ext cx="10103384" cy="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Straight Connector 6">
            <a:extLst>
              <a:ext uri="{FF2B5EF4-FFF2-40B4-BE49-F238E27FC236}">
                <a16:creationId xmlns:a16="http://schemas.microsoft.com/office/drawing/2014/main" id="{58EDE19A-A255-B673-49FA-8C8A1E03C4FB}"/>
              </a:ext>
            </a:extLst>
          </p:cNvPr>
          <p:cNvCxnSpPr/>
          <p:nvPr/>
        </p:nvCxnSpPr>
        <p:spPr>
          <a:xfrm>
            <a:off x="1573967" y="5587380"/>
            <a:ext cx="10103384" cy="0"/>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Rectangle 2">
            <a:extLst>
              <a:ext uri="{FF2B5EF4-FFF2-40B4-BE49-F238E27FC236}">
                <a16:creationId xmlns:a16="http://schemas.microsoft.com/office/drawing/2014/main" id="{7ACF9C9C-7C00-191D-876A-80214FD80210}"/>
              </a:ext>
            </a:extLst>
          </p:cNvPr>
          <p:cNvSpPr>
            <a:spLocks noChangeArrowheads="1"/>
          </p:cNvSpPr>
          <p:nvPr/>
        </p:nvSpPr>
        <p:spPr bwMode="auto">
          <a:xfrm>
            <a:off x="1555996" y="594162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4"/>
              </a:rPr>
              <a:t>Geospatial Insights Workshop.pdf</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383215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F55D6E-04CE-D027-E360-417969C0CC22}"/>
              </a:ext>
            </a:extLst>
          </p:cNvPr>
          <p:cNvSpPr/>
          <p:nvPr/>
        </p:nvSpPr>
        <p:spPr>
          <a:xfrm>
            <a:off x="910819" y="109955"/>
            <a:ext cx="11218512" cy="646331"/>
          </a:xfrm>
          <a:prstGeom prst="rect">
            <a:avLst/>
          </a:prstGeom>
          <a:noFill/>
          <a:ln w="12700" cap="flat" cmpd="sng" algn="ctr">
            <a:noFill/>
            <a:prstDash val="solid"/>
            <a:miter lim="800000"/>
          </a:ln>
          <a:effectLst/>
        </p:spPr>
        <p:txBody>
          <a:bodyPr wrap="square" lIns="91440" tIns="45720" rIns="91440" bIns="45720" rtlCol="0" anchor="ctr">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Performance Metrics*  </a:t>
            </a:r>
            <a:endParaRPr kumimoji="0" lang="en-US" sz="12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a:t>
            </a:r>
            <a:endParaRPr kumimoji="0" lang="en-GB" sz="800" i="0" u="none" strike="noStrike" kern="0" cap="none" spc="0" normalizeH="0" baseline="0" noProof="0">
              <a:ln>
                <a:noFill/>
              </a:ln>
              <a:solidFill>
                <a:srgbClr val="006A98"/>
              </a:solidFill>
              <a:effectLst/>
              <a:uLnTx/>
              <a:uFillTx/>
              <a:latin typeface="Arial"/>
              <a:ea typeface="+mn-ea"/>
              <a:cs typeface="Arial"/>
            </a:endParaRPr>
          </a:p>
        </p:txBody>
      </p:sp>
      <p:graphicFrame>
        <p:nvGraphicFramePr>
          <p:cNvPr id="12" name="Table 11">
            <a:extLst>
              <a:ext uri="{FF2B5EF4-FFF2-40B4-BE49-F238E27FC236}">
                <a16:creationId xmlns:a16="http://schemas.microsoft.com/office/drawing/2014/main" id="{1EDD50AB-959B-2D5B-8069-F5987B0F5D34}"/>
              </a:ext>
            </a:extLst>
          </p:cNvPr>
          <p:cNvGraphicFramePr>
            <a:graphicFrameLocks noGrp="1"/>
          </p:cNvGraphicFramePr>
          <p:nvPr>
            <p:extLst>
              <p:ext uri="{D42A27DB-BD31-4B8C-83A1-F6EECF244321}">
                <p14:modId xmlns:p14="http://schemas.microsoft.com/office/powerpoint/2010/main" val="1521607464"/>
              </p:ext>
            </p:extLst>
          </p:nvPr>
        </p:nvGraphicFramePr>
        <p:xfrm>
          <a:off x="99933" y="774608"/>
          <a:ext cx="12029398" cy="5713271"/>
        </p:xfrm>
        <a:graphic>
          <a:graphicData uri="http://schemas.openxmlformats.org/drawingml/2006/table">
            <a:tbl>
              <a:tblPr firstRow="1" bandRow="1">
                <a:tableStyleId>{7DF18680-E054-41AD-8BC1-D1AEF772440D}</a:tableStyleId>
              </a:tblPr>
              <a:tblGrid>
                <a:gridCol w="768019">
                  <a:extLst>
                    <a:ext uri="{9D8B030D-6E8A-4147-A177-3AD203B41FA5}">
                      <a16:colId xmlns:a16="http://schemas.microsoft.com/office/drawing/2014/main" val="1500198043"/>
                    </a:ext>
                  </a:extLst>
                </a:gridCol>
                <a:gridCol w="2990393">
                  <a:extLst>
                    <a:ext uri="{9D8B030D-6E8A-4147-A177-3AD203B41FA5}">
                      <a16:colId xmlns:a16="http://schemas.microsoft.com/office/drawing/2014/main" val="1456512328"/>
                    </a:ext>
                  </a:extLst>
                </a:gridCol>
                <a:gridCol w="1937764">
                  <a:extLst>
                    <a:ext uri="{9D8B030D-6E8A-4147-A177-3AD203B41FA5}">
                      <a16:colId xmlns:a16="http://schemas.microsoft.com/office/drawing/2014/main" val="2985994525"/>
                    </a:ext>
                  </a:extLst>
                </a:gridCol>
                <a:gridCol w="2202902">
                  <a:extLst>
                    <a:ext uri="{9D8B030D-6E8A-4147-A177-3AD203B41FA5}">
                      <a16:colId xmlns:a16="http://schemas.microsoft.com/office/drawing/2014/main" val="3867912350"/>
                    </a:ext>
                  </a:extLst>
                </a:gridCol>
                <a:gridCol w="1470333">
                  <a:extLst>
                    <a:ext uri="{9D8B030D-6E8A-4147-A177-3AD203B41FA5}">
                      <a16:colId xmlns:a16="http://schemas.microsoft.com/office/drawing/2014/main" val="626615152"/>
                    </a:ext>
                  </a:extLst>
                </a:gridCol>
                <a:gridCol w="1492947">
                  <a:extLst>
                    <a:ext uri="{9D8B030D-6E8A-4147-A177-3AD203B41FA5}">
                      <a16:colId xmlns:a16="http://schemas.microsoft.com/office/drawing/2014/main" val="781732014"/>
                    </a:ext>
                  </a:extLst>
                </a:gridCol>
                <a:gridCol w="1167040">
                  <a:extLst>
                    <a:ext uri="{9D8B030D-6E8A-4147-A177-3AD203B41FA5}">
                      <a16:colId xmlns:a16="http://schemas.microsoft.com/office/drawing/2014/main" val="2330076683"/>
                    </a:ext>
                  </a:extLst>
                </a:gridCol>
              </a:tblGrid>
              <a:tr h="56215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effectLst>
                            <a:outerShdw blurRad="38100" dist="38100" dir="2700000" algn="tl">
                              <a:srgbClr val="000000">
                                <a:alpha val="43137"/>
                              </a:srgbClr>
                            </a:outerShdw>
                          </a:effectLst>
                          <a:latin typeface="Arial"/>
                          <a:cs typeface="Arial"/>
                        </a:rPr>
                        <a:t>IoA</a:t>
                      </a:r>
                      <a:endParaRPr lang="en-US" sz="1600" b="1">
                        <a:effectLst>
                          <a:outerShdw blurRad="38100" dist="38100" dir="2700000" algn="tl">
                            <a:srgbClr val="000000">
                              <a:alpha val="43137"/>
                            </a:srgbClr>
                          </a:outerShdw>
                        </a:effectLst>
                        <a:latin typeface="Arial"/>
                        <a:cs typeface="Arial"/>
                      </a:endParaRP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329168">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22804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Arial" panose="020B0604020202020204" pitchFamily="34" charset="0"/>
                          <a:ea typeface="+mn-ea"/>
                          <a:cs typeface="Arial" panose="020B0604020202020204" pitchFamily="34" charset="0"/>
                        </a:rPr>
                        <a:t>RA1</a:t>
                      </a:r>
                    </a:p>
                    <a:p>
                      <a:pPr>
                        <a:buNone/>
                      </a:pPr>
                      <a:endParaRPr lang="en-US" sz="1600">
                        <a:latin typeface="Arial" panose="020B0604020202020204" pitchFamily="34" charset="0"/>
                        <a:cs typeface="Arial" panose="020B0604020202020204" pitchFamily="34" charset="0"/>
                      </a:endParaRPr>
                    </a:p>
                  </a:txBody>
                  <a:tcPr marL="0" marR="0" marT="0" marB="0" horzOverflow="overflow"/>
                </a:tc>
                <a:tc>
                  <a:txBody>
                    <a:bodyPr/>
                    <a:lstStyle/>
                    <a:p>
                      <a:pPr marL="0" lvl="0" indent="0" algn="l" rtl="0">
                        <a:buNone/>
                      </a:pPr>
                      <a:r>
                        <a:rPr lang="en-US" sz="1600" b="0" i="0" u="none" strike="noStrike" kern="1200" baseline="0" dirty="0">
                          <a:solidFill>
                            <a:srgbClr val="000000"/>
                          </a:solidFill>
                          <a:latin typeface="Arial"/>
                          <a:ea typeface="+mn-ea"/>
                          <a:cs typeface="Arial"/>
                        </a:rPr>
                        <a:t>Number of members of ECA having adopted and applied the recommended international standards and methodology (2008 System of National Accounts and extensions) in economic statistics</a:t>
                      </a:r>
                    </a:p>
                    <a:p>
                      <a:pPr marL="0" lvl="0" indent="0" algn="l" rtl="0">
                        <a:buNone/>
                      </a:pPr>
                      <a:endParaRPr lang="en-US"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tc>
                  <a:txBody>
                    <a:bodyPr/>
                    <a:lstStyle/>
                    <a:p>
                      <a:pPr lvl="0" algn="l">
                        <a:buNone/>
                      </a:pPr>
                      <a:r>
                        <a:rPr lang="en-US" sz="1600" b="0" i="0" u="none" strike="noStrike" kern="1200" baseline="0" dirty="0">
                          <a:solidFill>
                            <a:srgbClr val="000000"/>
                          </a:solidFill>
                          <a:latin typeface="Arial"/>
                          <a:ea typeface="+mn-ea"/>
                          <a:cs typeface="Arial"/>
                        </a:rPr>
                        <a:t>Workshop on the new System of National Accounts and the new Balance of Payments Manual</a:t>
                      </a:r>
                    </a:p>
                  </a:txBody>
                  <a:tcPr/>
                </a:tc>
                <a:tc>
                  <a:txBody>
                    <a:bodyPr/>
                    <a:lstStyle/>
                    <a:p>
                      <a:pPr marL="0" lvl="0" algn="l" defTabSz="914400" rtl="0" eaLnBrk="1" latinLnBrk="0" hangingPunct="1">
                        <a:buNone/>
                      </a:pPr>
                      <a:r>
                        <a:rPr lang="en-US" sz="1600" b="0" i="0" u="none" strike="noStrike" kern="1200" baseline="0" dirty="0">
                          <a:solidFill>
                            <a:srgbClr val="000000"/>
                          </a:solidFill>
                          <a:latin typeface="Arial"/>
                          <a:ea typeface="+mn-ea"/>
                          <a:cs typeface="Arial"/>
                        </a:rPr>
                        <a:t>A  country, that was not previously using SNA 2008, has produced a new series in accordance with SNA 2008.</a:t>
                      </a:r>
                      <a:endParaRPr lang="en-GB" sz="1600" b="0" i="0" u="none" strike="noStrike" kern="1200" baseline="0" dirty="0">
                        <a:solidFill>
                          <a:srgbClr val="000000"/>
                        </a:solidFill>
                        <a:latin typeface="Arial"/>
                        <a:ea typeface="+mn-ea"/>
                        <a:cs typeface="Arial"/>
                      </a:endParaRPr>
                    </a:p>
                  </a:txBody>
                  <a:tcPr/>
                </a:tc>
                <a:tc>
                  <a:txBody>
                    <a:bodyPr/>
                    <a:lstStyle/>
                    <a:p>
                      <a:pPr marL="0" lvl="0" algn="l" defTabSz="914400" rtl="0" eaLnBrk="1" latinLnBrk="0" hangingPunct="1">
                        <a:buNone/>
                      </a:pPr>
                      <a:r>
                        <a:rPr lang="en-US" sz="1600" b="0" i="0" u="none" strike="noStrike" kern="1200" baseline="0" dirty="0">
                          <a:solidFill>
                            <a:srgbClr val="000000"/>
                          </a:solidFill>
                          <a:latin typeface="Arial"/>
                          <a:ea typeface="+mn-ea"/>
                          <a:cs typeface="Arial"/>
                        </a:rPr>
                        <a:t>Validation of the results for the new 2008 series for at least one country.</a:t>
                      </a:r>
                      <a:endParaRPr lang="en-GB" sz="1600" b="0" i="0" u="none" strike="noStrike" kern="1200" baseline="0" dirty="0">
                        <a:solidFill>
                          <a:srgbClr val="000000"/>
                        </a:solidFill>
                        <a:latin typeface="Arial"/>
                        <a:ea typeface="+mn-ea"/>
                        <a:cs typeface="Arial"/>
                      </a:endParaRPr>
                    </a:p>
                  </a:txBody>
                  <a:tcPr/>
                </a:tc>
                <a:tc>
                  <a:txBody>
                    <a:bodyPr/>
                    <a:lstStyle/>
                    <a:p>
                      <a:pPr lvl="0" algn="l">
                        <a:buNone/>
                      </a:pPr>
                      <a:r>
                        <a:rPr lang="en-US" sz="1600" b="0" i="0" u="none" strike="noStrike" kern="1200" baseline="0" dirty="0">
                          <a:solidFill>
                            <a:srgbClr val="000000"/>
                          </a:solidFill>
                          <a:latin typeface="Arial"/>
                          <a:ea typeface="+mn-ea"/>
                          <a:cs typeface="Arial"/>
                        </a:rPr>
                        <a:t>A country, that was not previously using SNA 2008, has published a new series in accordance with SNA 2008</a:t>
                      </a:r>
                      <a:endParaRPr lang="en-GB" sz="1600" b="0" i="0" u="none" strike="noStrike" kern="1200" baseline="0" dirty="0">
                        <a:solidFill>
                          <a:srgbClr val="000000"/>
                        </a:solidFill>
                        <a:latin typeface="Arial"/>
                        <a:ea typeface="+mn-ea"/>
                        <a:cs typeface="Arial"/>
                      </a:endParaRPr>
                    </a:p>
                  </a:txBody>
                  <a:tcPr/>
                </a:tc>
                <a:tc>
                  <a:txBody>
                    <a:bodyPr/>
                    <a:lstStyle/>
                    <a:p>
                      <a:pPr marL="0" lvl="0" indent="0" algn="l">
                        <a:lnSpc>
                          <a:spcPct val="100000"/>
                        </a:lnSpc>
                        <a:spcBef>
                          <a:spcPts val="0"/>
                        </a:spcBef>
                        <a:spcAft>
                          <a:spcPts val="0"/>
                        </a:spcAft>
                        <a:buFont typeface="Arial"/>
                        <a:buNone/>
                      </a:pPr>
                      <a:endParaRPr lang="en-GB" sz="1600" b="0" i="0" u="none" strike="sngStrike" kern="1200" noProof="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607264">
                <a:tc>
                  <a:txBody>
                    <a:bodyPr/>
                    <a:lstStyle/>
                    <a:p>
                      <a:pPr marL="0" lvl="0" indent="0" algn="ctr">
                        <a:buNone/>
                      </a:pPr>
                      <a:endParaRPr lang="en-US" sz="1600" b="1">
                        <a:latin typeface="Arial" panose="020B0604020202020204" pitchFamily="34" charset="0"/>
                        <a:cs typeface="Arial" panose="020B0604020202020204" pitchFamily="34" charset="0"/>
                      </a:endParaRPr>
                    </a:p>
                    <a:p>
                      <a:pPr marL="0" lvl="0" indent="0" algn="ctr">
                        <a:buNone/>
                      </a:pPr>
                      <a:r>
                        <a:rPr lang="en-US" sz="1600" b="1">
                          <a:latin typeface="Arial" panose="020B0604020202020204" pitchFamily="34" charset="0"/>
                          <a:cs typeface="Arial" panose="020B0604020202020204" pitchFamily="34" charset="0"/>
                        </a:rPr>
                        <a:t>RA2</a:t>
                      </a:r>
                    </a:p>
                  </a:txBody>
                  <a:tcPr/>
                </a:tc>
                <a:tc>
                  <a:txBody>
                    <a:bodyPr/>
                    <a:lstStyle/>
                    <a:p>
                      <a:pPr marL="0" lvl="0" indent="0" algn="l" defTabSz="914400" rtl="0" eaLnBrk="1" latinLnBrk="0" hangingPunct="1">
                        <a:buNone/>
                      </a:pPr>
                      <a:r>
                        <a:rPr lang="en-US" sz="1600" b="0" i="0" u="none" strike="noStrike" kern="1200" baseline="0" dirty="0">
                          <a:solidFill>
                            <a:schemeClr val="tx1"/>
                          </a:solidFill>
                          <a:latin typeface="Arial"/>
                          <a:ea typeface="+mn-ea"/>
                          <a:cs typeface="Arial"/>
                        </a:rPr>
                        <a:t>Number of members of ECA applying at least one of the strategic pathways of the United Nations Integrated Geospatial Information </a:t>
                      </a:r>
                      <a:r>
                        <a:rPr lang="en-US" sz="1600" b="0" i="0" u="none" strike="noStrike" kern="1200" baseline="0">
                          <a:solidFill>
                            <a:schemeClr val="tx1"/>
                          </a:solidFill>
                          <a:latin typeface="Arial"/>
                          <a:ea typeface="+mn-ea"/>
                          <a:cs typeface="Arial"/>
                        </a:rPr>
                        <a:t>Framework</a:t>
                      </a:r>
                    </a:p>
                  </a:txBody>
                  <a:tcPr/>
                </a:tc>
                <a:tc>
                  <a:txBody>
                    <a:bodyPr/>
                    <a:lstStyle/>
                    <a:p>
                      <a:pPr lvl="0" algn="l">
                        <a:buNone/>
                      </a:pPr>
                      <a:r>
                        <a:rPr lang="en-US" sz="1600" b="0" i="0" u="none" strike="noStrike" kern="1200" baseline="0" noProof="0" dirty="0">
                          <a:solidFill>
                            <a:schemeClr val="tx1"/>
                          </a:solidFill>
                          <a:latin typeface="Arial" panose="020B0604020202020204" pitchFamily="34" charset="0"/>
                          <a:ea typeface="+mn-ea"/>
                          <a:cs typeface="Arial" panose="020B0604020202020204" pitchFamily="34" charset="0"/>
                        </a:rPr>
                        <a:t>Capacity-building training on statistical and geospatial insights.</a:t>
                      </a:r>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a:tc>
                <a:tc>
                  <a:txBody>
                    <a:bodyPr/>
                    <a:lstStyle/>
                    <a:p>
                      <a:pPr lvl="0" algn="l">
                        <a:buNone/>
                      </a:pPr>
                      <a:r>
                        <a:rPr lang="en-GB" sz="1600" b="0" i="0" u="none" strike="noStrike" kern="1200" baseline="0" noProof="0" dirty="0">
                          <a:solidFill>
                            <a:schemeClr val="tx1"/>
                          </a:solidFill>
                          <a:latin typeface="Arial"/>
                          <a:ea typeface="+mn-ea"/>
                          <a:cs typeface="Arial"/>
                        </a:rPr>
                        <a:t>Domesticated Action Plan for an Integrated Geospatial Information Framework (UN-IGIF) drafted</a:t>
                      </a:r>
                      <a:endParaRPr lang="en-US" sz="1600" b="0" i="0" u="none" strike="noStrike" kern="1200" baseline="0" dirty="0">
                        <a:solidFill>
                          <a:schemeClr val="tx1"/>
                        </a:solidFill>
                        <a:latin typeface="Arial"/>
                        <a:ea typeface="+mn-ea"/>
                        <a:cs typeface="Arial"/>
                      </a:endParaRPr>
                    </a:p>
                  </a:txBody>
                  <a:tcPr/>
                </a:tc>
                <a:tc>
                  <a:txBody>
                    <a:bodyPr/>
                    <a:lstStyle/>
                    <a:p>
                      <a:pPr lvl="0" algn="l">
                        <a:buNone/>
                      </a:pPr>
                      <a:r>
                        <a:rPr lang="en-US" sz="1600" b="0" i="0" u="none" strike="noStrike" kern="1200" baseline="0" dirty="0">
                          <a:solidFill>
                            <a:schemeClr val="tx1"/>
                          </a:solidFill>
                          <a:latin typeface="Arial"/>
                          <a:ea typeface="+mn-ea"/>
                          <a:cs typeface="Arial"/>
                        </a:rPr>
                        <a:t>Priority Strategic Pathways Such as:( Governance, Data, Standards, Capacity) assessed</a:t>
                      </a:r>
                      <a:endParaRPr lang="en-GB" sz="1600" b="0" i="0" u="none" strike="noStrike" kern="1200" baseline="0" dirty="0">
                        <a:solidFill>
                          <a:schemeClr val="tx1"/>
                        </a:solidFill>
                        <a:latin typeface="Arial"/>
                        <a:ea typeface="+mn-ea"/>
                        <a:cs typeface="Arial"/>
                      </a:endParaRPr>
                    </a:p>
                  </a:txBody>
                  <a:tcPr/>
                </a:tc>
                <a:tc>
                  <a:txBody>
                    <a:bodyPr/>
                    <a:lstStyle/>
                    <a:p>
                      <a:pPr lvl="0" algn="l">
                        <a:buNone/>
                      </a:pPr>
                      <a:r>
                        <a:rPr lang="en-US" sz="1600" b="0" i="0" u="none" strike="noStrike" kern="1200" baseline="0" dirty="0">
                          <a:solidFill>
                            <a:schemeClr val="tx1"/>
                          </a:solidFill>
                          <a:latin typeface="Arial"/>
                          <a:ea typeface="+mn-ea"/>
                          <a:cs typeface="Arial"/>
                        </a:rPr>
                        <a:t>UN‑IGIF Country-Level Action Plan developed and endorsed for Verifications</a:t>
                      </a:r>
                      <a:endParaRPr lang="en-GB" sz="1600" b="0" i="0" u="none" strike="noStrike" kern="1200" baseline="0" dirty="0">
                        <a:solidFill>
                          <a:schemeClr val="tx1"/>
                        </a:solidFill>
                        <a:latin typeface="Arial"/>
                        <a:ea typeface="+mn-ea"/>
                        <a:cs typeface="Arial"/>
                      </a:endParaRPr>
                    </a:p>
                  </a:txBody>
                  <a:tcPr/>
                </a:tc>
                <a:tc>
                  <a:txBody>
                    <a:bodyPr/>
                    <a:lstStyle/>
                    <a:p>
                      <a:pPr lvl="0" algn="l">
                        <a:buNone/>
                      </a:pPr>
                      <a:endParaRPr lang="en-GB" sz="1600" b="0" i="0" u="none" strike="sngStrike" kern="1200" baseline="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bl>
          </a:graphicData>
        </a:graphic>
      </p:graphicFrame>
      <p:pic>
        <p:nvPicPr>
          <p:cNvPr id="14" name="Picture 13">
            <a:extLst>
              <a:ext uri="{FF2B5EF4-FFF2-40B4-BE49-F238E27FC236}">
                <a16:creationId xmlns:a16="http://schemas.microsoft.com/office/drawing/2014/main" id="{66311777-1AB1-5BFF-34ED-9ABF908FB1D9}"/>
              </a:ext>
            </a:extLst>
          </p:cNvPr>
          <p:cNvPicPr>
            <a:picLocks noChangeAspect="1"/>
          </p:cNvPicPr>
          <p:nvPr/>
        </p:nvPicPr>
        <p:blipFill>
          <a:blip r:embed="rId4"/>
          <a:stretch>
            <a:fillRect/>
          </a:stretch>
        </p:blipFill>
        <p:spPr>
          <a:xfrm>
            <a:off x="8470713" y="128277"/>
            <a:ext cx="3486637" cy="304843"/>
          </a:xfrm>
          <a:prstGeom prst="rect">
            <a:avLst/>
          </a:prstGeom>
        </p:spPr>
      </p:pic>
      <p:sp>
        <p:nvSpPr>
          <p:cNvPr id="3" name="Oval 2">
            <a:extLst>
              <a:ext uri="{FF2B5EF4-FFF2-40B4-BE49-F238E27FC236}">
                <a16:creationId xmlns:a16="http://schemas.microsoft.com/office/drawing/2014/main" id="{1D13216D-1C80-8604-8447-2228E9397C6E}"/>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t>3</a:t>
            </a:r>
          </a:p>
        </p:txBody>
      </p:sp>
      <p:sp>
        <p:nvSpPr>
          <p:cNvPr id="2" name="Oval 1">
            <a:extLst>
              <a:ext uri="{FF2B5EF4-FFF2-40B4-BE49-F238E27FC236}">
                <a16:creationId xmlns:a16="http://schemas.microsoft.com/office/drawing/2014/main" id="{BF66F1D2-574E-B9C2-3083-D24B5F6570CC}"/>
              </a:ext>
            </a:extLst>
          </p:cNvPr>
          <p:cNvSpPr/>
          <p:nvPr/>
        </p:nvSpPr>
        <p:spPr>
          <a:xfrm>
            <a:off x="11277600" y="2438400"/>
            <a:ext cx="401053" cy="368968"/>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88F7899-A185-6AE6-F08C-019032175F9E}"/>
              </a:ext>
            </a:extLst>
          </p:cNvPr>
          <p:cNvSpPr/>
          <p:nvPr/>
        </p:nvSpPr>
        <p:spPr>
          <a:xfrm>
            <a:off x="11277599" y="5157537"/>
            <a:ext cx="401053" cy="368968"/>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9193526"/>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C0C9-0DF8-E423-6285-04051E057D7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B200515-C73E-3BCF-C43D-9A36F017F384}"/>
              </a:ext>
            </a:extLst>
          </p:cNvPr>
          <p:cNvSpPr/>
          <p:nvPr/>
        </p:nvSpPr>
        <p:spPr>
          <a:xfrm>
            <a:off x="910819" y="109955"/>
            <a:ext cx="11218512" cy="646331"/>
          </a:xfrm>
          <a:prstGeom prst="rect">
            <a:avLst/>
          </a:prstGeom>
          <a:noFill/>
          <a:ln w="12700" cap="flat" cmpd="sng" algn="ctr">
            <a:noFill/>
            <a:prstDash val="solid"/>
            <a:miter lim="800000"/>
          </a:ln>
          <a:effectLst/>
        </p:spPr>
        <p:txBody>
          <a:bodyPr wrap="square" lIns="91440" tIns="45720" rIns="91440" bIns="45720" rtlCol="0" anchor="ctr">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Performance Metrics*  </a:t>
            </a:r>
            <a:endParaRPr kumimoji="0" lang="en-US" sz="1200" b="1"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a:t>
            </a:r>
            <a:endParaRPr kumimoji="0" lang="en-GB" sz="800" i="0" u="none" strike="noStrike" kern="0" cap="none" spc="0" normalizeH="0" baseline="0" noProof="0">
              <a:ln>
                <a:noFill/>
              </a:ln>
              <a:solidFill>
                <a:srgbClr val="006A98"/>
              </a:solidFill>
              <a:effectLst/>
              <a:uLnTx/>
              <a:uFillTx/>
              <a:latin typeface="Arial"/>
              <a:ea typeface="+mn-ea"/>
              <a:cs typeface="Arial"/>
            </a:endParaRPr>
          </a:p>
        </p:txBody>
      </p:sp>
      <p:graphicFrame>
        <p:nvGraphicFramePr>
          <p:cNvPr id="12" name="Table 11">
            <a:extLst>
              <a:ext uri="{FF2B5EF4-FFF2-40B4-BE49-F238E27FC236}">
                <a16:creationId xmlns:a16="http://schemas.microsoft.com/office/drawing/2014/main" id="{199149FB-8BD9-A38F-D98E-798E2BD47FE8}"/>
              </a:ext>
            </a:extLst>
          </p:cNvPr>
          <p:cNvGraphicFramePr>
            <a:graphicFrameLocks noGrp="1"/>
          </p:cNvGraphicFramePr>
          <p:nvPr>
            <p:extLst>
              <p:ext uri="{D42A27DB-BD31-4B8C-83A1-F6EECF244321}">
                <p14:modId xmlns:p14="http://schemas.microsoft.com/office/powerpoint/2010/main" val="2270379119"/>
              </p:ext>
            </p:extLst>
          </p:nvPr>
        </p:nvGraphicFramePr>
        <p:xfrm>
          <a:off x="31898" y="873244"/>
          <a:ext cx="12013018" cy="4250231"/>
        </p:xfrm>
        <a:graphic>
          <a:graphicData uri="http://schemas.openxmlformats.org/drawingml/2006/table">
            <a:tbl>
              <a:tblPr firstRow="1" bandRow="1">
                <a:tableStyleId>{7DF18680-E054-41AD-8BC1-D1AEF772440D}</a:tableStyleId>
              </a:tblPr>
              <a:tblGrid>
                <a:gridCol w="766973">
                  <a:extLst>
                    <a:ext uri="{9D8B030D-6E8A-4147-A177-3AD203B41FA5}">
                      <a16:colId xmlns:a16="http://schemas.microsoft.com/office/drawing/2014/main" val="1500198043"/>
                    </a:ext>
                  </a:extLst>
                </a:gridCol>
                <a:gridCol w="2986320">
                  <a:extLst>
                    <a:ext uri="{9D8B030D-6E8A-4147-A177-3AD203B41FA5}">
                      <a16:colId xmlns:a16="http://schemas.microsoft.com/office/drawing/2014/main" val="1456512328"/>
                    </a:ext>
                  </a:extLst>
                </a:gridCol>
                <a:gridCol w="1935125">
                  <a:extLst>
                    <a:ext uri="{9D8B030D-6E8A-4147-A177-3AD203B41FA5}">
                      <a16:colId xmlns:a16="http://schemas.microsoft.com/office/drawing/2014/main" val="2985994525"/>
                    </a:ext>
                  </a:extLst>
                </a:gridCol>
                <a:gridCol w="1903228">
                  <a:extLst>
                    <a:ext uri="{9D8B030D-6E8A-4147-A177-3AD203B41FA5}">
                      <a16:colId xmlns:a16="http://schemas.microsoft.com/office/drawing/2014/main" val="3867912350"/>
                    </a:ext>
                  </a:extLst>
                </a:gridCol>
                <a:gridCol w="1765005">
                  <a:extLst>
                    <a:ext uri="{9D8B030D-6E8A-4147-A177-3AD203B41FA5}">
                      <a16:colId xmlns:a16="http://schemas.microsoft.com/office/drawing/2014/main" val="626615152"/>
                    </a:ext>
                  </a:extLst>
                </a:gridCol>
                <a:gridCol w="1464981">
                  <a:extLst>
                    <a:ext uri="{9D8B030D-6E8A-4147-A177-3AD203B41FA5}">
                      <a16:colId xmlns:a16="http://schemas.microsoft.com/office/drawing/2014/main" val="781732014"/>
                    </a:ext>
                  </a:extLst>
                </a:gridCol>
                <a:gridCol w="1191386">
                  <a:extLst>
                    <a:ext uri="{9D8B030D-6E8A-4147-A177-3AD203B41FA5}">
                      <a16:colId xmlns:a16="http://schemas.microsoft.com/office/drawing/2014/main" val="2330076683"/>
                    </a:ext>
                  </a:extLst>
                </a:gridCol>
              </a:tblGrid>
              <a:tr h="56215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err="1">
                          <a:effectLst>
                            <a:outerShdw blurRad="38100" dist="38100" dir="2700000" algn="tl">
                              <a:srgbClr val="000000">
                                <a:alpha val="43137"/>
                              </a:srgbClr>
                            </a:outerShdw>
                          </a:effectLst>
                          <a:latin typeface="Arial"/>
                          <a:cs typeface="Arial"/>
                        </a:rPr>
                        <a:t>IoA</a:t>
                      </a: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2339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2798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Arial" panose="020B0604020202020204" pitchFamily="34" charset="0"/>
                          <a:ea typeface="+mn-ea"/>
                          <a:cs typeface="Arial" panose="020B0604020202020204" pitchFamily="34" charset="0"/>
                        </a:rPr>
                        <a:t>RA 3</a:t>
                      </a:r>
                    </a:p>
                  </a:txBody>
                  <a:tcPr marL="0" marR="0" marT="0" marB="0" horzOverflow="overflow"/>
                </a:tc>
                <a:tc>
                  <a:txBody>
                    <a:bodyPr/>
                    <a:lstStyle/>
                    <a:p>
                      <a:pPr marL="0" lvl="0" indent="0" algn="l" rtl="0">
                        <a:buNone/>
                      </a:pPr>
                      <a:r>
                        <a:rPr lang="en-US" sz="1600" b="0" i="0" u="none" strike="noStrike" kern="1200" baseline="0" dirty="0">
                          <a:solidFill>
                            <a:srgbClr val="000000"/>
                          </a:solidFill>
                          <a:latin typeface="Arial" panose="020B0604020202020204" pitchFamily="34" charset="0"/>
                          <a:ea typeface="+mn-ea"/>
                          <a:cs typeface="Arial" panose="020B0604020202020204" pitchFamily="34" charset="0"/>
                        </a:rPr>
                        <a:t>Number of members of ECA adopting innovative technology applications in civil registration and vital statistics systems (cumulative) PPB 2026</a:t>
                      </a:r>
                    </a:p>
                    <a:p>
                      <a:pPr marL="0" lvl="0" indent="0" algn="l" rtl="0">
                        <a:buNone/>
                      </a:pPr>
                      <a:endParaRPr lang="en-US" sz="1600" b="0" i="0" u="none" strike="noStrike" kern="1200" baseline="0" dirty="0">
                        <a:solidFill>
                          <a:srgbClr val="000000"/>
                        </a:solidFill>
                        <a:latin typeface="Arial" panose="020B0604020202020204" pitchFamily="34" charset="0"/>
                        <a:ea typeface="+mn-ea"/>
                        <a:cs typeface="Arial" panose="020B0604020202020204" pitchFamily="34" charset="0"/>
                      </a:endParaRPr>
                    </a:p>
                    <a:p>
                      <a:pPr marL="0" lvl="0" indent="0" algn="l" rtl="0">
                        <a:buNone/>
                      </a:pPr>
                      <a:endParaRPr lang="en-US"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tc>
                  <a:txBody>
                    <a:bodyPr/>
                    <a:lstStyle/>
                    <a:p>
                      <a:pPr lvl="0" algn="ctr">
                        <a:buNone/>
                      </a:pPr>
                      <a:r>
                        <a:rPr lang="en-US" sz="1600" kern="1200" noProof="0" dirty="0">
                          <a:solidFill>
                            <a:schemeClr val="tx1"/>
                          </a:solidFill>
                          <a:latin typeface="Arial"/>
                          <a:ea typeface="+mn-ea"/>
                          <a:cs typeface="Arial"/>
                        </a:rPr>
                        <a:t>CRVS R Pipeline Training </a:t>
                      </a:r>
                    </a:p>
                  </a:txBody>
                  <a:tcPr/>
                </a:tc>
                <a:tc>
                  <a:txBody>
                    <a:bodyPr/>
                    <a:lstStyle/>
                    <a:p>
                      <a:pPr lvl="0" algn="ctr">
                        <a:buNone/>
                      </a:pPr>
                      <a:r>
                        <a:rPr lang="en-GB" sz="1600" kern="1200" dirty="0">
                          <a:solidFill>
                            <a:schemeClr val="dk1"/>
                          </a:solidFill>
                          <a:latin typeface="Arial"/>
                          <a:ea typeface="+mn-ea"/>
                          <a:cs typeface="Arial"/>
                        </a:rPr>
                        <a:t>Validated statistical tables produced using R Pipeline  </a:t>
                      </a:r>
                      <a:endParaRPr lang="en-GB" sz="16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lvl="0" algn="ctr">
                        <a:buNone/>
                      </a:pPr>
                      <a:r>
                        <a:rPr lang="en-GB" sz="1600" kern="1200" dirty="0">
                          <a:solidFill>
                            <a:schemeClr val="tx1"/>
                          </a:solidFill>
                          <a:latin typeface="Arial"/>
                          <a:ea typeface="+mn-ea"/>
                          <a:cs typeface="Arial"/>
                        </a:rPr>
                        <a:t>Draft vital statistics report </a:t>
                      </a:r>
                      <a:endParaRPr lang="en-GB" sz="16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lvl="0" algn="ctr">
                        <a:buNone/>
                      </a:pPr>
                      <a:r>
                        <a:rPr lang="en-GB" sz="1600" dirty="0">
                          <a:solidFill>
                            <a:schemeClr val="tx1"/>
                          </a:solidFill>
                          <a:latin typeface="Arial"/>
                          <a:cs typeface="Arial"/>
                        </a:rPr>
                        <a:t>CRVS validated reports</a:t>
                      </a: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marL="0" lvl="0" indent="0" algn="l">
                        <a:lnSpc>
                          <a:spcPct val="100000"/>
                        </a:lnSpc>
                        <a:spcBef>
                          <a:spcPts val="0"/>
                        </a:spcBef>
                        <a:spcAft>
                          <a:spcPts val="0"/>
                        </a:spcAft>
                        <a:buFont typeface="Arial"/>
                        <a:buNone/>
                      </a:pPr>
                      <a:endParaRPr lang="en-GB" sz="1600" b="0" i="0" u="none" strike="sngStrike" kern="1200" noProof="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607264">
                <a:tc>
                  <a:txBody>
                    <a:bodyPr/>
                    <a:lstStyle/>
                    <a:p>
                      <a:pPr marL="0" lvl="0" indent="0" algn="ctr">
                        <a:buNone/>
                      </a:pPr>
                      <a:endParaRPr lang="en-US" sz="1600" b="1">
                        <a:latin typeface="Arial" panose="020B0604020202020204" pitchFamily="34" charset="0"/>
                        <a:cs typeface="Arial" panose="020B0604020202020204" pitchFamily="34" charset="0"/>
                      </a:endParaRPr>
                    </a:p>
                    <a:p>
                      <a:pPr marL="0" lvl="0" indent="0" algn="ctr">
                        <a:buNone/>
                      </a:pPr>
                      <a:r>
                        <a:rPr lang="en-US" sz="1600" b="1">
                          <a:latin typeface="Arial" panose="020B0604020202020204" pitchFamily="34" charset="0"/>
                          <a:cs typeface="Arial" panose="020B0604020202020204" pitchFamily="34" charset="0"/>
                        </a:rPr>
                        <a:t>RA 4</a:t>
                      </a:r>
                    </a:p>
                  </a:txBody>
                  <a:tcPr/>
                </a:tc>
                <a:tc>
                  <a:txBody>
                    <a:bodyPr/>
                    <a:lstStyle/>
                    <a:p>
                      <a:pPr marL="0" lvl="0" indent="0" algn="l" defTabSz="914400" rtl="0" eaLnBrk="1" latinLnBrk="0" hangingPunct="1">
                        <a:buNone/>
                      </a:pPr>
                      <a:r>
                        <a:rPr lang="en-US" sz="1600" b="0" i="0" u="none" strike="noStrike" kern="1200" baseline="0" dirty="0">
                          <a:solidFill>
                            <a:schemeClr val="tx1"/>
                          </a:solidFill>
                          <a:latin typeface="Arial"/>
                          <a:ea typeface="+mn-ea"/>
                          <a:cs typeface="Arial"/>
                        </a:rPr>
                        <a:t>Number of statistical products developed for use in policy formulation, monitoring and dissemination (cumulative)</a:t>
                      </a:r>
                    </a:p>
                    <a:p>
                      <a:pPr marL="0" lvl="0" indent="0" algn="l" defTabSz="914400" rtl="0" eaLnBrk="1" latinLnBrk="0" hangingPunct="1">
                        <a:buNone/>
                      </a:pPr>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p>
                      <a:pPr marL="0" lvl="0" indent="0" algn="l" defTabSz="914400" rtl="0" eaLnBrk="1" latinLnBrk="0" hangingPunct="1">
                        <a:buNone/>
                      </a:pPr>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a:tc>
                <a:tc>
                  <a:txBody>
                    <a:bodyPr/>
                    <a:lstStyle/>
                    <a:p>
                      <a:pPr lvl="0" algn="ctr">
                        <a:buNone/>
                      </a:pPr>
                      <a:r>
                        <a:rPr lang="en-US" sz="1600" b="0" i="0" u="none" strike="noStrike" kern="1200" baseline="0" noProof="0" dirty="0">
                          <a:solidFill>
                            <a:schemeClr val="tx1"/>
                          </a:solidFill>
                          <a:latin typeface="Arial"/>
                          <a:ea typeface="+mn-ea"/>
                          <a:cs typeface="Arial"/>
                        </a:rPr>
                        <a:t>Interactive integrated statistical portal developed</a:t>
                      </a:r>
                      <a:endParaRPr lang="en-US" sz="1600" b="0" i="0" u="none" strike="noStrike" kern="1200" baseline="0" dirty="0">
                        <a:solidFill>
                          <a:schemeClr val="tx1"/>
                        </a:solidFill>
                        <a:latin typeface="Arial"/>
                        <a:ea typeface="+mn-ea"/>
                        <a:cs typeface="Arial"/>
                      </a:endParaRPr>
                    </a:p>
                  </a:txBody>
                  <a:tcPr/>
                </a:tc>
                <a:tc>
                  <a:txBody>
                    <a:bodyPr/>
                    <a:lstStyle/>
                    <a:p>
                      <a:pPr lvl="0" algn="ctr">
                        <a:buNone/>
                      </a:pPr>
                      <a:r>
                        <a:rPr lang="en-GB" sz="1600" b="0" i="0" u="none" strike="noStrike" kern="1200" baseline="0" noProof="0" dirty="0">
                          <a:solidFill>
                            <a:schemeClr val="tx1"/>
                          </a:solidFill>
                          <a:latin typeface="Arial"/>
                          <a:ea typeface="+mn-ea"/>
                          <a:cs typeface="Arial"/>
                        </a:rPr>
                        <a:t>Feedback gathering survey launched</a:t>
                      </a:r>
                      <a:endParaRPr lang="en-US" sz="1600" b="0" i="0" u="none" strike="noStrike" kern="1200" baseline="0" dirty="0">
                        <a:solidFill>
                          <a:schemeClr val="tx1"/>
                        </a:solidFill>
                        <a:latin typeface="Arial"/>
                        <a:ea typeface="+mn-ea"/>
                        <a:cs typeface="Arial"/>
                      </a:endParaRPr>
                    </a:p>
                  </a:txBody>
                  <a:tcPr/>
                </a:tc>
                <a:tc>
                  <a:txBody>
                    <a:bodyPr/>
                    <a:lstStyle/>
                    <a:p>
                      <a:pPr lvl="0">
                        <a:buNone/>
                      </a:pPr>
                      <a:r>
                        <a:rPr lang="en-GB" sz="1600" b="0" i="0" u="none" strike="noStrike" kern="1200" baseline="0" noProof="0" dirty="0">
                          <a:solidFill>
                            <a:schemeClr val="tx1"/>
                          </a:solidFill>
                          <a:latin typeface="Arial"/>
                          <a:ea typeface="+mn-ea"/>
                          <a:cs typeface="Arial"/>
                        </a:rPr>
                        <a:t>Mobile version of the portal developed</a:t>
                      </a:r>
                      <a:endParaRPr lang="en-US" sz="1600" b="0" i="0" u="none" strike="noStrike" kern="1200" baseline="0" dirty="0">
                        <a:solidFill>
                          <a:schemeClr val="tx1"/>
                        </a:solidFill>
                        <a:latin typeface="Arial"/>
                        <a:ea typeface="+mn-ea"/>
                        <a:cs typeface="Arial"/>
                      </a:endParaRPr>
                    </a:p>
                  </a:txBody>
                  <a:tcPr/>
                </a:tc>
                <a:tc>
                  <a:txBody>
                    <a:bodyPr/>
                    <a:lstStyle/>
                    <a:p>
                      <a:pPr lvl="0" algn="ctr">
                        <a:buNone/>
                      </a:pPr>
                      <a:r>
                        <a:rPr lang="en-GB" sz="1600" dirty="0">
                          <a:solidFill>
                            <a:schemeClr val="tx1"/>
                          </a:solidFill>
                          <a:latin typeface="Arial"/>
                          <a:cs typeface="Arial"/>
                        </a:rPr>
                        <a:t>User engagement survey reports for policy use </a:t>
                      </a: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lvl="0">
                        <a:buNone/>
                      </a:pPr>
                      <a:endParaRPr lang="en-GB" sz="1600" b="0" i="0" u="none" strike="sngStrike" kern="1200" baseline="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bl>
          </a:graphicData>
        </a:graphic>
      </p:graphicFrame>
      <p:pic>
        <p:nvPicPr>
          <p:cNvPr id="14" name="Picture 13">
            <a:extLst>
              <a:ext uri="{FF2B5EF4-FFF2-40B4-BE49-F238E27FC236}">
                <a16:creationId xmlns:a16="http://schemas.microsoft.com/office/drawing/2014/main" id="{65EEA27E-FDE2-3A76-B048-3208B881A452}"/>
              </a:ext>
            </a:extLst>
          </p:cNvPr>
          <p:cNvPicPr>
            <a:picLocks noChangeAspect="1"/>
          </p:cNvPicPr>
          <p:nvPr/>
        </p:nvPicPr>
        <p:blipFill>
          <a:blip r:embed="rId4"/>
          <a:stretch>
            <a:fillRect/>
          </a:stretch>
        </p:blipFill>
        <p:spPr>
          <a:xfrm>
            <a:off x="8470713" y="128277"/>
            <a:ext cx="3486637" cy="304843"/>
          </a:xfrm>
          <a:prstGeom prst="rect">
            <a:avLst/>
          </a:prstGeom>
        </p:spPr>
      </p:pic>
      <p:sp>
        <p:nvSpPr>
          <p:cNvPr id="3" name="Oval 2">
            <a:extLst>
              <a:ext uri="{FF2B5EF4-FFF2-40B4-BE49-F238E27FC236}">
                <a16:creationId xmlns:a16="http://schemas.microsoft.com/office/drawing/2014/main" id="{1EC0DC68-83F7-BF60-D904-7EF4C9875547}"/>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t>3</a:t>
            </a:r>
          </a:p>
        </p:txBody>
      </p:sp>
      <p:sp>
        <p:nvSpPr>
          <p:cNvPr id="2" name="Oval 1">
            <a:extLst>
              <a:ext uri="{FF2B5EF4-FFF2-40B4-BE49-F238E27FC236}">
                <a16:creationId xmlns:a16="http://schemas.microsoft.com/office/drawing/2014/main" id="{F008A929-F6BF-0A2D-2663-1625FF996424}"/>
              </a:ext>
            </a:extLst>
          </p:cNvPr>
          <p:cNvSpPr/>
          <p:nvPr/>
        </p:nvSpPr>
        <p:spPr>
          <a:xfrm>
            <a:off x="11261556" y="2398295"/>
            <a:ext cx="401053" cy="368968"/>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ECFDC3BC-48C5-F26E-B45E-BC013EBB8E96}"/>
              </a:ext>
            </a:extLst>
          </p:cNvPr>
          <p:cNvSpPr/>
          <p:nvPr/>
        </p:nvSpPr>
        <p:spPr>
          <a:xfrm>
            <a:off x="11261555" y="4107830"/>
            <a:ext cx="401053" cy="368968"/>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649221"/>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7E771A-D415-2B01-5EA2-1D956B9D0913}"/>
              </a:ext>
            </a:extLst>
          </p:cNvPr>
          <p:cNvSpPr>
            <a:spLocks noGrp="1"/>
          </p:cNvSpPr>
          <p:nvPr>
            <p:ph type="sldNum" sz="quarter" idx="12"/>
          </p:nvPr>
        </p:nvSpPr>
        <p:spPr/>
        <p:txBody>
          <a:bodyPr/>
          <a:lstStyle/>
          <a:p>
            <a:fld id="{06A4D788-7454-A849-95EF-E0A31EF5E4C8}" type="slidenum">
              <a:rPr lang="en-US" smtClean="0"/>
              <a:t>5</a:t>
            </a:fld>
            <a:endParaRPr lang="en-US"/>
          </a:p>
        </p:txBody>
      </p:sp>
      <p:sp>
        <p:nvSpPr>
          <p:cNvPr id="4" name="Rectangle 3">
            <a:extLst>
              <a:ext uri="{FF2B5EF4-FFF2-40B4-BE49-F238E27FC236}">
                <a16:creationId xmlns:a16="http://schemas.microsoft.com/office/drawing/2014/main" id="{B8AA5E9A-2438-9888-23B3-7129DF19E0AA}"/>
              </a:ext>
            </a:extLst>
          </p:cNvPr>
          <p:cNvSpPr/>
          <p:nvPr/>
        </p:nvSpPr>
        <p:spPr>
          <a:xfrm>
            <a:off x="652305" y="128996"/>
            <a:ext cx="11443749"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Risks and treatment plan</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49FA8AEE-E517-F94F-8C46-720AD9E78379}"/>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t>4</a:t>
            </a:r>
          </a:p>
        </p:txBody>
      </p:sp>
      <p:grpSp>
        <p:nvGrpSpPr>
          <p:cNvPr id="7" name="Group 6">
            <a:extLst>
              <a:ext uri="{FF2B5EF4-FFF2-40B4-BE49-F238E27FC236}">
                <a16:creationId xmlns:a16="http://schemas.microsoft.com/office/drawing/2014/main" id="{E7708715-AB6B-D39F-F8BF-74B75A05D69F}"/>
              </a:ext>
            </a:extLst>
          </p:cNvPr>
          <p:cNvGrpSpPr/>
          <p:nvPr/>
        </p:nvGrpSpPr>
        <p:grpSpPr>
          <a:xfrm>
            <a:off x="405495" y="631026"/>
            <a:ext cx="11325024" cy="953041"/>
            <a:chOff x="629399" y="1961853"/>
            <a:chExt cx="8136946" cy="797284"/>
          </a:xfrm>
        </p:grpSpPr>
        <p:sp>
          <p:nvSpPr>
            <p:cNvPr id="8" name="Right Arrow 12">
              <a:extLst>
                <a:ext uri="{FF2B5EF4-FFF2-40B4-BE49-F238E27FC236}">
                  <a16:creationId xmlns:a16="http://schemas.microsoft.com/office/drawing/2014/main" id="{8FDDF445-C78D-C4B6-A955-E6BF1B962EAB}"/>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Risks</a:t>
              </a:r>
              <a:r>
                <a:rPr lang="en-US" b="1"/>
                <a:t> </a:t>
              </a:r>
            </a:p>
          </p:txBody>
        </p:sp>
        <p:sp>
          <p:nvSpPr>
            <p:cNvPr id="9" name="Left Arrow 16">
              <a:extLst>
                <a:ext uri="{FF2B5EF4-FFF2-40B4-BE49-F238E27FC236}">
                  <a16:creationId xmlns:a16="http://schemas.microsoft.com/office/drawing/2014/main" id="{1FE86880-5FA8-577B-6AEF-111F24DBF9C4}"/>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a:effectLst/>
                  <a:latin typeface="Times New Roman" panose="02020603050405020304" pitchFamily="18" charset="0"/>
                  <a:ea typeface="Calibri" panose="020F0502020204030204" pitchFamily="34" charset="0"/>
                </a:rPr>
                <a:t>Risk Treatment Action(s) implemented  </a:t>
              </a:r>
              <a:endParaRPr lang="en-US" sz="2000" b="1">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B8CCE574-9B05-FAC6-A5BA-38C37CEC17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399" y="1961853"/>
              <a:ext cx="584123" cy="793808"/>
            </a:xfrm>
            <a:prstGeom prst="rect">
              <a:avLst/>
            </a:prstGeom>
          </p:spPr>
        </p:pic>
        <p:pic>
          <p:nvPicPr>
            <p:cNvPr id="11" name="Picture 10">
              <a:extLst>
                <a:ext uri="{FF2B5EF4-FFF2-40B4-BE49-F238E27FC236}">
                  <a16:creationId xmlns:a16="http://schemas.microsoft.com/office/drawing/2014/main" id="{9D955BBE-5044-FE63-4BD3-89FD46FFBB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9791" y="2043563"/>
              <a:ext cx="526554" cy="715574"/>
            </a:xfrm>
            <a:prstGeom prst="rect">
              <a:avLst/>
            </a:prstGeom>
          </p:spPr>
        </p:pic>
      </p:grpSp>
      <p:sp>
        <p:nvSpPr>
          <p:cNvPr id="12" name="TextBox 11">
            <a:extLst>
              <a:ext uri="{FF2B5EF4-FFF2-40B4-BE49-F238E27FC236}">
                <a16:creationId xmlns:a16="http://schemas.microsoft.com/office/drawing/2014/main" id="{6187AD8E-62F7-07CC-23F4-EFC7052DBB93}"/>
              </a:ext>
            </a:extLst>
          </p:cNvPr>
          <p:cNvSpPr txBox="1"/>
          <p:nvPr/>
        </p:nvSpPr>
        <p:spPr>
          <a:xfrm>
            <a:off x="159099" y="1827521"/>
            <a:ext cx="5781600" cy="4031873"/>
          </a:xfrm>
          <a:prstGeom prst="rect">
            <a:avLst/>
          </a:prstGeom>
          <a:solidFill>
            <a:schemeClr val="tx2">
              <a:lumMod val="20000"/>
              <a:lumOff val="80000"/>
            </a:schemeClr>
          </a:solidFill>
        </p:spPr>
        <p:txBody>
          <a:bodyPr wrap="square" lIns="91440" tIns="45720" rIns="91440" bIns="45720" rtlCol="0" anchor="t">
            <a:spAutoFit/>
          </a:bodyPr>
          <a:lstStyle/>
          <a:p>
            <a:pPr marL="285750" indent="-285750">
              <a:buFont typeface="Arial" panose="020B0604020202020204" pitchFamily="34" charset="0"/>
              <a:buChar char="•"/>
            </a:pPr>
            <a:endParaRPr lang="en-US" sz="2000" dirty="0">
              <a:latin typeface="Arial"/>
              <a:ea typeface="Calibri"/>
              <a:cs typeface="Arial"/>
            </a:endParaRPr>
          </a:p>
          <a:p>
            <a:pPr marL="285750" indent="-285750">
              <a:buFont typeface="Arial"/>
              <a:buChar char="•"/>
            </a:pPr>
            <a:r>
              <a:rPr lang="en-US" sz="2000" dirty="0">
                <a:latin typeface="Arial"/>
                <a:ea typeface="+mn-lt"/>
                <a:cs typeface="Arial"/>
              </a:rPr>
              <a:t>Underinvestment in civil registration limits the  data coverage and use  of vital events data  </a:t>
            </a:r>
          </a:p>
          <a:p>
            <a:pPr marL="285750" indent="-285750">
              <a:buFont typeface="Arial"/>
              <a:buChar char="•"/>
            </a:pPr>
            <a:endParaRPr lang="en-US" sz="2000" dirty="0">
              <a:latin typeface="Arial"/>
              <a:ea typeface="+mn-lt"/>
              <a:cs typeface="Arial"/>
            </a:endParaRPr>
          </a:p>
          <a:p>
            <a:endParaRPr lang="en-US" sz="2000" dirty="0">
              <a:latin typeface="Arial"/>
              <a:ea typeface="+mn-lt"/>
              <a:cs typeface="Arial"/>
            </a:endParaRPr>
          </a:p>
          <a:p>
            <a:pPr marL="285750" indent="-285750">
              <a:buFont typeface="Arial"/>
              <a:buChar char="•"/>
            </a:pPr>
            <a:r>
              <a:rPr lang="en-US" sz="2000" dirty="0">
                <a:latin typeface="Arial"/>
                <a:ea typeface="+mn-lt"/>
                <a:cs typeface="Arial"/>
              </a:rPr>
              <a:t>Connectivity limitations and limited sustainability of upgrading of infrastructures risks may constrain geospatial access and impact (Eritrea)</a:t>
            </a:r>
            <a:endParaRPr lang="en-US" sz="2000" dirty="0">
              <a:latin typeface="Arial"/>
              <a:cs typeface="Arial"/>
            </a:endParaRPr>
          </a:p>
          <a:p>
            <a:endParaRPr lang="en-US" sz="2000" dirty="0">
              <a:latin typeface="Arial"/>
              <a:ea typeface="Calibri"/>
              <a:cs typeface="Arial"/>
            </a:endParaRP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13" name="TextBox 12">
            <a:extLst>
              <a:ext uri="{FF2B5EF4-FFF2-40B4-BE49-F238E27FC236}">
                <a16:creationId xmlns:a16="http://schemas.microsoft.com/office/drawing/2014/main" id="{FAE05B8D-3A79-5991-C2CF-A81FE0204992}"/>
              </a:ext>
            </a:extLst>
          </p:cNvPr>
          <p:cNvSpPr txBox="1"/>
          <p:nvPr/>
        </p:nvSpPr>
        <p:spPr>
          <a:xfrm>
            <a:off x="6377551" y="1827820"/>
            <a:ext cx="5352967" cy="4093428"/>
          </a:xfrm>
          <a:prstGeom prst="rect">
            <a:avLst/>
          </a:prstGeom>
          <a:solidFill>
            <a:schemeClr val="tx2">
              <a:lumMod val="20000"/>
              <a:lumOff val="80000"/>
            </a:schemeClr>
          </a:solidFill>
        </p:spPr>
        <p:txBody>
          <a:bodyPr wrap="square" lIns="91440" tIns="45720" rIns="91440" bIns="45720" rtlCol="0" anchor="t">
            <a:spAutoFit/>
          </a:bodyPr>
          <a:lstStyle/>
          <a:p>
            <a:pPr marL="285750" indent="-285750">
              <a:buFont typeface="Arial"/>
              <a:buChar char="•"/>
            </a:pPr>
            <a:r>
              <a:rPr lang="en-US" sz="2000" dirty="0">
                <a:latin typeface="Arial"/>
                <a:ea typeface="+mn-lt"/>
                <a:cs typeface="Arial"/>
              </a:rPr>
              <a:t>Advocacy and sensitization on importance of statistics and geospatial data in country policies and decision making at the high-political level in Member States.</a:t>
            </a:r>
          </a:p>
          <a:p>
            <a:pPr marL="285750" indent="-285750">
              <a:buFont typeface="Arial"/>
              <a:buChar char="•"/>
            </a:pPr>
            <a:endParaRPr lang="en-US" sz="2000" dirty="0">
              <a:latin typeface="Arial"/>
              <a:ea typeface="+mn-lt"/>
              <a:cs typeface="Arial"/>
            </a:endParaRPr>
          </a:p>
          <a:p>
            <a:pPr marL="342900" indent="-342900">
              <a:buFont typeface="Arial"/>
              <a:buChar char="•"/>
            </a:pPr>
            <a:r>
              <a:rPr lang="en-US" sz="2000" dirty="0">
                <a:latin typeface="Arial"/>
                <a:ea typeface="+mn-lt"/>
                <a:cs typeface="Arial"/>
              </a:rPr>
              <a:t>Implemented a Connectivity-resilient geospatial workflows : design low‑bandwidth‑tolerant workflows, use of local caching of imagery and vector data, offline processing, and lightweight web services, </a:t>
            </a:r>
          </a:p>
          <a:p>
            <a:pPr marL="285750" indent="-285750">
              <a:buFont typeface="Arial"/>
              <a:buChar char="•"/>
            </a:pPr>
            <a:endParaRPr lang="en-US" sz="2000" dirty="0">
              <a:latin typeface="Arial"/>
              <a:ea typeface="+mn-lt"/>
              <a:cs typeface="Arial"/>
            </a:endParaRPr>
          </a:p>
          <a:p>
            <a:pPr marL="285750" indent="-285750">
              <a:buFont typeface="Arial"/>
              <a:buChar char="•"/>
            </a:pPr>
            <a:endParaRPr lang="en-US" sz="2000" dirty="0">
              <a:latin typeface="Arial"/>
              <a:ea typeface="+mn-lt"/>
              <a:cs typeface="Arial"/>
            </a:endParaRPr>
          </a:p>
        </p:txBody>
      </p:sp>
    </p:spTree>
    <p:extLst>
      <p:ext uri="{BB962C8B-B14F-4D97-AF65-F5344CB8AC3E}">
        <p14:creationId xmlns:p14="http://schemas.microsoft.com/office/powerpoint/2010/main" val="483724343"/>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A4D788-7454-A849-95EF-E0A31EF5E4C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115033C-ECDB-9A05-BDBE-17F98CC254E8}"/>
              </a:ext>
            </a:extLst>
          </p:cNvPr>
          <p:cNvSpPr/>
          <p:nvPr/>
        </p:nvSpPr>
        <p:spPr>
          <a:xfrm>
            <a:off x="217860" y="1271588"/>
            <a:ext cx="3033474" cy="5198455"/>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F0C5A26-C1F1-627B-4059-2DCFEC9FF35A}"/>
              </a:ext>
            </a:extLst>
          </p:cNvPr>
          <p:cNvSpPr/>
          <p:nvPr/>
        </p:nvSpPr>
        <p:spPr>
          <a:xfrm>
            <a:off x="9050692" y="1083461"/>
            <a:ext cx="2915072" cy="5547342"/>
          </a:xfrm>
          <a:prstGeom prst="rect">
            <a:avLst/>
          </a:prstGeom>
          <a:solidFill>
            <a:srgbClr val="FFC000">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342900" indent="-342900" defTabSz="1066800">
              <a:buFont typeface="Arial"/>
              <a:buChar char="•"/>
              <a:defRPr/>
            </a:pPr>
            <a:r>
              <a:rPr lang="en-US" sz="2000" dirty="0">
                <a:latin typeface="Arial"/>
                <a:cs typeface="Arial"/>
              </a:rPr>
              <a:t>Develop interoperable systems that ensure that users of civil registration access anonymized data for analytical purposes</a:t>
            </a:r>
          </a:p>
          <a:p>
            <a:pPr defTabSz="1066800">
              <a:defRPr/>
            </a:pPr>
            <a:endParaRPr lang="en-US" sz="2000" dirty="0">
              <a:latin typeface="Arial"/>
              <a:cs typeface="Arial"/>
            </a:endParaRPr>
          </a:p>
          <a:p>
            <a:pPr marL="342900" indent="-342900" defTabSz="1066800">
              <a:buFont typeface="Arial"/>
              <a:buChar char="•"/>
              <a:defRPr/>
            </a:pPr>
            <a:r>
              <a:rPr lang="en-US" sz="2000" dirty="0">
                <a:latin typeface="Arial"/>
                <a:cs typeface="Arial"/>
              </a:rPr>
              <a:t>adopt workflows that combine local data storage with selectively synchronized cloud services </a:t>
            </a:r>
            <a:endParaRPr lang="en-US" dirty="0">
              <a:latin typeface="Calibri" panose="020F0502020204030204"/>
              <a:ea typeface="Calibri" panose="020F0502020204030204"/>
              <a:cs typeface="Calibri" panose="020F0502020204030204"/>
            </a:endParaRPr>
          </a:p>
          <a:p>
            <a:pPr marL="342900" indent="-342900" defTabSz="1066800">
              <a:buFont typeface="Arial"/>
              <a:buChar char="•"/>
              <a:defRPr/>
            </a:pPr>
            <a:r>
              <a:rPr lang="en-US" sz="2000" dirty="0">
                <a:latin typeface="Arial"/>
                <a:cs typeface="Arial"/>
              </a:rPr>
              <a:t>Set clear data-sharing timelines and engage providers early.</a:t>
            </a:r>
            <a:endParaRPr lang="en-US" dirty="0">
              <a:latin typeface="Calibri" panose="020F0502020204030204"/>
              <a:ea typeface="Calibri" panose="020F0502020204030204"/>
              <a:cs typeface="Calibri" panose="020F0502020204030204"/>
            </a:endParaRPr>
          </a:p>
          <a:p>
            <a:pPr marL="285750" indent="-285750">
              <a:buFont typeface="Arial" panose="020B0604020202020204" pitchFamily="34" charset="0"/>
              <a:buChar char="•"/>
              <a:defRPr/>
            </a:pPr>
            <a:endParaRPr lang="en-US" dirty="0">
              <a:ea typeface="Calibri" panose="020F0502020204030204"/>
              <a:cs typeface="Calibri" panose="020F0502020204030204"/>
            </a:endParaRPr>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US" dirty="0">
              <a:latin typeface="Calibri" panose="020F0502020204030204"/>
              <a:ea typeface="Calibri" panose="020F0502020204030204"/>
              <a:cs typeface="Calibri" panose="020F0502020204030204"/>
            </a:endParaRPr>
          </a:p>
          <a:p>
            <a:pPr marL="285750" indent="-285750">
              <a:buFont typeface="Arial" panose="020B0604020202020204" pitchFamily="34" charset="0"/>
              <a:buChar char="•"/>
              <a:defRPr/>
            </a:pPr>
            <a:endParaRPr lang="en-US" dirty="0">
              <a:latin typeface="Calibri" panose="020F0502020204030204"/>
              <a:ea typeface="Calibri" panose="020F0502020204030204"/>
              <a:cs typeface="Calibri" panose="020F0502020204030204"/>
            </a:endParaRPr>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a:p>
            <a:pPr marL="285750" indent="-285750">
              <a:buFont typeface="Arial" panose="020B0604020202020204" pitchFamily="34" charset="0"/>
              <a:buChar char="•"/>
              <a:defRPr/>
            </a:pPr>
            <a:endParaRPr lang="en-US" dirty="0"/>
          </a:p>
        </p:txBody>
      </p:sp>
      <p:grpSp>
        <p:nvGrpSpPr>
          <p:cNvPr id="8" name="Group 7">
            <a:extLst>
              <a:ext uri="{FF2B5EF4-FFF2-40B4-BE49-F238E27FC236}">
                <a16:creationId xmlns:a16="http://schemas.microsoft.com/office/drawing/2014/main" id="{636BFCF7-6DF8-619A-6D50-C3A2CC8C8B0B}"/>
              </a:ext>
            </a:extLst>
          </p:cNvPr>
          <p:cNvGrpSpPr/>
          <p:nvPr/>
        </p:nvGrpSpPr>
        <p:grpSpPr>
          <a:xfrm>
            <a:off x="3089194" y="1196857"/>
            <a:ext cx="5827087" cy="4913304"/>
            <a:chOff x="-218035" y="1489935"/>
            <a:chExt cx="7278295" cy="4335597"/>
          </a:xfrm>
        </p:grpSpPr>
        <p:grpSp>
          <p:nvGrpSpPr>
            <p:cNvPr id="9" name="Group 8">
              <a:extLst>
                <a:ext uri="{FF2B5EF4-FFF2-40B4-BE49-F238E27FC236}">
                  <a16:creationId xmlns:a16="http://schemas.microsoft.com/office/drawing/2014/main" id="{19E131DC-0A76-4E15-9077-411C9D131E46}"/>
                </a:ext>
              </a:extLst>
            </p:cNvPr>
            <p:cNvGrpSpPr/>
            <p:nvPr/>
          </p:nvGrpSpPr>
          <p:grpSpPr>
            <a:xfrm>
              <a:off x="-113604" y="1489935"/>
              <a:ext cx="7173864" cy="4335597"/>
              <a:chOff x="-375379" y="1378737"/>
              <a:chExt cx="9014885" cy="5704961"/>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375379" y="1378737"/>
                <a:ext cx="9014885" cy="5704961"/>
                <a:chOff x="-2695671" y="1194180"/>
                <a:chExt cx="4585710" cy="4661801"/>
              </a:xfrm>
            </p:grpSpPr>
            <p:sp>
              <p:nvSpPr>
                <p:cNvPr id="17" name="Freeform: Shape 3">
                  <a:extLst>
                    <a:ext uri="{FF2B5EF4-FFF2-40B4-BE49-F238E27FC236}">
                      <a16:creationId xmlns:a16="http://schemas.microsoft.com/office/drawing/2014/main" id="{CFE430CA-DCB1-C518-2024-68B4DF8A2966}"/>
                    </a:ext>
                  </a:extLst>
                </p:cNvPr>
                <p:cNvSpPr/>
                <p:nvPr/>
              </p:nvSpPr>
              <p:spPr>
                <a:xfrm>
                  <a:off x="-2494448" y="1194180"/>
                  <a:ext cx="4384205" cy="1465217"/>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r>
                    <a:rPr lang="en-US" sz="2000" dirty="0">
                      <a:latin typeface="Arial"/>
                      <a:cs typeface="Arial"/>
                    </a:rPr>
                    <a:t>Data sharing should follow legal frameworks, ensuring confidentiality and data protection</a:t>
                  </a:r>
                </a:p>
              </p:txBody>
            </p:sp>
            <p:sp>
              <p:nvSpPr>
                <p:cNvPr id="18" name="Oval 17">
                  <a:extLst>
                    <a:ext uri="{FF2B5EF4-FFF2-40B4-BE49-F238E27FC236}">
                      <a16:creationId xmlns:a16="http://schemas.microsoft.com/office/drawing/2014/main" id="{677E0BBD-B3D0-FA8A-3C62-876B006E55BB}"/>
                    </a:ext>
                  </a:extLst>
                </p:cNvPr>
                <p:cNvSpPr/>
                <p:nvPr/>
              </p:nvSpPr>
              <p:spPr>
                <a:xfrm>
                  <a:off x="-2559740" y="1489680"/>
                  <a:ext cx="474023" cy="667877"/>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75954" y="3077939"/>
                  <a:ext cx="4165993" cy="1305233"/>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r>
                    <a:rPr lang="en-US" sz="2000" dirty="0">
                      <a:latin typeface="Arial"/>
                      <a:cs typeface="Arial"/>
                    </a:rPr>
                    <a:t>Robust digital infrastructure is essential and capacity building must be paired with investment</a:t>
                  </a:r>
                </a:p>
              </p:txBody>
            </p:sp>
            <p:sp>
              <p:nvSpPr>
                <p:cNvPr id="20" name="Oval 19">
                  <a:extLst>
                    <a:ext uri="{FF2B5EF4-FFF2-40B4-BE49-F238E27FC236}">
                      <a16:creationId xmlns:a16="http://schemas.microsoft.com/office/drawing/2014/main" id="{564F5108-E4AD-D4EC-D6D3-A909B7001EE9}"/>
                    </a:ext>
                  </a:extLst>
                </p:cNvPr>
                <p:cNvSpPr/>
                <p:nvPr/>
              </p:nvSpPr>
              <p:spPr>
                <a:xfrm>
                  <a:off x="-2695671" y="4836828"/>
                  <a:ext cx="558521" cy="816982"/>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239364" y="4827078"/>
                  <a:ext cx="4072475" cy="1028903"/>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chemeClr val="accent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lvl="0" defTabSz="1066800">
                    <a:defRPr/>
                  </a:pPr>
                  <a:r>
                    <a:rPr lang="en-US" sz="2000" dirty="0">
                      <a:latin typeface="Arial"/>
                      <a:cs typeface="Arial"/>
                    </a:rPr>
                    <a:t>Timely and complete data access is critical for accurate verification and reliable NADABAS outputs.</a:t>
                  </a:r>
                </a:p>
              </p:txBody>
            </p:sp>
            <p:sp>
              <p:nvSpPr>
                <p:cNvPr id="24" name="Oval 23">
                  <a:extLst>
                    <a:ext uri="{FF2B5EF4-FFF2-40B4-BE49-F238E27FC236}">
                      <a16:creationId xmlns:a16="http://schemas.microsoft.com/office/drawing/2014/main" id="{9DED2C09-3933-D819-1556-20B267381C80}"/>
                    </a:ext>
                  </a:extLst>
                </p:cNvPr>
                <p:cNvSpPr/>
                <p:nvPr/>
              </p:nvSpPr>
              <p:spPr>
                <a:xfrm>
                  <a:off x="-2635513" y="3096846"/>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47" y="5772647"/>
                <a:ext cx="554792" cy="554792"/>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752" y="1817840"/>
                <a:ext cx="620168" cy="531931"/>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718" y="3846522"/>
                <a:ext cx="833880" cy="833881"/>
              </a:xfrm>
              <a:prstGeom prst="rect">
                <a:avLst/>
              </a:prstGeom>
            </p:spPr>
          </p:pic>
        </p:grpSp>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083" y="5098253"/>
              <a:ext cx="601749" cy="601748"/>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a:extLst>
                <a:ext uri="{96DAC541-7B7A-43D3-8B79-37D633B846F1}">
                  <asvg:svgBlip xmlns:asvg="http://schemas.microsoft.com/office/drawing/2016/SVG/main" r:embed="rId7"/>
                </a:ext>
              </a:extLst>
            </a:blip>
            <a:srcRect r="26344"/>
            <a:stretch/>
          </p:blipFill>
          <p:spPr>
            <a:xfrm>
              <a:off x="-218035" y="4959654"/>
              <a:ext cx="375392" cy="38742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18836" y="1621791"/>
            <a:ext cx="280806" cy="3609891"/>
            <a:chOff x="7928704" y="1589185"/>
            <a:chExt cx="728340"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8029417" y="3229546"/>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3" name="Right Arrow 41">
            <a:extLst>
              <a:ext uri="{FF2B5EF4-FFF2-40B4-BE49-F238E27FC236}">
                <a16:creationId xmlns:a16="http://schemas.microsoft.com/office/drawing/2014/main" id="{3C9797F5-2A6B-BB58-13CE-3E70DE41A79B}"/>
              </a:ext>
            </a:extLst>
          </p:cNvPr>
          <p:cNvSpPr/>
          <p:nvPr/>
        </p:nvSpPr>
        <p:spPr>
          <a:xfrm>
            <a:off x="2878039" y="2006259"/>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879462" y="3710886"/>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974362" y="5198806"/>
            <a:ext cx="548207" cy="328523"/>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226236" y="486439"/>
            <a:ext cx="2862196" cy="707886"/>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Implementation Challenges</a:t>
            </a:r>
          </a:p>
        </p:txBody>
      </p:sp>
      <p:sp>
        <p:nvSpPr>
          <p:cNvPr id="38" name="TextBox 37">
            <a:extLst>
              <a:ext uri="{FF2B5EF4-FFF2-40B4-BE49-F238E27FC236}">
                <a16:creationId xmlns:a16="http://schemas.microsoft.com/office/drawing/2014/main" id="{06A38440-1D92-2827-453D-CE08D3F7DE43}"/>
              </a:ext>
            </a:extLst>
          </p:cNvPr>
          <p:cNvSpPr txBox="1"/>
          <p:nvPr/>
        </p:nvSpPr>
        <p:spPr>
          <a:xfrm>
            <a:off x="5405804" y="571666"/>
            <a:ext cx="1814513" cy="400110"/>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Lessons</a:t>
            </a:r>
          </a:p>
        </p:txBody>
      </p:sp>
      <p:sp>
        <p:nvSpPr>
          <p:cNvPr id="39" name="TextBox 38">
            <a:extLst>
              <a:ext uri="{FF2B5EF4-FFF2-40B4-BE49-F238E27FC236}">
                <a16:creationId xmlns:a16="http://schemas.microsoft.com/office/drawing/2014/main" id="{C5A62E0B-40A5-F1D4-A884-B97495FB70B1}"/>
              </a:ext>
            </a:extLst>
          </p:cNvPr>
          <p:cNvSpPr txBox="1"/>
          <p:nvPr/>
        </p:nvSpPr>
        <p:spPr>
          <a:xfrm>
            <a:off x="9643301" y="538125"/>
            <a:ext cx="1814513" cy="400110"/>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Solutions</a:t>
            </a:r>
          </a:p>
        </p:txBody>
      </p:sp>
      <p:sp>
        <p:nvSpPr>
          <p:cNvPr id="41" name="Rectangle 40">
            <a:extLst>
              <a:ext uri="{FF2B5EF4-FFF2-40B4-BE49-F238E27FC236}">
                <a16:creationId xmlns:a16="http://schemas.microsoft.com/office/drawing/2014/main" id="{4DFC8411-1609-BA68-7E44-EB704BF8FFA3}"/>
              </a:ext>
            </a:extLst>
          </p:cNvPr>
          <p:cNvSpPr/>
          <p:nvPr/>
        </p:nvSpPr>
        <p:spPr>
          <a:xfrm>
            <a:off x="687493" y="38305"/>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Reflections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_________________________________________________________________________________________</a:t>
            </a:r>
            <a:endParaRPr kumimoji="0" lang="en-GB" sz="1200" b="0"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6FD8BC3F-6FA7-EC1E-38DD-1133C35071B1}"/>
              </a:ext>
            </a:extLst>
          </p:cNvPr>
          <p:cNvSpPr txBox="1"/>
          <p:nvPr/>
        </p:nvSpPr>
        <p:spPr>
          <a:xfrm>
            <a:off x="226235" y="1273819"/>
            <a:ext cx="2905854" cy="1631216"/>
          </a:xfrm>
          <a:prstGeom prst="rect">
            <a:avLst/>
          </a:prstGeom>
          <a:noFill/>
        </p:spPr>
        <p:txBody>
          <a:bodyPr wrap="square" lIns="91440" tIns="45720" rIns="91440" bIns="45720" rtlCol="0" anchor="t">
            <a:spAutoFit/>
          </a:bodyPr>
          <a:lstStyle/>
          <a:p>
            <a:pPr marL="285750" lvl="0" indent="-285750">
              <a:buFont typeface="Arial" panose="020B0604020202020204" pitchFamily="34" charset="0"/>
              <a:buChar char="•"/>
              <a:defRPr/>
            </a:pPr>
            <a:r>
              <a:rPr lang="en-US" sz="2000" dirty="0">
                <a:latin typeface="Arial"/>
                <a:cs typeface="Arial"/>
              </a:rPr>
              <a:t>Limited formalized data sharing between the civil registration offices and national statistical offices.</a:t>
            </a:r>
            <a:r>
              <a:rPr lang="en-US" dirty="0">
                <a:latin typeface="Arial"/>
                <a:cs typeface="Arial"/>
              </a:rPr>
              <a:t> </a:t>
            </a:r>
          </a:p>
        </p:txBody>
      </p:sp>
      <p:sp>
        <p:nvSpPr>
          <p:cNvPr id="30" name="Oval 29">
            <a:extLst>
              <a:ext uri="{FF2B5EF4-FFF2-40B4-BE49-F238E27FC236}">
                <a16:creationId xmlns:a16="http://schemas.microsoft.com/office/drawing/2014/main" id="{3C71802C-2943-A53E-4D84-D9E218E34ACC}"/>
              </a:ext>
            </a:extLst>
          </p:cNvPr>
          <p:cNvSpPr/>
          <p:nvPr/>
        </p:nvSpPr>
        <p:spPr>
          <a:xfrm>
            <a:off x="39968" y="773"/>
            <a:ext cx="672942" cy="597808"/>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11</a:t>
            </a:r>
            <a:endParaRPr kumimoji="0" lang="en-GB" sz="2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FEF4883-1CC1-43ED-96FA-B7CD34D355E2}"/>
              </a:ext>
            </a:extLst>
          </p:cNvPr>
          <p:cNvSpPr txBox="1"/>
          <p:nvPr/>
        </p:nvSpPr>
        <p:spPr>
          <a:xfrm>
            <a:off x="125750" y="2963027"/>
            <a:ext cx="3122104" cy="19389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latin typeface="Arial"/>
                <a:cs typeface="Arial"/>
              </a:rPr>
              <a:t>Limited internet bandwidth  constraining reliable access to satellite imagery and key geospatial services, .</a:t>
            </a:r>
            <a:endParaRPr lang="en-GB" sz="2000" dirty="0">
              <a:latin typeface="Arial"/>
              <a:cs typeface="Arial"/>
            </a:endParaRPr>
          </a:p>
        </p:txBody>
      </p:sp>
      <p:sp>
        <p:nvSpPr>
          <p:cNvPr id="44" name="TextBox 43">
            <a:extLst>
              <a:ext uri="{FF2B5EF4-FFF2-40B4-BE49-F238E27FC236}">
                <a16:creationId xmlns:a16="http://schemas.microsoft.com/office/drawing/2014/main" id="{0F279E8F-2139-DBA7-E3C3-D89619D03BE7}"/>
              </a:ext>
            </a:extLst>
          </p:cNvPr>
          <p:cNvSpPr txBox="1"/>
          <p:nvPr/>
        </p:nvSpPr>
        <p:spPr>
          <a:xfrm>
            <a:off x="51894" y="4845784"/>
            <a:ext cx="3040624" cy="163121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latin typeface="Arial"/>
                <a:cs typeface="Arial"/>
              </a:rPr>
              <a:t>Limited data accessibility prevented full verification of figures for NADABAS outputs</a:t>
            </a:r>
            <a:r>
              <a:rPr lang="en-US" dirty="0">
                <a:latin typeface="Arial"/>
                <a:cs typeface="Arial"/>
              </a:rPr>
              <a:t>.</a:t>
            </a:r>
            <a:endParaRPr lang="en-GB" dirty="0">
              <a:latin typeface="Arial"/>
              <a:cs typeface="Arial"/>
            </a:endParaRPr>
          </a:p>
        </p:txBody>
      </p:sp>
    </p:spTree>
    <p:extLst>
      <p:ext uri="{BB962C8B-B14F-4D97-AF65-F5344CB8AC3E}">
        <p14:creationId xmlns:p14="http://schemas.microsoft.com/office/powerpoint/2010/main" val="209328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6D25D10D693FB49A04F8B129015E7AF" ma:contentTypeVersion="18" ma:contentTypeDescription="Create a new document." ma:contentTypeScope="" ma:versionID="e3dec6bac03bb1fa7036102c255743a8">
  <xsd:schema xmlns:xsd="http://www.w3.org/2001/XMLSchema" xmlns:xs="http://www.w3.org/2001/XMLSchema" xmlns:p="http://schemas.microsoft.com/office/2006/metadata/properties" xmlns:ns2="70fef31c-8a19-437b-ac68-a32e636be2a7" xmlns:ns3="ac17a7cd-65cd-4fb1-9e68-72b02c530acc" xmlns:ns4="985ec44e-1bab-4c0b-9df0-6ba128686fc9" targetNamespace="http://schemas.microsoft.com/office/2006/metadata/properties" ma:root="true" ma:fieldsID="cdc2fcd5e114f8601e9f2da1d379c2db" ns2:_="" ns3:_="" ns4:_="">
    <xsd:import namespace="70fef31c-8a19-437b-ac68-a32e636be2a7"/>
    <xsd:import namespace="ac17a7cd-65cd-4fb1-9e68-72b02c530acc"/>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ef31c-8a19-437b-ac68-a32e636be2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7a7cd-65cd-4fb1-9e68-72b02c530a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32f2111-b9e7-487f-953f-426ab6f23e5d}" ma:internalName="TaxCatchAll" ma:showField="CatchAllData" ma:web="70fef31c-8a19-437b-ac68-a32e636be2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ac17a7cd-65cd-4fb1-9e68-72b02c530ac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BFF9208-929B-43AB-94D2-CA9A3BBAB16A}">
  <ds:schemaRefs>
    <ds:schemaRef ds:uri="http://schemas.microsoft.com/sharepoint/v3/contenttype/forms"/>
  </ds:schemaRefs>
</ds:datastoreItem>
</file>

<file path=customXml/itemProps2.xml><?xml version="1.0" encoding="utf-8"?>
<ds:datastoreItem xmlns:ds="http://schemas.openxmlformats.org/officeDocument/2006/customXml" ds:itemID="{031BD1FD-537C-4098-9B5C-C24C1B4AFE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ef31c-8a19-437b-ac68-a32e636be2a7"/>
    <ds:schemaRef ds:uri="ac17a7cd-65cd-4fb1-9e68-72b02c530acc"/>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3C60F9-5B2D-4CD5-A125-DC2C1B9BEC89}">
  <ds:schemaRefs>
    <ds:schemaRef ds:uri="015a1b56-f9db-44b0-a971-80694ead8fc0"/>
    <ds:schemaRef ds:uri="5f6722c4-4b54-4565-9073-6b2cdb56319d"/>
    <ds:schemaRef ds:uri="985ec44e-1bab-4c0b-9df0-6ba128686f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c17a7cd-65cd-4fb1-9e68-72b02c530acc"/>
  </ds:schemaRefs>
</ds:datastoreItem>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Office Theme</Template>
  <TotalTime>4686</TotalTime>
  <Words>2568</Words>
  <Application>Microsoft Office PowerPoint</Application>
  <PresentationFormat>Widescreen</PresentationFormat>
  <Paragraphs>202</Paragraphs>
  <Slides>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Calibri Light</vt:lpstr>
      <vt:lpstr>Lucida Sans</vt:lpstr>
      <vt:lpstr>Times New Roman</vt:lpstr>
      <vt:lpstr>Wingdings</vt:lpstr>
      <vt:lpstr>Wingdings,Sans-Serif</vt:lpstr>
      <vt:lpstr>Office Theme</vt:lpstr>
      <vt:lpstr>Subprogramme 4: Data and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ECS</dc:creator>
  <cp:lastModifiedBy>Akrem Abdusemed</cp:lastModifiedBy>
  <cp:revision>769</cp:revision>
  <dcterms:created xsi:type="dcterms:W3CDTF">2020-08-03T09:36:31Z</dcterms:created>
  <dcterms:modified xsi:type="dcterms:W3CDTF">2026-04-24T08:24:56Z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8b77875e-5908-45a0-9cb4-dec9ae074618_Enabled">
    <vt:lpwstr>true</vt:lpwstr>
  </property>
  <property fmtid="{D5CDD505-2E9C-101B-9397-08002B2CF9AE}" pid="4" name="MSIP_Label_8b77875e-5908-45a0-9cb4-dec9ae074618_SetDate">
    <vt:lpwstr>2026-04-22T10:16:07Z</vt:lpwstr>
  </property>
  <property fmtid="{D5CDD505-2E9C-101B-9397-08002B2CF9AE}" pid="5" name="MSIP_Label_8b77875e-5908-45a0-9cb4-dec9ae074618_Method">
    <vt:lpwstr>Standard</vt:lpwstr>
  </property>
  <property fmtid="{D5CDD505-2E9C-101B-9397-08002B2CF9AE}" pid="6" name="MSIP_Label_8b77875e-5908-45a0-9cb4-dec9ae074618_Name">
    <vt:lpwstr>8b77875e-5908-45a0-9cb4-dec9ae074618</vt:lpwstr>
  </property>
  <property fmtid="{D5CDD505-2E9C-101B-9397-08002B2CF9AE}" pid="7" name="MSIP_Label_8b77875e-5908-45a0-9cb4-dec9ae074618_SiteId">
    <vt:lpwstr>0f9e35db-544f-4f60-bdcc-5ea416e6dc70</vt:lpwstr>
  </property>
  <property fmtid="{D5CDD505-2E9C-101B-9397-08002B2CF9AE}" pid="8" name="MSIP_Label_8b77875e-5908-45a0-9cb4-dec9ae074618_ActionId">
    <vt:lpwstr>78ab2f3e-989d-4f8c-aac2-5af5e6ec7d75</vt:lpwstr>
  </property>
  <property fmtid="{D5CDD505-2E9C-101B-9397-08002B2CF9AE}" pid="9" name="MSIP_Label_8b77875e-5908-45a0-9cb4-dec9ae074618_ContentBits">
    <vt:lpwstr>0</vt:lpwstr>
  </property>
  <property fmtid="{D5CDD505-2E9C-101B-9397-08002B2CF9AE}" pid="10" name="ContentTypeId">
    <vt:lpwstr>0x010100D6D25D10D693FB49A04F8B129015E7AF</vt:lpwstr>
  </property>
</Properties>
</file>