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10"/>
  </p:notesMasterIdLst>
  <p:sldIdLst>
    <p:sldId id="320" r:id="rId5"/>
    <p:sldId id="2147377431" r:id="rId6"/>
    <p:sldId id="2147377432" r:id="rId7"/>
    <p:sldId id="2147377425" r:id="rId8"/>
    <p:sldId id="28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320"/>
            <p14:sldId id="2147377431"/>
            <p14:sldId id="2147377432"/>
            <p14:sldId id="2147377425"/>
            <p14:sldId id="28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7FB433-AB75-8907-7D79-34F44B1911BC}" name="Sharon Chitambo" initials="SC" userId="S::sharon.chitambo@un.org::44f9988b-e853-4663-ac67-152e1e93d9ed" providerId="AD"/>
  <p188:author id="{4984F3AC-B3F2-99F2-E9B2-E5ADEF64FDAF}" name="Akrem Abdusemed" initials="AA" userId="S::akrem.muhammed@un.org::9ee92356-6e87-4927-98c6-6d6ce36b2bd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98"/>
    <a:srgbClr val="27E98D"/>
    <a:srgbClr val="ED7D31"/>
    <a:srgbClr val="777779"/>
    <a:srgbClr val="D8D1C9"/>
    <a:srgbClr val="FFFFFF"/>
    <a:srgbClr val="FF0000"/>
    <a:srgbClr val="FF8989"/>
    <a:srgbClr val="E75810"/>
    <a:srgbClr val="FF6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09AFDE-E2F4-49DB-AAE1-DF3079B18E8D}" v="1" dt="2025-09-26T11:09:36.2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60"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5C35A-EE86-EB40-84E4-DE64F6410E9A}" type="datetimeFigureOut">
              <a:rPr lang="en-US" smtClean="0"/>
              <a:t>10/7/2025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a:solidFill>
                  <a:srgbClr val="FF0000"/>
                </a:solidFill>
                <a:effectLst/>
                <a:latin typeface="Calibri" panose="020F0502020204030204" pitchFamily="34" charset="0"/>
                <a:ea typeface="Calibri" panose="020F0502020204030204" pitchFamily="34" charset="0"/>
                <a:cs typeface="Arial" panose="020B0604020202020204" pitchFamily="34" charset="0"/>
              </a:rPr>
              <a:t>Speaking points for the DES.</a:t>
            </a:r>
          </a:p>
          <a:p>
            <a:pPr>
              <a:lnSpc>
                <a:spcPct val="107000"/>
              </a:lnSpc>
              <a:spcAft>
                <a:spcPts val="800"/>
              </a:spcAft>
            </a:pPr>
            <a:endParaRPr lang="en-US" sz="180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a:effectLst/>
                <a:latin typeface="Calibri" panose="020F0502020204030204" pitchFamily="34" charset="0"/>
                <a:ea typeface="Calibri" panose="020F0502020204030204" pitchFamily="34" charset="0"/>
                <a:cs typeface="Arial" panose="020B0604020202020204" pitchFamily="34" charset="0"/>
              </a:rPr>
              <a:t>The African Centre for Statistics under SP4 is contributing to the objective of production, dissemination and use of credible data, statistics and geospatial information at the national,  regional and global  levels  for  evidence-based  policy and  decision-making. In the reporting quarter, the SP reached 16 countries with various data and statistical technical, advisory and capacity building supports. The SP provided advisory services for Cameroon, Mali, Burundi, and Rwanda on integrated geospatial information framework that resulted in the development of Country Action Plan and incorporated it in their national polices and strategies. Tailed made capacity building training were provided to data experts and statisticians in Nigeria, Malawi, Uganda and Namibia with the aim of modernizing the vital statistical production process using the R method. The technical knowledge and skill of the National Statistical Offices of the respective countries in the production and utilization of CRVS process using R method improved. The technical support to modernize the Census Monitoring tools and Dashboard improved the survey process utilization and the application of up-to-date survey monitoring services in Angola, Benin and Burundi. The SP organized consultation workshop to enrich the content of the Draft E-Census handbook and pertinent insights were incorporated to expand on a digital census business model through increased use of technological and methodological innovations. Ongoing technical advisory support on Economic Accounting were provided. </a:t>
            </a:r>
            <a:r>
              <a:rPr lang="en-GB" sz="1800">
                <a:effectLst/>
                <a:latin typeface="Calibri" panose="020F0502020204030204" pitchFamily="34" charset="0"/>
                <a:ea typeface="Calibri" panose="020F0502020204030204" pitchFamily="34" charset="0"/>
                <a:cs typeface="Arial" panose="020B0604020202020204" pitchFamily="34" charset="0"/>
              </a:rPr>
              <a:t>Participants, including statisticians and data experts from various National Statistical Offices (NSOs), capacitated their skills how AI-driven technologies can streamline operations, improve data accessibility, and automate complex tasks. The technical support provided practical examples of how African NSOs could integrate AI into their work, reducing manual processes and advancing their capacity for innovative data analysis. The event highlighted the transformative potential of generative AI for modern statistical practices and set the stage for future discussions on this cutting-edge topic. The SP is supporting Eritrea with Economic Accounting data sets including updating macro-economic statistics and data. Ongoing activities including online update of price watch data along with other corresponding data sets is in progress. ECA is designated as data verification client for the East African Community Programme (EAC). In the reporting quarter ACS provided verification support on broad data sets including geospatial information, economic and demographic statistics indicators to National Statistical Offices of Kenya, Rwanda and Tanzania. The verification process was followed by compiling and submitting reports to the World Bank which resulted in access to Disbursement Fund for the member states.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solidFill>
                <a:srgbClr val="000000"/>
              </a:solidFill>
              <a:effectLst/>
              <a:latin typeface="Times New Roman" panose="02020603050405020304" pitchFamily="18" charset="0"/>
              <a:ea typeface="DengXian" panose="02010600030101010101" pitchFamily="2" charset="-122"/>
            </a:endParaRPr>
          </a:p>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1</a:t>
            </a:fld>
            <a:endParaRPr lang="en-US"/>
          </a:p>
        </p:txBody>
      </p:sp>
    </p:spTree>
    <p:extLst>
      <p:ext uri="{BB962C8B-B14F-4D97-AF65-F5344CB8AC3E}">
        <p14:creationId xmlns:p14="http://schemas.microsoft.com/office/powerpoint/2010/main" val="31017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identify the strategic focus area to which this achievement contributes</a:t>
            </a:r>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2</a:t>
            </a:fld>
            <a:endParaRPr lang="en-US"/>
          </a:p>
        </p:txBody>
      </p:sp>
    </p:spTree>
    <p:extLst>
      <p:ext uri="{BB962C8B-B14F-4D97-AF65-F5344CB8AC3E}">
        <p14:creationId xmlns:p14="http://schemas.microsoft.com/office/powerpoint/2010/main" val="1047929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hyperlink" Target="https://unitednations-my.sharepoint.com/:w:/g/personal/akrem_muhammed_un_org/EfujjkVz6ctCkfYcJ5vjyEYBh40tiJClIGS7Ml46JzEA-A?e=ccIwMW"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1FF69E-BA45-7A4A-9291-2680A0031591}"/>
              </a:ext>
            </a:extLst>
          </p:cNvPr>
          <p:cNvSpPr txBox="1">
            <a:spLocks/>
          </p:cNvSpPr>
          <p:nvPr/>
        </p:nvSpPr>
        <p:spPr>
          <a:xfrm>
            <a:off x="1000125" y="1717171"/>
            <a:ext cx="9721199" cy="289162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GB" sz="2000">
                <a:solidFill>
                  <a:srgbClr val="0070C0"/>
                </a:solidFill>
                <a:latin typeface="Arial" panose="020B0604020202020204" pitchFamily="34" charset="0"/>
                <a:cs typeface="Arial" panose="020B0604020202020204" pitchFamily="34" charset="0"/>
              </a:rPr>
              <a:t>Accountability and Programme Performance Review Meeting </a:t>
            </a:r>
          </a:p>
          <a:p>
            <a:endParaRPr lang="en-GB" sz="2000">
              <a:solidFill>
                <a:srgbClr val="0070C0"/>
              </a:solidFill>
              <a:latin typeface="Arial" panose="020B0604020202020204" pitchFamily="34" charset="0"/>
              <a:cs typeface="Arial" panose="020B0604020202020204" pitchFamily="34" charset="0"/>
            </a:endParaRPr>
          </a:p>
          <a:p>
            <a:r>
              <a:rPr lang="en-GB" sz="2000" i="1">
                <a:solidFill>
                  <a:srgbClr val="0070C0"/>
                </a:solidFill>
                <a:latin typeface="Arial" panose="020B0604020202020204" pitchFamily="34" charset="0"/>
                <a:cs typeface="Arial" panose="020B0604020202020204" pitchFamily="34" charset="0"/>
              </a:rPr>
              <a:t>2025 Q3 Status Report</a:t>
            </a:r>
          </a:p>
          <a:p>
            <a:endParaRPr lang="en-GB" sz="2000" i="1">
              <a:solidFill>
                <a:srgbClr val="0070C0"/>
              </a:solidFill>
              <a:latin typeface="Arial" panose="020B0604020202020204" pitchFamily="34" charset="0"/>
              <a:cs typeface="Arial" panose="020B0604020202020204" pitchFamily="34" charset="0"/>
            </a:endParaRPr>
          </a:p>
          <a:p>
            <a:r>
              <a:rPr lang="en-US" sz="2000">
                <a:solidFill>
                  <a:schemeClr val="accent1">
                    <a:lumMod val="50000"/>
                  </a:schemeClr>
                </a:solidFill>
                <a:latin typeface="Arial" panose="020B0604020202020204" pitchFamily="34" charset="0"/>
                <a:cs typeface="Arial" panose="020B0604020202020204" pitchFamily="34" charset="0"/>
              </a:rPr>
              <a:t>Theme: </a:t>
            </a:r>
            <a:r>
              <a:rPr lang="en-US" sz="2000" i="1">
                <a:solidFill>
                  <a:schemeClr val="accent1">
                    <a:lumMod val="50000"/>
                  </a:schemeClr>
                </a:solidFill>
                <a:latin typeface="Arial" panose="020B0604020202020204" pitchFamily="34" charset="0"/>
                <a:cs typeface="Arial" panose="020B0604020202020204" pitchFamily="34" charset="0"/>
              </a:rPr>
              <a:t>“Connecting the dots: Gathering momentum for Q4 Annual Reporting”</a:t>
            </a:r>
          </a:p>
          <a:p>
            <a:endParaRPr lang="en-US" sz="2000" b="0" i="1">
              <a:solidFill>
                <a:schemeClr val="accent1">
                  <a:lumMod val="50000"/>
                </a:schemeClr>
              </a:solidFill>
              <a:latin typeface="Arial" panose="020B0604020202020204" pitchFamily="34" charset="0"/>
              <a:cs typeface="Arial" panose="020B0604020202020204" pitchFamily="34" charset="0"/>
            </a:endParaRPr>
          </a:p>
          <a:p>
            <a:endParaRPr lang="en-US" sz="2000">
              <a:solidFill>
                <a:schemeClr val="accent1">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48F988-4AC8-4FA1-8AF8-9BFAAB2C8C52}"/>
              </a:ext>
            </a:extLst>
          </p:cNvPr>
          <p:cNvSpPr txBox="1"/>
          <p:nvPr/>
        </p:nvSpPr>
        <p:spPr>
          <a:xfrm>
            <a:off x="8192874" y="6214372"/>
            <a:ext cx="3591306" cy="400110"/>
          </a:xfrm>
          <a:prstGeom prst="rect">
            <a:avLst/>
          </a:prstGeom>
          <a:noFill/>
        </p:spPr>
        <p:txBody>
          <a:bodyPr wrap="square">
            <a:spAutoFit/>
          </a:bodyPr>
          <a:lstStyle/>
          <a:p>
            <a:pPr algn="r"/>
            <a:r>
              <a:rPr lang="en-US" sz="2000" dirty="0">
                <a:solidFill>
                  <a:srgbClr val="C00000"/>
                </a:solidFill>
                <a:latin typeface="Arial" panose="020B0604020202020204" pitchFamily="34" charset="0"/>
                <a:cs typeface="Arial" panose="020B0604020202020204" pitchFamily="34" charset="0"/>
              </a:rPr>
              <a:t>6 October 2025</a:t>
            </a:r>
            <a:endParaRPr lang="en-GB" sz="2000" dirty="0">
              <a:solidFill>
                <a:srgbClr val="C00000"/>
              </a:solidFill>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4D63616D-4CE9-19B8-7E9A-90DB8ABFAB3B}"/>
              </a:ext>
            </a:extLst>
          </p:cNvPr>
          <p:cNvSpPr txBox="1">
            <a:spLocks/>
          </p:cNvSpPr>
          <p:nvPr/>
        </p:nvSpPr>
        <p:spPr>
          <a:xfrm>
            <a:off x="2371002" y="4725159"/>
            <a:ext cx="7941717" cy="502594"/>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US" sz="2000">
                <a:latin typeface="Arial" panose="020B0604020202020204" pitchFamily="34" charset="0"/>
                <a:cs typeface="Arial" panose="020B0604020202020204" pitchFamily="34" charset="0"/>
              </a:rPr>
              <a:t> Subprogramme4- Data and Statistics</a:t>
            </a:r>
            <a:br>
              <a:rPr lang="en-US" sz="2000">
                <a:latin typeface="Arial" panose="020B0604020202020204" pitchFamily="34" charset="0"/>
                <a:cs typeface="Arial" panose="020B0604020202020204" pitchFamily="34" charset="0"/>
              </a:rPr>
            </a:br>
            <a:br>
              <a:rPr lang="en-ET" sz="2000">
                <a:latin typeface="Arial" panose="020B0604020202020204" pitchFamily="34" charset="0"/>
                <a:cs typeface="Arial" panose="020B0604020202020204" pitchFamily="34" charset="0"/>
              </a:rPr>
            </a:br>
            <a:endParaRPr 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343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2">
            <a:extLst>
              <a:ext uri="{FF2B5EF4-FFF2-40B4-BE49-F238E27FC236}">
                <a16:creationId xmlns:a16="http://schemas.microsoft.com/office/drawing/2014/main" id="{76BB8385-FAC6-8822-014A-D3DC2E6C8732}"/>
              </a:ext>
            </a:extLst>
          </p:cNvPr>
          <p:cNvSpPr txBox="1">
            <a:spLocks/>
          </p:cNvSpPr>
          <p:nvPr/>
        </p:nvSpPr>
        <p:spPr>
          <a:xfrm>
            <a:off x="-7291" y="-2903"/>
            <a:ext cx="2539830" cy="6513677"/>
          </a:xfrm>
          <a:prstGeom prst="rect">
            <a:avLst/>
          </a:prstGeom>
          <a:solidFill>
            <a:schemeClr val="accent2">
              <a:lumMod val="60000"/>
              <a:lumOff val="40000"/>
            </a:schemeClr>
          </a:solid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endParaRPr lang="en-US" sz="4400" b="1">
              <a:sym typeface="Arial" panose="020B0604020202020204" pitchFamily="34" charset="0"/>
            </a:endParaRPr>
          </a:p>
        </p:txBody>
      </p:sp>
      <p:sp>
        <p:nvSpPr>
          <p:cNvPr id="3" name="Slide Number Placeholder 2">
            <a:extLst>
              <a:ext uri="{FF2B5EF4-FFF2-40B4-BE49-F238E27FC236}">
                <a16:creationId xmlns:a16="http://schemas.microsoft.com/office/drawing/2014/main" id="{76EA80CA-429D-1BD3-CBAB-97DCFF6B8FD8}"/>
              </a:ext>
            </a:extLst>
          </p:cNvPr>
          <p:cNvSpPr>
            <a:spLocks/>
          </p:cNvSpPr>
          <p:nvPr/>
        </p:nvSpPr>
        <p:spPr>
          <a:xfrm>
            <a:off x="11029542" y="6520105"/>
            <a:ext cx="1029150" cy="299413"/>
          </a:xfrm>
          <a:prstGeom prst="rect">
            <a:avLst/>
          </a:prstGeom>
        </p:spPr>
        <p:txBody>
          <a:bodyPr/>
          <a:lstStyle/>
          <a:p>
            <a:pPr defTabSz="374904">
              <a:spcAft>
                <a:spcPts val="600"/>
              </a:spcAft>
            </a:pPr>
            <a:fld id="{06A4D788-7454-A849-95EF-E0A31EF5E4C8}" type="slidenum">
              <a:rPr lang="en-US" sz="1476" kern="1200" dirty="0">
                <a:solidFill>
                  <a:schemeClr val="tx1"/>
                </a:solidFill>
                <a:latin typeface="+mn-lt"/>
                <a:ea typeface="+mn-ea"/>
                <a:cs typeface="+mn-cs"/>
              </a:rPr>
              <a:pPr defTabSz="374904">
                <a:spcAft>
                  <a:spcPts val="600"/>
                </a:spcAft>
              </a:pPr>
              <a:t>1</a:t>
            </a:fld>
            <a:endParaRPr lang="en-US"/>
          </a:p>
        </p:txBody>
      </p:sp>
      <p:sp>
        <p:nvSpPr>
          <p:cNvPr id="54" name="Rectangle 2">
            <a:extLst>
              <a:ext uri="{FF2B5EF4-FFF2-40B4-BE49-F238E27FC236}">
                <a16:creationId xmlns:a16="http://schemas.microsoft.com/office/drawing/2014/main" id="{FF2F4B47-971C-8323-60F5-46551E3C632E}"/>
              </a:ext>
            </a:extLst>
          </p:cNvPr>
          <p:cNvSpPr>
            <a:spLocks noChangeArrowheads="1"/>
          </p:cNvSpPr>
          <p:nvPr/>
        </p:nvSpPr>
        <p:spPr bwMode="auto">
          <a:xfrm>
            <a:off x="2773296" y="69339"/>
            <a:ext cx="4507454" cy="400110"/>
          </a:xfrm>
          <a:prstGeom prst="rect">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anchor="t" anchorCtr="0" compatLnSpc="1">
            <a:prstTxWarp prst="textNoShape">
              <a:avLst/>
            </a:prstTxWarp>
            <a:spAutoFit/>
          </a:bodyPr>
          <a:lstStyle/>
          <a:p>
            <a:pPr defTabSz="374904" eaLnBrk="0" fontAlgn="base" hangingPunct="0">
              <a:spcBef>
                <a:spcPct val="0"/>
              </a:spcBef>
              <a:spcAft>
                <a:spcPts val="600"/>
              </a:spcAft>
            </a:pPr>
            <a:r>
              <a:rPr lang="en-US" altLang="en-US" sz="2000" b="1" dirty="0">
                <a:solidFill>
                  <a:srgbClr val="00B0F0"/>
                </a:solidFill>
                <a:latin typeface="Arial" panose="020B0604020202020204" pitchFamily="34" charset="0"/>
                <a:cs typeface="Arial" panose="020B0604020202020204" pitchFamily="34" charset="0"/>
                <a:sym typeface="+mj-lt"/>
              </a:rPr>
              <a:t> 14 </a:t>
            </a:r>
            <a:r>
              <a:rPr lang="en-US" altLang="en-US" sz="2000" b="1" dirty="0">
                <a:solidFill>
                  <a:srgbClr val="00B0F0"/>
                </a:solidFill>
                <a:latin typeface="Arial" panose="020B0604020202020204" pitchFamily="34" charset="0"/>
                <a:cs typeface="Arial" panose="020B0604020202020204" pitchFamily="34" charset="0"/>
              </a:rPr>
              <a:t>Countries Reached</a:t>
            </a:r>
            <a:endParaRPr lang="en-US" altLang="en-US" sz="2000" b="1" dirty="0">
              <a:solidFill>
                <a:srgbClr val="00B0F0"/>
              </a:solidFill>
              <a:latin typeface="Arial" panose="020B0604020202020204" pitchFamily="34" charset="0"/>
              <a:cs typeface="Arial" panose="020B0604020202020204" pitchFamily="34" charset="0"/>
              <a:sym typeface="+mj-lt"/>
            </a:endParaRPr>
          </a:p>
        </p:txBody>
      </p:sp>
      <p:pic>
        <p:nvPicPr>
          <p:cNvPr id="28" name="Picture 27" descr="A blue circle with white text&#10;&#10;Description automatically generated">
            <a:extLst>
              <a:ext uri="{FF2B5EF4-FFF2-40B4-BE49-F238E27FC236}">
                <a16:creationId xmlns:a16="http://schemas.microsoft.com/office/drawing/2014/main" id="{21A845FD-3ACF-82F1-08E3-8AFBC462505E}"/>
              </a:ext>
            </a:extLst>
          </p:cNvPr>
          <p:cNvPicPr>
            <a:picLocks noChangeAspect="1"/>
          </p:cNvPicPr>
          <p:nvPr/>
        </p:nvPicPr>
        <p:blipFill>
          <a:blip r:embed="rId3"/>
          <a:stretch>
            <a:fillRect/>
          </a:stretch>
        </p:blipFill>
        <p:spPr>
          <a:xfrm>
            <a:off x="25251" y="5566886"/>
            <a:ext cx="566029" cy="595185"/>
          </a:xfrm>
          <a:prstGeom prst="rect">
            <a:avLst/>
          </a:prstGeom>
        </p:spPr>
      </p:pic>
      <p:sp>
        <p:nvSpPr>
          <p:cNvPr id="14" name="TextBox 13">
            <a:extLst>
              <a:ext uri="{FF2B5EF4-FFF2-40B4-BE49-F238E27FC236}">
                <a16:creationId xmlns:a16="http://schemas.microsoft.com/office/drawing/2014/main" id="{00B30203-95E3-5C49-4CF3-4895DB142071}"/>
              </a:ext>
            </a:extLst>
          </p:cNvPr>
          <p:cNvSpPr txBox="1"/>
          <p:nvPr/>
        </p:nvSpPr>
        <p:spPr>
          <a:xfrm>
            <a:off x="8024547" y="2275578"/>
            <a:ext cx="4148725" cy="419602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lIns="91440" tIns="45720" rIns="91440" bIns="45720" anchor="t">
            <a:spAutoFit/>
          </a:bodyPr>
          <a:lstStyle/>
          <a:p>
            <a:pPr marL="285750" lvl="1" indent="-285750">
              <a:spcAft>
                <a:spcPts val="800"/>
              </a:spcAft>
              <a:buFont typeface="Arial" panose="020B0604020202020204" pitchFamily="34" charset="0"/>
              <a:buChar char="•"/>
              <a:tabLst>
                <a:tab pos="914400" algn="l"/>
              </a:tabLst>
            </a:pPr>
            <a:r>
              <a:rPr lang="en-US" sz="2000" dirty="0">
                <a:latin typeface="Arial"/>
                <a:ea typeface="Calibri"/>
                <a:cs typeface="Arial"/>
              </a:rPr>
              <a:t>Use of Census Executive to monitor and manage </a:t>
            </a:r>
            <a:r>
              <a:rPr lang="en-US" sz="2000" b="1" dirty="0">
                <a:latin typeface="Arial"/>
                <a:ea typeface="Calibri"/>
                <a:cs typeface="Arial"/>
              </a:rPr>
              <a:t>Guinea</a:t>
            </a:r>
          </a:p>
          <a:p>
            <a:pPr marL="285750" lvl="1" indent="-285750">
              <a:spcAft>
                <a:spcPts val="800"/>
              </a:spcAft>
              <a:buFont typeface="Arial" panose="020B0604020202020204" pitchFamily="34" charset="0"/>
              <a:buChar char="•"/>
              <a:tabLst>
                <a:tab pos="914400" algn="l"/>
              </a:tabLst>
            </a:pPr>
            <a:r>
              <a:rPr lang="en-US" sz="2000" dirty="0">
                <a:latin typeface="Arial"/>
                <a:ea typeface="Calibri"/>
                <a:cs typeface="Arial"/>
              </a:rPr>
              <a:t>Use of digital tools to analyse and manage geospatial data in water resource planning </a:t>
            </a:r>
            <a:r>
              <a:rPr lang="en-US" sz="2000" b="1" dirty="0">
                <a:latin typeface="Arial"/>
                <a:ea typeface="Calibri"/>
                <a:cs typeface="Arial"/>
              </a:rPr>
              <a:t>Eritrea</a:t>
            </a:r>
          </a:p>
          <a:p>
            <a:pPr marL="285750" lvl="1" indent="-285750">
              <a:spcAft>
                <a:spcPts val="800"/>
              </a:spcAft>
              <a:buFont typeface="Arial" panose="020B0604020202020204" pitchFamily="34" charset="0"/>
              <a:buChar char="•"/>
              <a:tabLst>
                <a:tab pos="914400" algn="l"/>
              </a:tabLst>
            </a:pPr>
            <a:r>
              <a:rPr lang="en-US" sz="2000" dirty="0">
                <a:latin typeface="Arial"/>
                <a:ea typeface="Calibri"/>
                <a:cs typeface="Arial"/>
              </a:rPr>
              <a:t>Strategic planning and coordination of CRVS </a:t>
            </a:r>
            <a:r>
              <a:rPr lang="en-US" sz="2000" b="1" dirty="0">
                <a:latin typeface="Arial"/>
                <a:ea typeface="Calibri"/>
                <a:cs typeface="Arial"/>
              </a:rPr>
              <a:t>Burundi</a:t>
            </a:r>
          </a:p>
          <a:p>
            <a:pPr marL="285750" lvl="1" indent="-285750">
              <a:spcAft>
                <a:spcPts val="800"/>
              </a:spcAft>
              <a:buFont typeface="Arial" panose="020B0604020202020204" pitchFamily="34" charset="0"/>
              <a:buChar char="•"/>
              <a:tabLst>
                <a:tab pos="914400" algn="l"/>
              </a:tabLst>
            </a:pPr>
            <a:r>
              <a:rPr lang="en-US" sz="2000" dirty="0">
                <a:latin typeface="Arial"/>
                <a:ea typeface="Calibri"/>
                <a:cs typeface="Arial"/>
              </a:rPr>
              <a:t>GDP rebasing techniques and international standards </a:t>
            </a:r>
            <a:r>
              <a:rPr lang="en-US" sz="2000" b="1" dirty="0">
                <a:latin typeface="Arial"/>
                <a:ea typeface="Calibri"/>
                <a:cs typeface="Arial"/>
              </a:rPr>
              <a:t>Burkina Faso</a:t>
            </a:r>
          </a:p>
          <a:p>
            <a:pPr marL="285750" lvl="1" indent="-285750">
              <a:spcAft>
                <a:spcPts val="800"/>
              </a:spcAft>
              <a:buFont typeface="Arial" panose="020B0604020202020204" pitchFamily="34" charset="0"/>
              <a:buChar char="•"/>
              <a:tabLst>
                <a:tab pos="914400" algn="l"/>
              </a:tabLst>
            </a:pPr>
            <a:r>
              <a:rPr lang="en-US" sz="2000" dirty="0">
                <a:latin typeface="Arial"/>
                <a:ea typeface="Calibri"/>
                <a:cs typeface="Arial"/>
              </a:rPr>
              <a:t>Use of SDMX to manage and report statistical data</a:t>
            </a:r>
          </a:p>
        </p:txBody>
      </p:sp>
      <p:pic>
        <p:nvPicPr>
          <p:cNvPr id="1026" name="Picture 2" descr="GIS Geographic Information Systems GPS Navigation App Logo. Map road ...">
            <a:extLst>
              <a:ext uri="{FF2B5EF4-FFF2-40B4-BE49-F238E27FC236}">
                <a16:creationId xmlns:a16="http://schemas.microsoft.com/office/drawing/2014/main" id="{C4CF0549-C224-DBC0-900A-861A6B0779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60" y="1092881"/>
            <a:ext cx="488235" cy="4882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Big Data Transformations with CoSort (Structured Data) - IRI">
            <a:extLst>
              <a:ext uri="{FF2B5EF4-FFF2-40B4-BE49-F238E27FC236}">
                <a16:creationId xmlns:a16="http://schemas.microsoft.com/office/drawing/2014/main" id="{93D99DB6-970E-1485-6EF5-3679D81EFE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41" y="2359291"/>
            <a:ext cx="556741" cy="5999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owing Graph Earth Vector White Icon Stock Vector (Royalty Free ...">
            <a:extLst>
              <a:ext uri="{FF2B5EF4-FFF2-40B4-BE49-F238E27FC236}">
                <a16:creationId xmlns:a16="http://schemas.microsoft.com/office/drawing/2014/main" id="{A738C7D1-22C5-8ED0-055A-F2B5985554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16" y="3962339"/>
            <a:ext cx="557139" cy="5999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Oval 15">
            <a:extLst>
              <a:ext uri="{FF2B5EF4-FFF2-40B4-BE49-F238E27FC236}">
                <a16:creationId xmlns:a16="http://schemas.microsoft.com/office/drawing/2014/main" id="{442969FF-72E8-098B-91E9-ED8EBC10E3BA}"/>
              </a:ext>
            </a:extLst>
          </p:cNvPr>
          <p:cNvSpPr/>
          <p:nvPr/>
        </p:nvSpPr>
        <p:spPr>
          <a:xfrm>
            <a:off x="7691459" y="1875301"/>
            <a:ext cx="4148725" cy="339961"/>
          </a:xfrm>
          <a:prstGeom prst="ellipse">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2000" b="1" dirty="0">
                <a:solidFill>
                  <a:srgbClr val="00B0F0"/>
                </a:solidFill>
                <a:latin typeface="Arial" panose="020B0604020202020204" pitchFamily="34" charset="0"/>
                <a:cs typeface="Arial" panose="020B0604020202020204" pitchFamily="34" charset="0"/>
              </a:rPr>
              <a:t>Capacities Developed</a:t>
            </a:r>
            <a:endParaRPr lang="en-GB" sz="2000" b="1" dirty="0">
              <a:solidFill>
                <a:srgbClr val="00B0F0"/>
              </a:solidFill>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F95C5F75-B393-B049-E414-024640078D5A}"/>
              </a:ext>
            </a:extLst>
          </p:cNvPr>
          <p:cNvSpPr/>
          <p:nvPr/>
        </p:nvSpPr>
        <p:spPr>
          <a:xfrm>
            <a:off x="2315394" y="1944543"/>
            <a:ext cx="3846149" cy="562630"/>
          </a:xfrm>
          <a:prstGeom prst="ellipse">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45720" rIns="91440" bIns="45720" numCol="1" anchor="t" anchorCtr="0" compatLnSpc="1">
            <a:prstTxWarp prst="textNoShape">
              <a:avLst/>
            </a:prstTxWarp>
            <a:spAutoFit/>
          </a:bodyPr>
          <a:lstStyle/>
          <a:p>
            <a:pPr defTabSz="374904" eaLnBrk="0" fontAlgn="base" hangingPunct="0">
              <a:spcBef>
                <a:spcPct val="0"/>
              </a:spcBef>
              <a:spcAft>
                <a:spcPts val="600"/>
              </a:spcAft>
            </a:pPr>
            <a:r>
              <a:rPr lang="en-US" sz="2000" b="1" dirty="0">
                <a:solidFill>
                  <a:srgbClr val="00B0F0"/>
                </a:solidFill>
                <a:latin typeface="Arial" panose="020B0604020202020204" pitchFamily="34" charset="0"/>
                <a:cs typeface="Arial" panose="020B0604020202020204" pitchFamily="34" charset="0"/>
              </a:rPr>
              <a:t>Changes Observed </a:t>
            </a:r>
            <a:endParaRPr lang="en-GB" sz="2000" b="1" dirty="0">
              <a:solidFill>
                <a:srgbClr val="00B0F0"/>
              </a:solidFill>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45702934-7A2B-C464-D8C8-4F05FCC0A19D}"/>
              </a:ext>
            </a:extLst>
          </p:cNvPr>
          <p:cNvSpPr/>
          <p:nvPr/>
        </p:nvSpPr>
        <p:spPr>
          <a:xfrm>
            <a:off x="8284374" y="-6824"/>
            <a:ext cx="3674646" cy="432792"/>
          </a:xfrm>
          <a:prstGeom prst="ellipse">
            <a:avLst/>
          </a:prstGeom>
          <a:noFill/>
          <a:ln>
            <a:noFill/>
          </a:ln>
        </p:spPr>
        <p:style>
          <a:lnRef idx="0">
            <a:scrgbClr r="0" g="0" b="0"/>
          </a:lnRef>
          <a:fillRef idx="0">
            <a:scrgbClr r="0" g="0" b="0"/>
          </a:fillRef>
          <a:effectRef idx="0">
            <a:scrgbClr r="0" g="0" b="0"/>
          </a:effectRef>
          <a:fontRef idx="minor">
            <a:schemeClr val="accent2"/>
          </a:fontRef>
        </p:style>
        <p:txBody>
          <a:bodyPr vert="horz" wrap="square" lIns="91440" tIns="0" rIns="91440" bIns="0" numCol="1" anchor="t" anchorCtr="0" compatLnSpc="1">
            <a:prstTxWarp prst="textNoShape">
              <a:avLst/>
            </a:prstTxWarp>
            <a:spAutoFit/>
          </a:bodyPr>
          <a:lstStyle/>
          <a:p>
            <a:pPr defTabSz="374904" eaLnBrk="0" fontAlgn="base" hangingPunct="0">
              <a:spcBef>
                <a:spcPct val="0"/>
              </a:spcBef>
              <a:spcAft>
                <a:spcPts val="600"/>
              </a:spcAft>
            </a:pPr>
            <a:r>
              <a:rPr lang="en-US" sz="2000" b="1" dirty="0">
                <a:solidFill>
                  <a:srgbClr val="00B0F0"/>
                </a:solidFill>
                <a:latin typeface="Arial" panose="020B0604020202020204" pitchFamily="34" charset="0"/>
                <a:cs typeface="Arial" panose="020B0604020202020204" pitchFamily="34" charset="0"/>
              </a:rPr>
              <a:t>Target audience</a:t>
            </a:r>
            <a:endParaRPr lang="en-GB" sz="2000" b="1" dirty="0">
              <a:solidFill>
                <a:srgbClr val="00B0F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D4F2203-5DE0-FDFA-E049-83244C0D91B6}"/>
              </a:ext>
            </a:extLst>
          </p:cNvPr>
          <p:cNvSpPr txBox="1"/>
          <p:nvPr/>
        </p:nvSpPr>
        <p:spPr>
          <a:xfrm>
            <a:off x="2530591" y="2429522"/>
            <a:ext cx="3797953" cy="39395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marL="115888" lvl="1" indent="-115888">
              <a:spcBef>
                <a:spcPts val="600"/>
              </a:spcBef>
              <a:spcAft>
                <a:spcPts val="600"/>
              </a:spcAft>
              <a:buFont typeface="Arial" panose="020B0604020202020204" pitchFamily="34" charset="0"/>
              <a:buChar char="•"/>
              <a:tabLst>
                <a:tab pos="914400" algn="l"/>
              </a:tabLst>
            </a:pPr>
            <a:r>
              <a:rPr lang="en-US" sz="2000" b="1" dirty="0">
                <a:latin typeface="Arial"/>
                <a:ea typeface="Calibri"/>
                <a:cs typeface="Arial"/>
              </a:rPr>
              <a:t>Guinea - </a:t>
            </a:r>
            <a:r>
              <a:rPr lang="en-US" sz="2000" dirty="0">
                <a:latin typeface="Arial"/>
                <a:ea typeface="Calibri"/>
                <a:cs typeface="Arial"/>
              </a:rPr>
              <a:t>Real-time tracking and improved census data quality</a:t>
            </a:r>
          </a:p>
          <a:p>
            <a:pPr marL="115888" lvl="1" indent="-115888">
              <a:spcBef>
                <a:spcPts val="600"/>
              </a:spcBef>
              <a:spcAft>
                <a:spcPts val="600"/>
              </a:spcAft>
              <a:buFont typeface="Arial" panose="020B0604020202020204" pitchFamily="34" charset="0"/>
              <a:buChar char="•"/>
              <a:tabLst>
                <a:tab pos="914400" algn="l"/>
              </a:tabLst>
            </a:pPr>
            <a:r>
              <a:rPr lang="en-US" sz="2000" b="1" dirty="0">
                <a:latin typeface="Arial"/>
                <a:ea typeface="Calibri"/>
                <a:cs typeface="Arial"/>
              </a:rPr>
              <a:t>Burundi </a:t>
            </a:r>
            <a:r>
              <a:rPr lang="en-US" sz="2000" dirty="0">
                <a:latin typeface="Arial"/>
                <a:ea typeface="Calibri"/>
                <a:cs typeface="Arial"/>
              </a:rPr>
              <a:t>- developed its CRVS strategic plan (2026-2030)</a:t>
            </a:r>
          </a:p>
          <a:p>
            <a:pPr marL="115888" lvl="1" indent="-115888">
              <a:spcBef>
                <a:spcPts val="600"/>
              </a:spcBef>
              <a:spcAft>
                <a:spcPts val="600"/>
              </a:spcAft>
              <a:buFont typeface="Arial" panose="020B0604020202020204" pitchFamily="34" charset="0"/>
              <a:buChar char="•"/>
              <a:tabLst>
                <a:tab pos="914400" algn="l"/>
              </a:tabLst>
            </a:pPr>
            <a:r>
              <a:rPr lang="en-US" sz="2000" b="1" dirty="0">
                <a:latin typeface="Arial"/>
                <a:ea typeface="Calibri"/>
                <a:cs typeface="Arial"/>
              </a:rPr>
              <a:t>Burkina Faso - </a:t>
            </a:r>
            <a:r>
              <a:rPr lang="en-US" sz="2000" dirty="0">
                <a:latin typeface="Arial"/>
                <a:ea typeface="Calibri"/>
                <a:cs typeface="Arial"/>
              </a:rPr>
              <a:t>completed the rebasing of its GDP</a:t>
            </a:r>
          </a:p>
          <a:p>
            <a:pPr marL="115888" lvl="1" indent="-115888">
              <a:spcBef>
                <a:spcPts val="600"/>
              </a:spcBef>
              <a:spcAft>
                <a:spcPts val="600"/>
              </a:spcAft>
              <a:buFont typeface="Arial" panose="020B0604020202020204" pitchFamily="34" charset="0"/>
              <a:buChar char="•"/>
              <a:tabLst>
                <a:tab pos="914400" algn="l"/>
              </a:tabLst>
            </a:pPr>
            <a:r>
              <a:rPr lang="en-US" sz="2000" b="1" dirty="0">
                <a:latin typeface="Arial"/>
                <a:ea typeface="Calibri"/>
                <a:cs typeface="Arial"/>
              </a:rPr>
              <a:t>Senegal – </a:t>
            </a:r>
            <a:r>
              <a:rPr lang="en-US" sz="2000" dirty="0">
                <a:latin typeface="Arial"/>
                <a:ea typeface="Calibri"/>
                <a:cs typeface="Arial"/>
              </a:rPr>
              <a:t>Statistical Data and Meta Data Exchange (SDMX) registry on the SDGs updated and uploaded to Open SDG</a:t>
            </a:r>
            <a:endParaRPr lang="en-US" sz="2000" b="1" dirty="0">
              <a:latin typeface="Arial"/>
              <a:ea typeface="Calibri"/>
              <a:cs typeface="Arial"/>
            </a:endParaRPr>
          </a:p>
        </p:txBody>
      </p:sp>
      <p:grpSp>
        <p:nvGrpSpPr>
          <p:cNvPr id="15" name="Group 14">
            <a:extLst>
              <a:ext uri="{FF2B5EF4-FFF2-40B4-BE49-F238E27FC236}">
                <a16:creationId xmlns:a16="http://schemas.microsoft.com/office/drawing/2014/main" id="{13ED8761-374A-E4F8-37F1-B26F4AC903D7}"/>
              </a:ext>
            </a:extLst>
          </p:cNvPr>
          <p:cNvGrpSpPr/>
          <p:nvPr/>
        </p:nvGrpSpPr>
        <p:grpSpPr>
          <a:xfrm>
            <a:off x="7142345" y="856581"/>
            <a:ext cx="649690" cy="645495"/>
            <a:chOff x="3001850" y="1430598"/>
            <a:chExt cx="481404" cy="478296"/>
          </a:xfrm>
          <a:solidFill>
            <a:srgbClr val="00B0F0"/>
          </a:solidFill>
        </p:grpSpPr>
        <p:sp>
          <p:nvSpPr>
            <p:cNvPr id="21" name="Freeform 65">
              <a:extLst>
                <a:ext uri="{FF2B5EF4-FFF2-40B4-BE49-F238E27FC236}">
                  <a16:creationId xmlns:a16="http://schemas.microsoft.com/office/drawing/2014/main" id="{F2A4F536-334B-E0F3-1C92-AD1E90C9B853}"/>
                </a:ext>
              </a:extLst>
            </p:cNvPr>
            <p:cNvSpPr/>
            <p:nvPr/>
          </p:nvSpPr>
          <p:spPr>
            <a:xfrm rot="8100000">
              <a:off x="3004958" y="1430598"/>
              <a:ext cx="478296" cy="478296"/>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sp>
          <p:nvSpPr>
            <p:cNvPr id="23" name="Freeform 66">
              <a:extLst>
                <a:ext uri="{FF2B5EF4-FFF2-40B4-BE49-F238E27FC236}">
                  <a16:creationId xmlns:a16="http://schemas.microsoft.com/office/drawing/2014/main" id="{E3FBC575-53BD-BCD7-8EA7-F6B057723D9D}"/>
                </a:ext>
              </a:extLst>
            </p:cNvPr>
            <p:cNvSpPr/>
            <p:nvPr/>
          </p:nvSpPr>
          <p:spPr>
            <a:xfrm rot="8100000">
              <a:off x="3001850" y="1537992"/>
              <a:ext cx="263509" cy="263509"/>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grpSp>
      <p:grpSp>
        <p:nvGrpSpPr>
          <p:cNvPr id="25" name="Group 24">
            <a:extLst>
              <a:ext uri="{FF2B5EF4-FFF2-40B4-BE49-F238E27FC236}">
                <a16:creationId xmlns:a16="http://schemas.microsoft.com/office/drawing/2014/main" id="{A7476D3C-84FF-7049-6FE8-62C686DB1728}"/>
              </a:ext>
            </a:extLst>
          </p:cNvPr>
          <p:cNvGrpSpPr/>
          <p:nvPr/>
        </p:nvGrpSpPr>
        <p:grpSpPr>
          <a:xfrm rot="2520000" flipH="1">
            <a:off x="6522957" y="5864532"/>
            <a:ext cx="746797" cy="541145"/>
            <a:chOff x="3001850" y="1430598"/>
            <a:chExt cx="481404" cy="478296"/>
          </a:xfrm>
          <a:solidFill>
            <a:srgbClr val="00B0F0"/>
          </a:solidFill>
        </p:grpSpPr>
        <p:sp>
          <p:nvSpPr>
            <p:cNvPr id="26" name="Freeform 65">
              <a:extLst>
                <a:ext uri="{FF2B5EF4-FFF2-40B4-BE49-F238E27FC236}">
                  <a16:creationId xmlns:a16="http://schemas.microsoft.com/office/drawing/2014/main" id="{97D1956C-265E-2389-3AE9-458CC1846322}"/>
                </a:ext>
              </a:extLst>
            </p:cNvPr>
            <p:cNvSpPr/>
            <p:nvPr/>
          </p:nvSpPr>
          <p:spPr>
            <a:xfrm rot="8100000">
              <a:off x="3004958" y="1430598"/>
              <a:ext cx="478296" cy="478296"/>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sp>
          <p:nvSpPr>
            <p:cNvPr id="27" name="Freeform 66">
              <a:extLst>
                <a:ext uri="{FF2B5EF4-FFF2-40B4-BE49-F238E27FC236}">
                  <a16:creationId xmlns:a16="http://schemas.microsoft.com/office/drawing/2014/main" id="{531BB621-D36D-5495-8BA7-4A1CDE21660D}"/>
                </a:ext>
              </a:extLst>
            </p:cNvPr>
            <p:cNvSpPr/>
            <p:nvPr/>
          </p:nvSpPr>
          <p:spPr>
            <a:xfrm rot="8100000">
              <a:off x="3001850" y="1537992"/>
              <a:ext cx="263509" cy="263509"/>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sp>
        <p:nvSpPr>
          <p:cNvPr id="44" name="Rectangle: Rounded Corners 43">
            <a:extLst>
              <a:ext uri="{FF2B5EF4-FFF2-40B4-BE49-F238E27FC236}">
                <a16:creationId xmlns:a16="http://schemas.microsoft.com/office/drawing/2014/main" id="{A45B0603-B98A-1FC0-7783-54AD8A3A83E4}"/>
              </a:ext>
            </a:extLst>
          </p:cNvPr>
          <p:cNvSpPr/>
          <p:nvPr/>
        </p:nvSpPr>
        <p:spPr>
          <a:xfrm>
            <a:off x="9321816" y="407517"/>
            <a:ext cx="1269967" cy="1299800"/>
          </a:xfrm>
          <a:prstGeom prst="roundRect">
            <a:avLst/>
          </a:prstGeom>
          <a:solidFill>
            <a:srgbClr val="FFC20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600" b="1" dirty="0">
                <a:solidFill>
                  <a:schemeClr val="accent1">
                    <a:lumMod val="50000"/>
                  </a:schemeClr>
                </a:solidFill>
                <a:latin typeface="Arial" panose="020B0604020202020204" pitchFamily="34" charset="0"/>
                <a:cs typeface="Arial" panose="020B0604020202020204" pitchFamily="34" charset="0"/>
              </a:rPr>
              <a:t>4 National Mapping Agencies </a:t>
            </a:r>
            <a:endParaRPr lang="en-US" sz="1600" b="1" dirty="0">
              <a:solidFill>
                <a:schemeClr val="accent1">
                  <a:lumMod val="50000"/>
                </a:schemeClr>
              </a:solidFill>
              <a:latin typeface="Arial" panose="020B0604020202020204" pitchFamily="34" charset="0"/>
              <a:ea typeface="Calibri Light"/>
              <a:cs typeface="Arial" panose="020B0604020202020204" pitchFamily="34" charset="0"/>
            </a:endParaRPr>
          </a:p>
        </p:txBody>
      </p:sp>
      <p:sp>
        <p:nvSpPr>
          <p:cNvPr id="45" name="Rectangle: Rounded Corners 44">
            <a:extLst>
              <a:ext uri="{FF2B5EF4-FFF2-40B4-BE49-F238E27FC236}">
                <a16:creationId xmlns:a16="http://schemas.microsoft.com/office/drawing/2014/main" id="{3950F851-A322-6D58-9F1C-A3B0F1E9F9F2}"/>
              </a:ext>
            </a:extLst>
          </p:cNvPr>
          <p:cNvSpPr/>
          <p:nvPr/>
        </p:nvSpPr>
        <p:spPr>
          <a:xfrm>
            <a:off x="7976117" y="414939"/>
            <a:ext cx="1298323" cy="1321131"/>
          </a:xfrm>
          <a:prstGeom prst="roundRect">
            <a:avLst/>
          </a:prstGeom>
          <a:solidFill>
            <a:srgbClr val="00833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91440" bIns="0" rtlCol="0" anchor="ctr"/>
          <a:lstStyle/>
          <a:p>
            <a:pPr algn="ctr"/>
            <a:r>
              <a:rPr lang="en-US" sz="1600" b="1" dirty="0">
                <a:latin typeface="Arial" panose="020B0604020202020204" pitchFamily="34" charset="0"/>
                <a:cs typeface="Arial" panose="020B0604020202020204" pitchFamily="34" charset="0"/>
              </a:rPr>
              <a:t>13</a:t>
            </a:r>
          </a:p>
          <a:p>
            <a:pPr algn="ctr"/>
            <a:r>
              <a:rPr lang="en-US" sz="1600" b="1" dirty="0">
                <a:latin typeface="Arial" panose="020B0604020202020204" pitchFamily="34" charset="0"/>
                <a:cs typeface="Arial" panose="020B0604020202020204" pitchFamily="34" charset="0"/>
              </a:rPr>
              <a:t>National Statistical Office</a:t>
            </a:r>
            <a:endParaRPr lang="en-US" sz="1600" b="1" dirty="0">
              <a:latin typeface="Arial" panose="020B0604020202020204" pitchFamily="34" charset="0"/>
              <a:ea typeface="Calibri Light"/>
              <a:cs typeface="Arial" panose="020B0604020202020204" pitchFamily="34" charset="0"/>
            </a:endParaRPr>
          </a:p>
        </p:txBody>
      </p:sp>
      <p:sp>
        <p:nvSpPr>
          <p:cNvPr id="46" name="Rectangle: Rounded Corners 45">
            <a:extLst>
              <a:ext uri="{FF2B5EF4-FFF2-40B4-BE49-F238E27FC236}">
                <a16:creationId xmlns:a16="http://schemas.microsoft.com/office/drawing/2014/main" id="{4628790D-EC93-71FC-2E85-4B19F0E02E01}"/>
              </a:ext>
            </a:extLst>
          </p:cNvPr>
          <p:cNvSpPr/>
          <p:nvPr/>
        </p:nvSpPr>
        <p:spPr>
          <a:xfrm>
            <a:off x="10682067" y="396851"/>
            <a:ext cx="1288910" cy="1321131"/>
          </a:xfrm>
          <a:prstGeom prst="roundRect">
            <a:avLst/>
          </a:prstGeom>
          <a:solidFill>
            <a:srgbClr val="374EA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latin typeface="Arial" panose="020B0604020202020204" pitchFamily="34" charset="0"/>
                <a:cs typeface="Arial" panose="020B0604020202020204" pitchFamily="34" charset="0"/>
              </a:rPr>
              <a:t>109</a:t>
            </a:r>
          </a:p>
          <a:p>
            <a:pPr algn="ctr"/>
            <a:r>
              <a:rPr lang="en-US" sz="1600" b="1" dirty="0">
                <a:latin typeface="Arial" panose="020B0604020202020204" pitchFamily="34" charset="0"/>
                <a:cs typeface="Arial" panose="020B0604020202020204" pitchFamily="34" charset="0"/>
              </a:rPr>
              <a:t>Data and Statistical Experts</a:t>
            </a:r>
            <a:endParaRPr lang="en-US" sz="1600" b="1" dirty="0">
              <a:latin typeface="Arial" panose="020B0604020202020204" pitchFamily="34" charset="0"/>
              <a:ea typeface="Calibri Light"/>
              <a:cs typeface="Arial" panose="020B0604020202020204" pitchFamily="34" charset="0"/>
            </a:endParaRPr>
          </a:p>
        </p:txBody>
      </p:sp>
      <p:grpSp>
        <p:nvGrpSpPr>
          <p:cNvPr id="74" name="Group 73">
            <a:extLst>
              <a:ext uri="{FF2B5EF4-FFF2-40B4-BE49-F238E27FC236}">
                <a16:creationId xmlns:a16="http://schemas.microsoft.com/office/drawing/2014/main" id="{1398715D-B443-6ABA-9BB9-4DC9C6E93EEB}"/>
              </a:ext>
            </a:extLst>
          </p:cNvPr>
          <p:cNvGrpSpPr/>
          <p:nvPr/>
        </p:nvGrpSpPr>
        <p:grpSpPr>
          <a:xfrm>
            <a:off x="6412011" y="4295195"/>
            <a:ext cx="1436532" cy="1331271"/>
            <a:chOff x="4927610" y="4337545"/>
            <a:chExt cx="1734679" cy="1615414"/>
          </a:xfrm>
        </p:grpSpPr>
        <p:sp>
          <p:nvSpPr>
            <p:cNvPr id="81" name="Rectangle: Rounded Corners 80">
              <a:extLst>
                <a:ext uri="{FF2B5EF4-FFF2-40B4-BE49-F238E27FC236}">
                  <a16:creationId xmlns:a16="http://schemas.microsoft.com/office/drawing/2014/main" id="{3D19BBE2-E025-B6E4-5AF2-01A42742E294}"/>
                </a:ext>
              </a:extLst>
            </p:cNvPr>
            <p:cNvSpPr/>
            <p:nvPr/>
          </p:nvSpPr>
          <p:spPr>
            <a:xfrm>
              <a:off x="4927610" y="4337545"/>
              <a:ext cx="1734679" cy="1615414"/>
            </a:xfrm>
            <a:prstGeom prst="roundRect">
              <a:avLst>
                <a:gd name="adj" fmla="val 50000"/>
              </a:avLst>
            </a:prstGeom>
            <a:solidFill>
              <a:srgbClr val="58C0FA">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400" b="1" dirty="0"/>
            </a:p>
            <a:p>
              <a:pPr algn="ctr"/>
              <a:endParaRPr lang="en-US" sz="1400" b="1" dirty="0"/>
            </a:p>
            <a:p>
              <a:pPr algn="ctr"/>
              <a:endParaRPr lang="en-US" sz="1400" b="1" dirty="0"/>
            </a:p>
            <a:p>
              <a:pPr algn="ctr"/>
              <a:endParaRPr lang="en-US" sz="1400" b="1" dirty="0"/>
            </a:p>
            <a:p>
              <a:pPr algn="ctr"/>
              <a:r>
                <a:rPr lang="en-US" sz="1400" b="1" dirty="0"/>
                <a:t>Knowledge products</a:t>
              </a:r>
            </a:p>
          </p:txBody>
        </p:sp>
        <p:pic>
          <p:nvPicPr>
            <p:cNvPr id="83" name="Graphic 82" descr="Internet with solid fill">
              <a:extLst>
                <a:ext uri="{FF2B5EF4-FFF2-40B4-BE49-F238E27FC236}">
                  <a16:creationId xmlns:a16="http://schemas.microsoft.com/office/drawing/2014/main" id="{4D95E640-F3A9-23BD-5F3D-B93F9E93F0D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536931" y="5377387"/>
              <a:ext cx="512309" cy="456461"/>
            </a:xfrm>
            <a:prstGeom prst="rect">
              <a:avLst/>
            </a:prstGeom>
          </p:spPr>
        </p:pic>
      </p:grpSp>
      <p:grpSp>
        <p:nvGrpSpPr>
          <p:cNvPr id="75" name="Group 74">
            <a:extLst>
              <a:ext uri="{FF2B5EF4-FFF2-40B4-BE49-F238E27FC236}">
                <a16:creationId xmlns:a16="http://schemas.microsoft.com/office/drawing/2014/main" id="{81F57C36-0870-EC18-2C63-FB356CDC7DFF}"/>
              </a:ext>
            </a:extLst>
          </p:cNvPr>
          <p:cNvGrpSpPr/>
          <p:nvPr/>
        </p:nvGrpSpPr>
        <p:grpSpPr>
          <a:xfrm>
            <a:off x="6549285" y="2336885"/>
            <a:ext cx="1160161" cy="1063857"/>
            <a:chOff x="6021872" y="3205526"/>
            <a:chExt cx="1634015" cy="1524073"/>
          </a:xfrm>
        </p:grpSpPr>
        <p:sp>
          <p:nvSpPr>
            <p:cNvPr id="79" name="Rectangle: Rounded Corners 78">
              <a:extLst>
                <a:ext uri="{FF2B5EF4-FFF2-40B4-BE49-F238E27FC236}">
                  <a16:creationId xmlns:a16="http://schemas.microsoft.com/office/drawing/2014/main" id="{787AF034-8C96-5C3C-DECC-A25143055A70}"/>
                </a:ext>
              </a:extLst>
            </p:cNvPr>
            <p:cNvSpPr/>
            <p:nvPr/>
          </p:nvSpPr>
          <p:spPr>
            <a:xfrm>
              <a:off x="6021872" y="3205526"/>
              <a:ext cx="1634015" cy="1524073"/>
            </a:xfrm>
            <a:prstGeom prst="roundRect">
              <a:avLst>
                <a:gd name="adj" fmla="val 50000"/>
              </a:avLst>
            </a:prstGeom>
            <a:solidFill>
              <a:srgbClr val="99CB6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400" b="1" dirty="0"/>
            </a:p>
            <a:p>
              <a:pPr algn="ctr"/>
              <a:endParaRPr lang="en-US" sz="1400" b="1" dirty="0"/>
            </a:p>
            <a:p>
              <a:pPr algn="ctr"/>
              <a:r>
                <a:rPr lang="en-US" sz="1400" b="1" dirty="0"/>
                <a:t>Advisory Service</a:t>
              </a:r>
            </a:p>
          </p:txBody>
        </p:sp>
        <p:pic>
          <p:nvPicPr>
            <p:cNvPr id="80" name="Graphic 79" descr="Smart Phone with solid fill">
              <a:extLst>
                <a:ext uri="{FF2B5EF4-FFF2-40B4-BE49-F238E27FC236}">
                  <a16:creationId xmlns:a16="http://schemas.microsoft.com/office/drawing/2014/main" id="{BE881DE7-7DA2-1C33-1692-89A661D45D6B}"/>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610744" y="4117013"/>
              <a:ext cx="519054" cy="415270"/>
            </a:xfrm>
            <a:prstGeom prst="rect">
              <a:avLst/>
            </a:prstGeom>
          </p:spPr>
        </p:pic>
      </p:grpSp>
      <p:grpSp>
        <p:nvGrpSpPr>
          <p:cNvPr id="76" name="Group 75">
            <a:extLst>
              <a:ext uri="{FF2B5EF4-FFF2-40B4-BE49-F238E27FC236}">
                <a16:creationId xmlns:a16="http://schemas.microsoft.com/office/drawing/2014/main" id="{8C0E63F6-0DED-2C1E-B1DB-0E4C3A180F0E}"/>
              </a:ext>
            </a:extLst>
          </p:cNvPr>
          <p:cNvGrpSpPr/>
          <p:nvPr/>
        </p:nvGrpSpPr>
        <p:grpSpPr>
          <a:xfrm>
            <a:off x="6527752" y="3230370"/>
            <a:ext cx="1207570" cy="1187882"/>
            <a:chOff x="6892279" y="4382572"/>
            <a:chExt cx="1634014" cy="1572464"/>
          </a:xfrm>
        </p:grpSpPr>
        <p:sp>
          <p:nvSpPr>
            <p:cNvPr id="77" name="Rectangle: Rounded Corners 76">
              <a:extLst>
                <a:ext uri="{FF2B5EF4-FFF2-40B4-BE49-F238E27FC236}">
                  <a16:creationId xmlns:a16="http://schemas.microsoft.com/office/drawing/2014/main" id="{1223ABE2-0859-648E-0956-461D0CE2BAFE}"/>
                </a:ext>
              </a:extLst>
            </p:cNvPr>
            <p:cNvSpPr/>
            <p:nvPr/>
          </p:nvSpPr>
          <p:spPr>
            <a:xfrm>
              <a:off x="6892279" y="4382572"/>
              <a:ext cx="1634014" cy="1572464"/>
            </a:xfrm>
            <a:prstGeom prst="roundRect">
              <a:avLst>
                <a:gd name="adj" fmla="val 50000"/>
              </a:avLst>
            </a:prstGeom>
            <a:solidFill>
              <a:schemeClr val="accent3">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r>
                <a:rPr lang="en-US" sz="1400" b="1" dirty="0"/>
                <a:t> </a:t>
              </a:r>
            </a:p>
            <a:p>
              <a:pPr algn="ctr"/>
              <a:endParaRPr lang="en-US" sz="1400" b="1" dirty="0"/>
            </a:p>
            <a:p>
              <a:pPr algn="ctr"/>
              <a:r>
                <a:rPr lang="en-US" sz="1400" b="1" dirty="0"/>
                <a:t>Capacity Building</a:t>
              </a:r>
            </a:p>
          </p:txBody>
        </p:sp>
        <p:pic>
          <p:nvPicPr>
            <p:cNvPr id="78" name="Graphic 77" descr="Download from cloud with solid fill">
              <a:extLst>
                <a:ext uri="{FF2B5EF4-FFF2-40B4-BE49-F238E27FC236}">
                  <a16:creationId xmlns:a16="http://schemas.microsoft.com/office/drawing/2014/main" id="{99547A17-AA7F-DB2A-A6FC-CA14495B497F}"/>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7465116" y="5255560"/>
              <a:ext cx="574686" cy="512039"/>
            </a:xfrm>
            <a:prstGeom prst="rect">
              <a:avLst/>
            </a:prstGeom>
          </p:spPr>
        </p:pic>
      </p:grpSp>
      <p:sp>
        <p:nvSpPr>
          <p:cNvPr id="86" name="Rectangle 85">
            <a:extLst>
              <a:ext uri="{FF2B5EF4-FFF2-40B4-BE49-F238E27FC236}">
                <a16:creationId xmlns:a16="http://schemas.microsoft.com/office/drawing/2014/main" id="{F2C038B1-5015-0913-3636-85EFB627F0DD}"/>
              </a:ext>
            </a:extLst>
          </p:cNvPr>
          <p:cNvSpPr/>
          <p:nvPr/>
        </p:nvSpPr>
        <p:spPr>
          <a:xfrm>
            <a:off x="2622823" y="413026"/>
            <a:ext cx="4507454" cy="1672809"/>
          </a:xfrm>
          <a:prstGeom prst="rect">
            <a:avLst/>
          </a:prstGeom>
          <a:noFill/>
        </p:spPr>
        <p:txBody>
          <a:bodyPr wrap="square" lIns="91440" tIns="0" rIns="91440" bIns="0" anchor="t">
            <a:noAutofit/>
          </a:bodyPr>
          <a:lstStyle/>
          <a:p>
            <a:pPr marL="111125" indent="-111125">
              <a:spcBef>
                <a:spcPct val="0"/>
              </a:spcBef>
              <a:buFont typeface="Arial" panose="020B0604020202020204" pitchFamily="34" charset="0"/>
              <a:buChar char="•"/>
            </a:pPr>
            <a:r>
              <a:rPr lang="en-US" sz="2000" b="1" dirty="0" err="1">
                <a:latin typeface="Arial" panose="020B0604020202020204" pitchFamily="34" charset="0"/>
                <a:cs typeface="Arial" panose="020B0604020202020204" pitchFamily="34" charset="0"/>
              </a:rPr>
              <a:t>CoF</a:t>
            </a:r>
            <a:r>
              <a:rPr lang="en-US" sz="2000" dirty="0">
                <a:latin typeface="Arial" panose="020B0604020202020204" pitchFamily="34" charset="0"/>
                <a:cs typeface="Arial" panose="020B0604020202020204" pitchFamily="34" charset="0"/>
              </a:rPr>
              <a:t>: </a:t>
            </a:r>
            <a:r>
              <a:rPr lang="en-US" sz="2000" dirty="0">
                <a:solidFill>
                  <a:schemeClr val="dk1"/>
                </a:solidFill>
                <a:latin typeface="Arial" panose="020B0604020202020204" pitchFamily="34" charset="0"/>
                <a:ea typeface="Calibri"/>
                <a:cs typeface="Arial" panose="020B0604020202020204" pitchFamily="34" charset="0"/>
              </a:rPr>
              <a:t>Comoros, Eswatini, Mali, Mozambique, Burundi, Senegal, Kenya, Burkina Faso</a:t>
            </a:r>
          </a:p>
          <a:p>
            <a:pPr marL="111125" indent="-111125">
              <a:spcBef>
                <a:spcPct val="0"/>
              </a:spcBef>
              <a:buFont typeface="Arial" panose="020B0604020202020204" pitchFamily="34" charset="0"/>
              <a:buChar char="•"/>
            </a:pPr>
            <a:r>
              <a:rPr lang="en-US" sz="2000" b="1" dirty="0">
                <a:latin typeface="Arial" panose="020B0604020202020204" pitchFamily="34" charset="0"/>
                <a:cs typeface="Arial" panose="020B0604020202020204" pitchFamily="34" charset="0"/>
              </a:rPr>
              <a:t>Other</a:t>
            </a:r>
            <a:r>
              <a:rPr lang="en-US" sz="2000" dirty="0">
                <a:latin typeface="Arial" panose="020B0604020202020204" pitchFamily="34" charset="0"/>
                <a:cs typeface="Arial" panose="020B0604020202020204" pitchFamily="34" charset="0"/>
              </a:rPr>
              <a:t>: </a:t>
            </a:r>
            <a:r>
              <a:rPr lang="en-US" sz="2000" dirty="0">
                <a:solidFill>
                  <a:schemeClr val="dk1"/>
                </a:solidFill>
                <a:latin typeface="Arial" panose="020B0604020202020204" pitchFamily="34" charset="0"/>
                <a:ea typeface="Calibri"/>
                <a:cs typeface="Arial" panose="020B0604020202020204" pitchFamily="34" charset="0"/>
              </a:rPr>
              <a:t>Cameroon, Guinea, Togo, URT, Eritrea </a:t>
            </a:r>
          </a:p>
        </p:txBody>
      </p:sp>
      <p:grpSp>
        <p:nvGrpSpPr>
          <p:cNvPr id="2" name="Group 1">
            <a:extLst>
              <a:ext uri="{FF2B5EF4-FFF2-40B4-BE49-F238E27FC236}">
                <a16:creationId xmlns:a16="http://schemas.microsoft.com/office/drawing/2014/main" id="{DB87303D-A9FB-CE6B-0058-CBF05CAEA3A2}"/>
              </a:ext>
            </a:extLst>
          </p:cNvPr>
          <p:cNvGrpSpPr/>
          <p:nvPr/>
        </p:nvGrpSpPr>
        <p:grpSpPr>
          <a:xfrm rot="17261641" flipH="1">
            <a:off x="11386715" y="1716145"/>
            <a:ext cx="678269" cy="540356"/>
            <a:chOff x="3001850" y="1430598"/>
            <a:chExt cx="481404" cy="478296"/>
          </a:xfrm>
          <a:solidFill>
            <a:srgbClr val="00B0F0"/>
          </a:solidFill>
        </p:grpSpPr>
        <p:sp>
          <p:nvSpPr>
            <p:cNvPr id="6" name="Freeform 65">
              <a:extLst>
                <a:ext uri="{FF2B5EF4-FFF2-40B4-BE49-F238E27FC236}">
                  <a16:creationId xmlns:a16="http://schemas.microsoft.com/office/drawing/2014/main" id="{C0D01878-A2D3-139A-01CD-3F9A84335195}"/>
                </a:ext>
              </a:extLst>
            </p:cNvPr>
            <p:cNvSpPr/>
            <p:nvPr/>
          </p:nvSpPr>
          <p:spPr>
            <a:xfrm rot="8100000">
              <a:off x="3004958" y="1430598"/>
              <a:ext cx="478296" cy="478296"/>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solidFill>
                  <a:schemeClr val="tx1"/>
                </a:solidFill>
              </a:endParaRPr>
            </a:p>
          </p:txBody>
        </p:sp>
        <p:sp>
          <p:nvSpPr>
            <p:cNvPr id="8" name="Freeform 66">
              <a:extLst>
                <a:ext uri="{FF2B5EF4-FFF2-40B4-BE49-F238E27FC236}">
                  <a16:creationId xmlns:a16="http://schemas.microsoft.com/office/drawing/2014/main" id="{BFD5B6F4-20D4-9FC9-7EA2-220989EE44DF}"/>
                </a:ext>
              </a:extLst>
            </p:cNvPr>
            <p:cNvSpPr/>
            <p:nvPr/>
          </p:nvSpPr>
          <p:spPr>
            <a:xfrm rot="8100000">
              <a:off x="3001850" y="1537992"/>
              <a:ext cx="263509" cy="263509"/>
            </a:xfrm>
            <a:custGeom>
              <a:avLst/>
              <a:gdLst>
                <a:gd name="connsiteX0" fmla="*/ 58673 w 1684980"/>
                <a:gd name="connsiteY0" fmla="*/ 1631044 h 1684980"/>
                <a:gd name="connsiteX1" fmla="*/ 4737 w 1684980"/>
                <a:gd name="connsiteY1" fmla="*/ 1500830 h 1684980"/>
                <a:gd name="connsiteX2" fmla="*/ 4737 w 1684980"/>
                <a:gd name="connsiteY2" fmla="*/ 212352 h 1684980"/>
                <a:gd name="connsiteX3" fmla="*/ 0 w 1684980"/>
                <a:gd name="connsiteY3" fmla="*/ 188887 h 1684980"/>
                <a:gd name="connsiteX4" fmla="*/ 53936 w 1684980"/>
                <a:gd name="connsiteY4" fmla="*/ 58673 h 1684980"/>
                <a:gd name="connsiteX5" fmla="*/ 56766 w 1684980"/>
                <a:gd name="connsiteY5" fmla="*/ 56766 h 1684980"/>
                <a:gd name="connsiteX6" fmla="*/ 58674 w 1684980"/>
                <a:gd name="connsiteY6" fmla="*/ 53936 h 1684980"/>
                <a:gd name="connsiteX7" fmla="*/ 188887 w 1684980"/>
                <a:gd name="connsiteY7" fmla="*/ 0 h 1684980"/>
                <a:gd name="connsiteX8" fmla="*/ 212351 w 1684980"/>
                <a:gd name="connsiteY8" fmla="*/ 4737 h 1684980"/>
                <a:gd name="connsiteX9" fmla="*/ 1500830 w 1684980"/>
                <a:gd name="connsiteY9" fmla="*/ 4737 h 1684980"/>
                <a:gd name="connsiteX10" fmla="*/ 1684980 w 1684980"/>
                <a:gd name="connsiteY10" fmla="*/ 188887 h 1684980"/>
                <a:gd name="connsiteX11" fmla="*/ 1500830 w 1684980"/>
                <a:gd name="connsiteY11" fmla="*/ 373037 h 1684980"/>
                <a:gd name="connsiteX12" fmla="*/ 373037 w 1684980"/>
                <a:gd name="connsiteY12" fmla="*/ 373037 h 1684980"/>
                <a:gd name="connsiteX13" fmla="*/ 373037 w 1684980"/>
                <a:gd name="connsiteY13" fmla="*/ 1500830 h 1684980"/>
                <a:gd name="connsiteX14" fmla="*/ 188887 w 1684980"/>
                <a:gd name="connsiteY14" fmla="*/ 1684980 h 1684980"/>
                <a:gd name="connsiteX15" fmla="*/ 58673 w 1684980"/>
                <a:gd name="connsiteY15" fmla="*/ 1631044 h 168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84980" h="1684980">
                  <a:moveTo>
                    <a:pt x="58673" y="1631044"/>
                  </a:moveTo>
                  <a:cubicBezTo>
                    <a:pt x="25349" y="1597719"/>
                    <a:pt x="4737" y="1551681"/>
                    <a:pt x="4737" y="1500830"/>
                  </a:cubicBezTo>
                  <a:lnTo>
                    <a:pt x="4737" y="212352"/>
                  </a:lnTo>
                  <a:lnTo>
                    <a:pt x="0" y="188887"/>
                  </a:lnTo>
                  <a:cubicBezTo>
                    <a:pt x="0" y="138036"/>
                    <a:pt x="20611" y="91998"/>
                    <a:pt x="53936" y="58673"/>
                  </a:cubicBezTo>
                  <a:lnTo>
                    <a:pt x="56766" y="56766"/>
                  </a:lnTo>
                  <a:lnTo>
                    <a:pt x="58674" y="53936"/>
                  </a:lnTo>
                  <a:cubicBezTo>
                    <a:pt x="91998" y="20612"/>
                    <a:pt x="138035" y="0"/>
                    <a:pt x="188887" y="0"/>
                  </a:cubicBezTo>
                  <a:lnTo>
                    <a:pt x="212351" y="4737"/>
                  </a:lnTo>
                  <a:lnTo>
                    <a:pt x="1500830" y="4737"/>
                  </a:lnTo>
                  <a:cubicBezTo>
                    <a:pt x="1602533" y="4737"/>
                    <a:pt x="1684980" y="87184"/>
                    <a:pt x="1684980" y="188887"/>
                  </a:cubicBezTo>
                  <a:cubicBezTo>
                    <a:pt x="1684980" y="290590"/>
                    <a:pt x="1602533" y="373037"/>
                    <a:pt x="1500830" y="373037"/>
                  </a:cubicBezTo>
                  <a:lnTo>
                    <a:pt x="373037" y="373037"/>
                  </a:lnTo>
                  <a:lnTo>
                    <a:pt x="373037" y="1500830"/>
                  </a:lnTo>
                  <a:cubicBezTo>
                    <a:pt x="373037" y="1602533"/>
                    <a:pt x="290590" y="1684980"/>
                    <a:pt x="188887" y="1684980"/>
                  </a:cubicBezTo>
                  <a:cubicBezTo>
                    <a:pt x="138036" y="1684980"/>
                    <a:pt x="91998" y="1664368"/>
                    <a:pt x="58673" y="1631044"/>
                  </a:cubicBezTo>
                  <a:close/>
                </a:path>
              </a:pathLst>
            </a:cu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sp>
        <p:nvSpPr>
          <p:cNvPr id="9" name="Rectangle 8">
            <a:extLst>
              <a:ext uri="{FF2B5EF4-FFF2-40B4-BE49-F238E27FC236}">
                <a16:creationId xmlns:a16="http://schemas.microsoft.com/office/drawing/2014/main" id="{66392E61-3569-C9CE-E339-B7FAF291A9F7}"/>
              </a:ext>
            </a:extLst>
          </p:cNvPr>
          <p:cNvSpPr/>
          <p:nvPr/>
        </p:nvSpPr>
        <p:spPr>
          <a:xfrm>
            <a:off x="565142" y="2343391"/>
            <a:ext cx="2263932" cy="1063857"/>
          </a:xfrm>
          <a:prstGeom prst="rect">
            <a:avLst/>
          </a:prstGeom>
          <a:noFill/>
        </p:spPr>
        <p:txBody>
          <a:bodyPr wrap="square" lIns="91440" tIns="0" rIns="91440" bIns="0" anchor="t">
            <a:noAutofit/>
          </a:bodyPr>
          <a:lstStyle/>
          <a:p>
            <a:pPr lvl="0"/>
            <a:r>
              <a:rPr lang="en-US" sz="1600" b="1" dirty="0">
                <a:latin typeface="Arial" panose="020B0604020202020204" pitchFamily="34" charset="0"/>
                <a:cs typeface="Arial" panose="020B0604020202020204" pitchFamily="34" charset="0"/>
              </a:rPr>
              <a:t>Towards digital transformation and modernization of statistical systems</a:t>
            </a:r>
            <a:endParaRPr lang="en-GB" sz="1600" dirty="0">
              <a:latin typeface="Arial" panose="020B0604020202020204" pitchFamily="34" charset="0"/>
              <a:cs typeface="Arial" panose="020B0604020202020204" pitchFamily="34" charset="0"/>
            </a:endParaRPr>
          </a:p>
          <a:p>
            <a:pPr>
              <a:spcBef>
                <a:spcPct val="0"/>
              </a:spcBef>
            </a:pPr>
            <a:endParaRPr lang="en-US" sz="1600" dirty="0">
              <a:solidFill>
                <a:schemeClr val="dk1"/>
              </a:solidFill>
              <a:latin typeface="Arial"/>
              <a:ea typeface="Calibri"/>
              <a:cs typeface="Arial"/>
            </a:endParaRPr>
          </a:p>
        </p:txBody>
      </p:sp>
      <p:sp>
        <p:nvSpPr>
          <p:cNvPr id="12" name="Rectangle 11">
            <a:extLst>
              <a:ext uri="{FF2B5EF4-FFF2-40B4-BE49-F238E27FC236}">
                <a16:creationId xmlns:a16="http://schemas.microsoft.com/office/drawing/2014/main" id="{1F6B334D-EDD1-819D-D80F-9CEC2F5D5C3A}"/>
              </a:ext>
            </a:extLst>
          </p:cNvPr>
          <p:cNvSpPr/>
          <p:nvPr/>
        </p:nvSpPr>
        <p:spPr>
          <a:xfrm>
            <a:off x="527267" y="953821"/>
            <a:ext cx="2157052" cy="884356"/>
          </a:xfrm>
          <a:prstGeom prst="rect">
            <a:avLst/>
          </a:prstGeom>
          <a:noFill/>
        </p:spPr>
        <p:txBody>
          <a:bodyPr wrap="square" lIns="91440" tIns="0" rIns="91440" bIns="0" anchor="t">
            <a:noAutofit/>
          </a:bodyPr>
          <a:lstStyle/>
          <a:p>
            <a:pPr>
              <a:spcBef>
                <a:spcPct val="0"/>
              </a:spcBef>
            </a:pPr>
            <a:r>
              <a:rPr lang="en-US" sz="1600" b="1" dirty="0">
                <a:latin typeface="Arial" panose="020B0604020202020204" pitchFamily="34" charset="0"/>
                <a:cs typeface="Arial" panose="020B0604020202020204" pitchFamily="34" charset="0"/>
              </a:rPr>
              <a:t>Towards integrated Geospatial information framework</a:t>
            </a:r>
            <a:r>
              <a:rPr lang="en-US" sz="1600" dirty="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p>
            <a:pPr>
              <a:spcBef>
                <a:spcPct val="0"/>
              </a:spcBef>
            </a:pPr>
            <a:endParaRPr lang="en-US" sz="1600" dirty="0">
              <a:solidFill>
                <a:schemeClr val="dk1"/>
              </a:solidFill>
              <a:latin typeface="Arial"/>
              <a:ea typeface="Calibri"/>
              <a:cs typeface="Arial"/>
            </a:endParaRPr>
          </a:p>
        </p:txBody>
      </p:sp>
      <p:sp>
        <p:nvSpPr>
          <p:cNvPr id="19" name="Rectangle 18">
            <a:extLst>
              <a:ext uri="{FF2B5EF4-FFF2-40B4-BE49-F238E27FC236}">
                <a16:creationId xmlns:a16="http://schemas.microsoft.com/office/drawing/2014/main" id="{3D434FE3-4A10-3660-7206-9E44EF6D806D}"/>
              </a:ext>
            </a:extLst>
          </p:cNvPr>
          <p:cNvSpPr/>
          <p:nvPr/>
        </p:nvSpPr>
        <p:spPr>
          <a:xfrm>
            <a:off x="603347" y="5618805"/>
            <a:ext cx="2155720" cy="541863"/>
          </a:xfrm>
          <a:prstGeom prst="rect">
            <a:avLst/>
          </a:prstGeom>
          <a:noFill/>
        </p:spPr>
        <p:txBody>
          <a:bodyPr wrap="square" lIns="91440" tIns="0" rIns="91440" bIns="0" anchor="t">
            <a:noAutofit/>
          </a:bodyPr>
          <a:lstStyle/>
          <a:p>
            <a:pPr lvl="0" defTabSz="800100">
              <a:lnSpc>
                <a:spcPct val="90000"/>
              </a:lnSpc>
              <a:spcBef>
                <a:spcPct val="0"/>
              </a:spcBef>
              <a:spcAft>
                <a:spcPct val="35000"/>
              </a:spcAft>
            </a:pPr>
            <a:r>
              <a:rPr lang="en-US" sz="1600" b="1" dirty="0">
                <a:latin typeface="Arial" panose="020B0604020202020204" pitchFamily="34" charset="0"/>
                <a:cs typeface="Arial" panose="020B0604020202020204" pitchFamily="34" charset="0"/>
              </a:rPr>
              <a:t>Improved CRVS System</a:t>
            </a:r>
          </a:p>
        </p:txBody>
      </p:sp>
      <p:sp>
        <p:nvSpPr>
          <p:cNvPr id="20" name="Rectangle 19">
            <a:extLst>
              <a:ext uri="{FF2B5EF4-FFF2-40B4-BE49-F238E27FC236}">
                <a16:creationId xmlns:a16="http://schemas.microsoft.com/office/drawing/2014/main" id="{22A1B7A1-3975-D4FB-CDE7-3931B009C312}"/>
              </a:ext>
            </a:extLst>
          </p:cNvPr>
          <p:cNvSpPr/>
          <p:nvPr/>
        </p:nvSpPr>
        <p:spPr>
          <a:xfrm>
            <a:off x="424822" y="3819924"/>
            <a:ext cx="2259496" cy="1142346"/>
          </a:xfrm>
          <a:prstGeom prst="rect">
            <a:avLst/>
          </a:prstGeom>
          <a:noFill/>
        </p:spPr>
        <p:txBody>
          <a:bodyPr wrap="square" lIns="91440" tIns="0" rIns="91440" bIns="0" anchor="t">
            <a:noAutofit/>
          </a:bodyPr>
          <a:lstStyle/>
          <a:p>
            <a:pPr lvl="0" defTabSz="800100">
              <a:lnSpc>
                <a:spcPct val="90000"/>
              </a:lnSpc>
              <a:spcBef>
                <a:spcPct val="0"/>
              </a:spcBef>
              <a:spcAft>
                <a:spcPct val="35000"/>
              </a:spcAft>
            </a:pPr>
            <a:r>
              <a:rPr lang="en-US" sz="1600" b="1" dirty="0">
                <a:latin typeface="Arial" panose="020B0604020202020204" pitchFamily="34" charset="0"/>
                <a:cs typeface="Arial" panose="020B0604020202020204" pitchFamily="34" charset="0"/>
              </a:rPr>
              <a:t>Members of ECA produce and disseminate comparable economic statistics</a:t>
            </a:r>
            <a:endParaRPr lang="en-GB" sz="1600" b="1" dirty="0">
              <a:latin typeface="Arial" panose="020B0604020202020204" pitchFamily="34" charset="0"/>
              <a:cs typeface="Arial" panose="020B0604020202020204" pitchFamily="34" charset="0"/>
            </a:endParaRPr>
          </a:p>
          <a:p>
            <a:pPr>
              <a:spcBef>
                <a:spcPct val="0"/>
              </a:spcBef>
            </a:pPr>
            <a:endParaRPr lang="en-US" sz="1600" dirty="0">
              <a:solidFill>
                <a:schemeClr val="dk1"/>
              </a:solidFill>
              <a:latin typeface="Arial"/>
              <a:ea typeface="Calibri"/>
              <a:cs typeface="Arial"/>
            </a:endParaRPr>
          </a:p>
        </p:txBody>
      </p:sp>
      <p:sp>
        <p:nvSpPr>
          <p:cNvPr id="22" name="Title 2">
            <a:extLst>
              <a:ext uri="{FF2B5EF4-FFF2-40B4-BE49-F238E27FC236}">
                <a16:creationId xmlns:a16="http://schemas.microsoft.com/office/drawing/2014/main" id="{587AE747-EF18-E03D-CB3D-45737AB3AE23}"/>
              </a:ext>
            </a:extLst>
          </p:cNvPr>
          <p:cNvSpPr txBox="1">
            <a:spLocks/>
          </p:cNvSpPr>
          <p:nvPr/>
        </p:nvSpPr>
        <p:spPr>
          <a:xfrm>
            <a:off x="0" y="5390"/>
            <a:ext cx="2474650" cy="948431"/>
          </a:xfrm>
          <a:prstGeom prst="rect">
            <a:avLst/>
          </a:prstGeom>
        </p:spPr>
        <p:txBody>
          <a:bodyPr vert="horz" wrap="square" lIns="0" tIns="0" rIns="0" bIns="0" rtlCol="0" anchor="ctr">
            <a:noAutofit/>
          </a:bodyPr>
          <a:lstStyle>
            <a:defPPr>
              <a:defRPr lang="en-US"/>
            </a:defPPr>
            <a:lvl1pPr marL="0" algn="l" defTabSz="914400" rtl="0" eaLnBrk="1" latinLnBrk="0" hangingPunct="1">
              <a:lnSpc>
                <a:spcPct val="90000"/>
              </a:lnSpc>
              <a:spcBef>
                <a:spcPct val="0"/>
              </a:spcBef>
              <a:buNone/>
              <a:defRPr sz="3200" kern="1200">
                <a:solidFill>
                  <a:sysClr val="window" lastClr="FFFFFF"/>
                </a:solidFill>
                <a:latin typeface="Calibri Light" panose="020F0302020204030204"/>
                <a:sym typeface="+mj-lt"/>
              </a:defRPr>
            </a:lvl1pPr>
            <a:lvl2pPr marL="457200" algn="l" defTabSz="457200" rtl="0" eaLnBrk="1" latinLnBrk="0" hangingPunct="1">
              <a:defRPr sz="1800" kern="1200">
                <a:solidFill>
                  <a:sysClr val="windowText" lastClr="000000"/>
                </a:solidFill>
                <a:latin typeface="Calibri" panose="020F0502020204030204"/>
              </a:defRPr>
            </a:lvl2pPr>
            <a:lvl3pPr marL="914400" algn="l" defTabSz="457200" rtl="0" eaLnBrk="1" latinLnBrk="0" hangingPunct="1">
              <a:defRPr sz="1800" kern="1200">
                <a:solidFill>
                  <a:sysClr val="windowText" lastClr="000000"/>
                </a:solidFill>
                <a:latin typeface="Calibri" panose="020F0502020204030204"/>
              </a:defRPr>
            </a:lvl3pPr>
            <a:lvl4pPr marL="1371600" algn="l" defTabSz="457200" rtl="0" eaLnBrk="1" latinLnBrk="0" hangingPunct="1">
              <a:defRPr sz="1800" kern="1200">
                <a:solidFill>
                  <a:sysClr val="windowText" lastClr="000000"/>
                </a:solidFill>
                <a:latin typeface="Calibri" panose="020F0502020204030204"/>
              </a:defRPr>
            </a:lvl4pPr>
            <a:lvl5pPr marL="1828800" algn="l" defTabSz="457200" rtl="0" eaLnBrk="1" latinLnBrk="0" hangingPunct="1">
              <a:defRPr sz="1800" kern="1200">
                <a:solidFill>
                  <a:sysClr val="windowText" lastClr="000000"/>
                </a:solidFill>
                <a:latin typeface="Calibri" panose="020F0502020204030204"/>
              </a:defRPr>
            </a:lvl5pPr>
            <a:lvl6pPr marL="2286000" algn="l" defTabSz="457200" rtl="0" eaLnBrk="1" latinLnBrk="0" hangingPunct="1">
              <a:defRPr sz="1800" kern="1200">
                <a:solidFill>
                  <a:sysClr val="windowText" lastClr="000000"/>
                </a:solidFill>
                <a:latin typeface="Calibri" panose="020F0502020204030204"/>
              </a:defRPr>
            </a:lvl6pPr>
            <a:lvl7pPr marL="2743200" algn="l" defTabSz="457200" rtl="0" eaLnBrk="1" latinLnBrk="0" hangingPunct="1">
              <a:defRPr sz="1800" kern="1200">
                <a:solidFill>
                  <a:sysClr val="windowText" lastClr="000000"/>
                </a:solidFill>
                <a:latin typeface="Calibri" panose="020F0502020204030204"/>
              </a:defRPr>
            </a:lvl7pPr>
            <a:lvl8pPr marL="3200400" algn="l" defTabSz="457200" rtl="0" eaLnBrk="1" latinLnBrk="0" hangingPunct="1">
              <a:defRPr sz="1800" kern="1200">
                <a:solidFill>
                  <a:sysClr val="windowText" lastClr="000000"/>
                </a:solidFill>
                <a:latin typeface="Calibri" panose="020F0502020204030204"/>
              </a:defRPr>
            </a:lvl8pPr>
            <a:lvl9pPr marL="3657600" algn="l" defTabSz="457200" rtl="0" eaLnBrk="1" latinLnBrk="0" hangingPunct="1">
              <a:defRPr sz="1800" kern="1200">
                <a:solidFill>
                  <a:sysClr val="windowText" lastClr="000000"/>
                </a:solidFill>
                <a:latin typeface="Calibri" panose="020F0502020204030204"/>
              </a:defRPr>
            </a:lvl9pPr>
          </a:lstStyle>
          <a:p>
            <a:pPr algn="r"/>
            <a:r>
              <a:rPr lang="en-US" sz="2000" b="1" dirty="0">
                <a:latin typeface="Arial" panose="020B0604020202020204" pitchFamily="34" charset="0"/>
                <a:cs typeface="Arial" panose="020B0604020202020204" pitchFamily="34" charset="0"/>
              </a:rPr>
              <a:t>Overview of subprogramme work in 2025</a:t>
            </a:r>
            <a:endParaRPr lang="en-US" sz="2000" b="1"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89614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A416C9-2160-48D8-94A6-BD461DDD93C8}"/>
              </a:ext>
            </a:extLst>
          </p:cNvPr>
          <p:cNvSpPr txBox="1"/>
          <p:nvPr/>
        </p:nvSpPr>
        <p:spPr>
          <a:xfrm rot="16200000">
            <a:off x="431064" y="661945"/>
            <a:ext cx="600166" cy="1270397"/>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2000">
                <a:solidFill>
                  <a:schemeClr val="bg1"/>
                </a:solidFill>
                <a:latin typeface="Arial" panose="020B0604020202020204" pitchFamily="34" charset="0"/>
                <a:cs typeface="Arial" panose="020B0604020202020204" pitchFamily="34" charset="0"/>
              </a:rPr>
              <a:t>What</a:t>
            </a:r>
          </a:p>
        </p:txBody>
      </p:sp>
      <p:sp>
        <p:nvSpPr>
          <p:cNvPr id="11" name="TextBox 10">
            <a:extLst>
              <a:ext uri="{FF2B5EF4-FFF2-40B4-BE49-F238E27FC236}">
                <a16:creationId xmlns:a16="http://schemas.microsoft.com/office/drawing/2014/main" id="{5C9F359E-722A-44E5-A296-71A22BA671B4}"/>
              </a:ext>
            </a:extLst>
          </p:cNvPr>
          <p:cNvSpPr txBox="1"/>
          <p:nvPr/>
        </p:nvSpPr>
        <p:spPr>
          <a:xfrm rot="16200000">
            <a:off x="-997822" y="2856797"/>
            <a:ext cx="3481150" cy="1293609"/>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t>How  </a:t>
            </a:r>
          </a:p>
          <a:p>
            <a:pPr algn="l"/>
            <a:endParaRPr lang="en-US" sz="2000" b="1" dirty="0"/>
          </a:p>
        </p:txBody>
      </p:sp>
      <p:sp>
        <p:nvSpPr>
          <p:cNvPr id="12" name="TextBox 11">
            <a:extLst>
              <a:ext uri="{FF2B5EF4-FFF2-40B4-BE49-F238E27FC236}">
                <a16:creationId xmlns:a16="http://schemas.microsoft.com/office/drawing/2014/main" id="{34D138A3-BBE2-49FB-9335-F254C7F22813}"/>
              </a:ext>
            </a:extLst>
          </p:cNvPr>
          <p:cNvSpPr txBox="1"/>
          <p:nvPr/>
        </p:nvSpPr>
        <p:spPr>
          <a:xfrm rot="16200000">
            <a:off x="496515" y="4862651"/>
            <a:ext cx="482966" cy="1303112"/>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t>Where  </a:t>
            </a:r>
          </a:p>
        </p:txBody>
      </p:sp>
      <p:sp>
        <p:nvSpPr>
          <p:cNvPr id="13" name="TextBox 12">
            <a:extLst>
              <a:ext uri="{FF2B5EF4-FFF2-40B4-BE49-F238E27FC236}">
                <a16:creationId xmlns:a16="http://schemas.microsoft.com/office/drawing/2014/main" id="{33176BB9-A7E5-444B-B016-C07B5A642D48}"/>
              </a:ext>
            </a:extLst>
          </p:cNvPr>
          <p:cNvSpPr txBox="1"/>
          <p:nvPr/>
        </p:nvSpPr>
        <p:spPr>
          <a:xfrm rot="16200000">
            <a:off x="433116" y="5463473"/>
            <a:ext cx="584727" cy="1304346"/>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t>Evidence  </a:t>
            </a:r>
          </a:p>
        </p:txBody>
      </p:sp>
      <p:sp>
        <p:nvSpPr>
          <p:cNvPr id="14" name="Rectangle 13">
            <a:extLst>
              <a:ext uri="{FF2B5EF4-FFF2-40B4-BE49-F238E27FC236}">
                <a16:creationId xmlns:a16="http://schemas.microsoft.com/office/drawing/2014/main" id="{5C78568D-FDEE-4DB3-AD62-DBE372D4036C}"/>
              </a:ext>
            </a:extLst>
          </p:cNvPr>
          <p:cNvSpPr/>
          <p:nvPr/>
        </p:nvSpPr>
        <p:spPr>
          <a:xfrm>
            <a:off x="620483" y="217312"/>
            <a:ext cx="11272264"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r>
              <a:rPr lang="en-US" sz="2400" b="1" dirty="0">
                <a:solidFill>
                  <a:srgbClr val="006A98"/>
                </a:solidFill>
                <a:latin typeface="Arial"/>
                <a:cs typeface="Arial"/>
              </a:rPr>
              <a:t>Strategic Focus Area: Data and Statistics</a:t>
            </a:r>
            <a:endParaRPr lang="en-US" sz="2000" b="1" dirty="0">
              <a:solidFill>
                <a:srgbClr val="006A98"/>
              </a:solidFill>
              <a:latin typeface="Arial" panose="020B0604020202020204" pitchFamily="34" charset="0"/>
              <a:cs typeface="Arial" panose="020B0604020202020204" pitchFamily="34" charset="0"/>
            </a:endParaRPr>
          </a:p>
          <a:p>
            <a:r>
              <a:rPr lang="en-US" sz="900" b="1" dirty="0">
                <a:solidFill>
                  <a:srgbClr val="006A98"/>
                </a:solidFill>
                <a:latin typeface="Arial"/>
                <a:cs typeface="Arial"/>
              </a:rPr>
              <a:t>______________________________________________________________________________________________________</a:t>
            </a:r>
            <a:endParaRPr lang="en-GB" sz="1200" dirty="0">
              <a:solidFill>
                <a:srgbClr val="006A98"/>
              </a:solidFill>
              <a:latin typeface="Arial"/>
              <a:cs typeface="Arial"/>
            </a:endParaRPr>
          </a:p>
        </p:txBody>
      </p:sp>
      <p:sp>
        <p:nvSpPr>
          <p:cNvPr id="2" name="Oval 1">
            <a:extLst>
              <a:ext uri="{FF2B5EF4-FFF2-40B4-BE49-F238E27FC236}">
                <a16:creationId xmlns:a16="http://schemas.microsoft.com/office/drawing/2014/main" id="{C6ACE821-780E-4B60-8B95-889712989DB0}"/>
              </a:ext>
            </a:extLst>
          </p:cNvPr>
          <p:cNvSpPr/>
          <p:nvPr/>
        </p:nvSpPr>
        <p:spPr>
          <a:xfrm>
            <a:off x="95946" y="68252"/>
            <a:ext cx="459628" cy="44914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2</a:t>
            </a:r>
            <a:endParaRPr lang="en-GB" sz="2400" b="1" dirty="0"/>
          </a:p>
        </p:txBody>
      </p:sp>
      <p:cxnSp>
        <p:nvCxnSpPr>
          <p:cNvPr id="5" name="Straight Connector 4">
            <a:extLst>
              <a:ext uri="{FF2B5EF4-FFF2-40B4-BE49-F238E27FC236}">
                <a16:creationId xmlns:a16="http://schemas.microsoft.com/office/drawing/2014/main" id="{EA2175F3-91C1-4D6F-BBE5-DC212393467C}"/>
              </a:ext>
            </a:extLst>
          </p:cNvPr>
          <p:cNvCxnSpPr>
            <a:cxnSpLocks/>
          </p:cNvCxnSpPr>
          <p:nvPr/>
        </p:nvCxnSpPr>
        <p:spPr>
          <a:xfrm>
            <a:off x="1468355" y="1665806"/>
            <a:ext cx="10424392" cy="14853"/>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3EF189-1E3C-4225-9C73-401B6CEACC48}"/>
              </a:ext>
            </a:extLst>
          </p:cNvPr>
          <p:cNvSpPr txBox="1"/>
          <p:nvPr/>
        </p:nvSpPr>
        <p:spPr>
          <a:xfrm>
            <a:off x="1468355" y="1145031"/>
            <a:ext cx="10482595" cy="400110"/>
          </a:xfrm>
          <a:prstGeom prst="rect">
            <a:avLst/>
          </a:prstGeom>
          <a:noFill/>
        </p:spPr>
        <p:txBody>
          <a:bodyPr wrap="square" lIns="91440" tIns="45720" rIns="91440" bIns="45720" rtlCol="0" anchor="t">
            <a:spAutoFit/>
          </a:bodyPr>
          <a:lstStyle/>
          <a:p>
            <a:r>
              <a:rPr lang="en-US" sz="2000" dirty="0">
                <a:latin typeface="Arial" panose="020B0604020202020204" pitchFamily="34" charset="0"/>
                <a:cs typeface="Arial" panose="020B0604020202020204" pitchFamily="34" charset="0"/>
              </a:rPr>
              <a:t>Enhancing geospatial data use for climate and development planning</a:t>
            </a:r>
            <a:endParaRPr lang="en-GB" sz="2000" dirty="0">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741927FB-0B1F-4592-A528-833CB60928B5}"/>
              </a:ext>
            </a:extLst>
          </p:cNvPr>
          <p:cNvCxnSpPr>
            <a:cxnSpLocks/>
          </p:cNvCxnSpPr>
          <p:nvPr/>
        </p:nvCxnSpPr>
        <p:spPr>
          <a:xfrm flipV="1">
            <a:off x="1468355" y="5244178"/>
            <a:ext cx="10424392" cy="25144"/>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E979A77-1BBF-4531-AD96-B9E878E373C5}"/>
              </a:ext>
            </a:extLst>
          </p:cNvPr>
          <p:cNvSpPr txBox="1"/>
          <p:nvPr/>
        </p:nvSpPr>
        <p:spPr>
          <a:xfrm>
            <a:off x="1468355" y="1873206"/>
            <a:ext cx="10333371" cy="2923877"/>
          </a:xfrm>
          <a:prstGeom prst="rect">
            <a:avLst/>
          </a:prstGeom>
          <a:noFill/>
        </p:spPr>
        <p:txBody>
          <a:bodyPr wrap="square" lIns="91440" tIns="45720" rIns="91440" bIns="45720" rtlCol="0" anchor="t">
            <a:spAutoFit/>
          </a:bodyPr>
          <a:lstStyle/>
          <a:p>
            <a:pPr marL="285750" indent="-285750" algn="just">
              <a:spcBef>
                <a:spcPts val="600"/>
              </a:spcBef>
              <a:spcAft>
                <a:spcPts val="600"/>
              </a:spcAft>
              <a:buFont typeface="Arial"/>
              <a:buChar char="•"/>
            </a:pPr>
            <a:r>
              <a:rPr lang="en-US" dirty="0">
                <a:latin typeface="Arial" panose="020B0604020202020204" pitchFamily="34" charset="0"/>
                <a:ea typeface="+mn-lt"/>
                <a:cs typeface="Arial" panose="020B0604020202020204" pitchFamily="34" charset="0"/>
              </a:rPr>
              <a:t>Conducted a five-day hands-on training in GIS and Remote Sensing</a:t>
            </a:r>
            <a:endParaRPr lang="en-US" dirty="0">
              <a:latin typeface="Arial" panose="020B0604020202020204" pitchFamily="34" charset="0"/>
              <a:cs typeface="Arial" panose="020B0604020202020204" pitchFamily="34" charset="0"/>
            </a:endParaRPr>
          </a:p>
          <a:p>
            <a:pPr marL="285750" indent="-285750" algn="just">
              <a:spcBef>
                <a:spcPts val="600"/>
              </a:spcBef>
              <a:spcAft>
                <a:spcPts val="600"/>
              </a:spcAft>
              <a:buFont typeface="Arial"/>
              <a:buChar char="•"/>
            </a:pPr>
            <a:r>
              <a:rPr lang="en-US" dirty="0">
                <a:latin typeface="Arial" panose="020B0604020202020204" pitchFamily="34" charset="0"/>
                <a:ea typeface="+mn-lt"/>
                <a:cs typeface="Arial" panose="020B0604020202020204" pitchFamily="34" charset="0"/>
              </a:rPr>
              <a:t>Strengthened capacities of experts in the Ministry of Land, Water, and Environment in geospatial data management, digitizing, geo-referencing, and spatial analysis.</a:t>
            </a:r>
            <a:endParaRPr lang="en-US" dirty="0">
              <a:latin typeface="Arial" panose="020B0604020202020204" pitchFamily="34" charset="0"/>
              <a:cs typeface="Arial" panose="020B0604020202020204" pitchFamily="34" charset="0"/>
            </a:endParaRPr>
          </a:p>
          <a:p>
            <a:pPr marL="285750" indent="-285750" algn="just">
              <a:spcBef>
                <a:spcPts val="600"/>
              </a:spcBef>
              <a:spcAft>
                <a:spcPts val="600"/>
              </a:spcAft>
              <a:buFont typeface="Arial"/>
              <a:buChar char="•"/>
            </a:pPr>
            <a:r>
              <a:rPr lang="en-US" dirty="0">
                <a:latin typeface="Arial" panose="020B0604020202020204" pitchFamily="34" charset="0"/>
                <a:ea typeface="+mn-lt"/>
                <a:cs typeface="Arial" panose="020B0604020202020204" pitchFamily="34" charset="0"/>
              </a:rPr>
              <a:t>Introduced applications of GIS/RS for water productivity, crop monitoring, land use, vegetation, and flood mapping.</a:t>
            </a:r>
            <a:endParaRPr lang="en-US" dirty="0">
              <a:latin typeface="Arial" panose="020B0604020202020204" pitchFamily="34" charset="0"/>
              <a:cs typeface="Arial" panose="020B0604020202020204" pitchFamily="34" charset="0"/>
            </a:endParaRPr>
          </a:p>
          <a:p>
            <a:pPr marL="285750" indent="-285750" algn="just">
              <a:spcBef>
                <a:spcPts val="600"/>
              </a:spcBef>
              <a:spcAft>
                <a:spcPts val="600"/>
              </a:spcAft>
              <a:buFont typeface="Arial"/>
              <a:buChar char="•"/>
            </a:pPr>
            <a:r>
              <a:rPr lang="en-US" dirty="0">
                <a:latin typeface="Arial" panose="020B0604020202020204" pitchFamily="34" charset="0"/>
                <a:ea typeface="+mn-lt"/>
                <a:cs typeface="Arial" panose="020B0604020202020204" pitchFamily="34" charset="0"/>
              </a:rPr>
              <a:t>Enhanced capacity in use of advanced platforms (ArcGIS Pro, Google Earth Engine, AI tools) to support environmental monitoring and sustainable resource management</a:t>
            </a:r>
            <a:endParaRPr lang="en-US" dirty="0">
              <a:latin typeface="Arial" panose="020B0604020202020204" pitchFamily="34" charset="0"/>
              <a:cs typeface="Arial" panose="020B0604020202020204" pitchFamily="34" charset="0"/>
            </a:endParaRPr>
          </a:p>
          <a:p>
            <a:pPr marL="285750" indent="-285750" algn="just">
              <a:spcBef>
                <a:spcPts val="600"/>
              </a:spcBef>
              <a:spcAft>
                <a:spcPts val="600"/>
              </a:spcAft>
              <a:buFont typeface="Wingdings" panose="05000000000000000000" pitchFamily="2" charset="2"/>
              <a:buChar char="v"/>
            </a:pPr>
            <a:r>
              <a:rPr lang="en-US" b="1" dirty="0">
                <a:latin typeface="Arial" panose="020B0604020202020204" pitchFamily="34" charset="0"/>
                <a:ea typeface="Calibri"/>
                <a:cs typeface="Arial" panose="020B0604020202020204" pitchFamily="34" charset="0"/>
              </a:rPr>
              <a:t>Partnerships</a:t>
            </a:r>
            <a:r>
              <a:rPr lang="en-US" dirty="0">
                <a:latin typeface="Arial" panose="020B0604020202020204" pitchFamily="34" charset="0"/>
                <a:ea typeface="Calibri"/>
                <a:cs typeface="Arial" panose="020B0604020202020204" pitchFamily="34" charset="0"/>
              </a:rPr>
              <a:t>: RCO and UNDP provided strategic coordination and operational support </a:t>
            </a:r>
          </a:p>
        </p:txBody>
      </p:sp>
      <p:sp>
        <p:nvSpPr>
          <p:cNvPr id="17" name="TextBox 16">
            <a:extLst>
              <a:ext uri="{FF2B5EF4-FFF2-40B4-BE49-F238E27FC236}">
                <a16:creationId xmlns:a16="http://schemas.microsoft.com/office/drawing/2014/main" id="{E622F1B8-7FCA-408F-8E5F-1708E049F22D}"/>
              </a:ext>
            </a:extLst>
          </p:cNvPr>
          <p:cNvSpPr txBox="1"/>
          <p:nvPr/>
        </p:nvSpPr>
        <p:spPr>
          <a:xfrm>
            <a:off x="1377652" y="5272724"/>
            <a:ext cx="10345273" cy="400110"/>
          </a:xfrm>
          <a:prstGeom prst="rect">
            <a:avLst/>
          </a:prstGeom>
          <a:noFill/>
        </p:spPr>
        <p:txBody>
          <a:bodyPr wrap="square" lIns="91440" tIns="45720" rIns="91440" bIns="45720" rtlCol="0" anchor="t">
            <a:spAutoFit/>
          </a:bodyPr>
          <a:lstStyle/>
          <a:p>
            <a:r>
              <a:rPr lang="en-US" sz="2000" dirty="0">
                <a:latin typeface="Arial" panose="020B0604020202020204" pitchFamily="34" charset="0"/>
                <a:cs typeface="Arial" panose="020B0604020202020204" pitchFamily="34" charset="0"/>
              </a:rPr>
              <a:t>Eritrea </a:t>
            </a:r>
            <a:endParaRPr lang="en-GB" sz="2000" dirty="0">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A00B5467-ECAD-4004-BAA6-7327D57A3772}"/>
              </a:ext>
            </a:extLst>
          </p:cNvPr>
          <p:cNvCxnSpPr>
            <a:cxnSpLocks/>
          </p:cNvCxnSpPr>
          <p:nvPr/>
        </p:nvCxnSpPr>
        <p:spPr>
          <a:xfrm>
            <a:off x="1468355" y="5801907"/>
            <a:ext cx="10424392"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4E741A7-387D-4A58-9841-CB56F5226302}"/>
              </a:ext>
            </a:extLst>
          </p:cNvPr>
          <p:cNvSpPr txBox="1"/>
          <p:nvPr/>
        </p:nvSpPr>
        <p:spPr>
          <a:xfrm>
            <a:off x="1468355" y="6060055"/>
            <a:ext cx="10650339" cy="369332"/>
          </a:xfrm>
          <a:prstGeom prst="rect">
            <a:avLst/>
          </a:prstGeom>
          <a:noFill/>
        </p:spPr>
        <p:txBody>
          <a:bodyPr wrap="square" lIns="91440" tIns="45720" rIns="91440" bIns="45720" rtlCol="0" anchor="t">
            <a:spAutoFit/>
          </a:bodyPr>
          <a:lstStyle/>
          <a:p>
            <a:r>
              <a:rPr lang="en-US" dirty="0">
                <a:ea typeface="+mn-lt"/>
                <a:cs typeface="+mn-lt"/>
                <a:hlinkClick r:id="rId3"/>
              </a:rPr>
              <a:t> </a:t>
            </a:r>
            <a:r>
              <a:rPr lang="en-US" dirty="0">
                <a:latin typeface="Arial" panose="020B0604020202020204" pitchFamily="34" charset="0"/>
                <a:ea typeface="+mn-lt"/>
                <a:cs typeface="Arial" panose="020B0604020202020204" pitchFamily="34" charset="0"/>
                <a:hlinkClick r:id="rId3"/>
              </a:rPr>
              <a:t>2025_06 - BTOR - GIS Training Asmara - 23-27 June 2025.docx</a:t>
            </a:r>
            <a:r>
              <a:rPr lang="en-US" dirty="0">
                <a:latin typeface="Arial" panose="020B0604020202020204" pitchFamily="34" charset="0"/>
                <a:ea typeface="+mn-lt"/>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87218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5E2D42-405C-02CC-9DD3-16402A0B5D06}"/>
              </a:ext>
            </a:extLst>
          </p:cNvPr>
          <p:cNvSpPr>
            <a:spLocks noGrp="1"/>
          </p:cNvSpPr>
          <p:nvPr>
            <p:ph type="sldNum" sz="quarter" idx="12"/>
          </p:nvPr>
        </p:nvSpPr>
        <p:spPr/>
        <p:txBody>
          <a:bodyPr/>
          <a:lstStyle/>
          <a:p>
            <a:fld id="{06A4D788-7454-A849-95EF-E0A31EF5E4C8}" type="slidenum">
              <a:rPr lang="en-US" smtClean="0"/>
              <a:t>3</a:t>
            </a:fld>
            <a:endParaRPr lang="en-US"/>
          </a:p>
        </p:txBody>
      </p:sp>
      <p:sp>
        <p:nvSpPr>
          <p:cNvPr id="4" name="Rectangle 3">
            <a:extLst>
              <a:ext uri="{FF2B5EF4-FFF2-40B4-BE49-F238E27FC236}">
                <a16:creationId xmlns:a16="http://schemas.microsoft.com/office/drawing/2014/main" id="{E115033C-ECDB-9A05-BDBE-17F98CC254E8}"/>
              </a:ext>
            </a:extLst>
          </p:cNvPr>
          <p:cNvSpPr/>
          <p:nvPr/>
        </p:nvSpPr>
        <p:spPr>
          <a:xfrm>
            <a:off x="147050" y="1436540"/>
            <a:ext cx="2812662" cy="4473621"/>
          </a:xfrm>
          <a:prstGeom prst="rect">
            <a:avLst/>
          </a:prstGeom>
          <a:noFill/>
          <a:ln w="57150" cap="flat" cmpd="sng" algn="ctr">
            <a:solidFill>
              <a:srgbClr val="E7E6E6">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E5E286AA-2021-4019-353F-64437B007151}"/>
              </a:ext>
            </a:extLst>
          </p:cNvPr>
          <p:cNvGrpSpPr/>
          <p:nvPr/>
        </p:nvGrpSpPr>
        <p:grpSpPr>
          <a:xfrm>
            <a:off x="9104105" y="1010896"/>
            <a:ext cx="3009281" cy="5558069"/>
            <a:chOff x="6696538" y="1226560"/>
            <a:chExt cx="2761687" cy="4552245"/>
          </a:xfrm>
        </p:grpSpPr>
        <p:sp>
          <p:nvSpPr>
            <p:cNvPr id="6" name="Rectangle 5">
              <a:extLst>
                <a:ext uri="{FF2B5EF4-FFF2-40B4-BE49-F238E27FC236}">
                  <a16:creationId xmlns:a16="http://schemas.microsoft.com/office/drawing/2014/main" id="{1F0C5A26-C1F1-627B-4059-2DCFEC9FF35A}"/>
                </a:ext>
              </a:extLst>
            </p:cNvPr>
            <p:cNvSpPr/>
            <p:nvPr/>
          </p:nvSpPr>
          <p:spPr>
            <a:xfrm>
              <a:off x="6696538" y="1226560"/>
              <a:ext cx="2761687" cy="1950705"/>
            </a:xfrm>
            <a:prstGeom prst="rect">
              <a:avLst/>
            </a:prstGeom>
            <a:solidFill>
              <a:srgbClr val="00B0F0"/>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defTabSz="1066800">
                <a:buFont typeface="Arial" panose="020B0604020202020204" pitchFamily="34" charset="0"/>
                <a:buChar char="•"/>
                <a:defRPr/>
              </a:pPr>
              <a:r>
                <a:rPr lang="en-US" sz="1750" kern="0" dirty="0">
                  <a:latin typeface="Arial" panose="020B0604020202020204" pitchFamily="34" charset="0"/>
                  <a:ea typeface="+mn-lt"/>
                  <a:cs typeface="Arial" panose="020B0604020202020204" pitchFamily="34" charset="0"/>
                </a:rPr>
                <a:t>Utilize more affordable and open-source GIS software to reduce cost barriers.</a:t>
              </a:r>
            </a:p>
            <a:p>
              <a:pPr marL="285750" indent="-285750" defTabSz="1066800">
                <a:buFont typeface="Arial" panose="020B0604020202020204" pitchFamily="34" charset="0"/>
                <a:buChar char="•"/>
                <a:defRPr/>
              </a:pPr>
              <a:r>
                <a:rPr lang="en-US" sz="1750" kern="0" dirty="0">
                  <a:latin typeface="Arial" panose="020B0604020202020204" pitchFamily="34" charset="0"/>
                  <a:ea typeface="+mn-lt"/>
                  <a:cs typeface="Arial" panose="020B0604020202020204" pitchFamily="34" charset="0"/>
                </a:rPr>
                <a:t>Provide offline training materials, and  hybrid modalities that combine in-person and digital learning</a:t>
              </a:r>
            </a:p>
          </p:txBody>
        </p:sp>
        <p:sp>
          <p:nvSpPr>
            <p:cNvPr id="7" name="Rectangle 6">
              <a:extLst>
                <a:ext uri="{FF2B5EF4-FFF2-40B4-BE49-F238E27FC236}">
                  <a16:creationId xmlns:a16="http://schemas.microsoft.com/office/drawing/2014/main" id="{3197006F-4A3E-C6CB-D5F5-AD35E25C7A6D}"/>
                </a:ext>
              </a:extLst>
            </p:cNvPr>
            <p:cNvSpPr/>
            <p:nvPr/>
          </p:nvSpPr>
          <p:spPr>
            <a:xfrm>
              <a:off x="6696538" y="3217747"/>
              <a:ext cx="2761687" cy="2561058"/>
            </a:xfrm>
            <a:prstGeom prst="rect">
              <a:avLst/>
            </a:prstGeom>
            <a:solidFill>
              <a:srgbClr val="00B0F0"/>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defTabSz="1066800">
                <a:buFont typeface="Arial" panose="020B0604020202020204" pitchFamily="34" charset="0"/>
                <a:buChar char="•"/>
                <a:defRPr/>
              </a:pPr>
              <a:endParaRPr lang="en-US" sz="1750" kern="0" dirty="0">
                <a:latin typeface="Arial" panose="020B0604020202020204" pitchFamily="34" charset="0"/>
                <a:ea typeface="+mn-lt"/>
                <a:cs typeface="Arial" panose="020B0604020202020204" pitchFamily="34" charset="0"/>
                <a:sym typeface="Wingdings" pitchFamily="2" charset="2"/>
              </a:endParaRPr>
            </a:p>
            <a:p>
              <a:pPr marL="285750" indent="-285750" defTabSz="1066800">
                <a:buFont typeface="Arial" panose="020B0604020202020204" pitchFamily="34" charset="0"/>
                <a:buChar char="•"/>
                <a:defRPr/>
              </a:pPr>
              <a:r>
                <a:rPr lang="en-US" sz="1750" kern="0" dirty="0">
                  <a:latin typeface="Arial" panose="020B0604020202020204" pitchFamily="34" charset="0"/>
                  <a:ea typeface="+mn-lt"/>
                  <a:cs typeface="Arial" panose="020B0604020202020204" pitchFamily="34" charset="0"/>
                  <a:sym typeface="Wingdings" pitchFamily="2" charset="2"/>
                </a:rPr>
                <a:t>Design training to include hands-on activities with locally relevant datasets.</a:t>
              </a:r>
              <a:endParaRPr lang="en-US" sz="1750" dirty="0">
                <a:latin typeface="Arial" panose="020B0604020202020204" pitchFamily="34" charset="0"/>
                <a:ea typeface="Calibri" panose="020F0502020204030204"/>
                <a:cs typeface="Arial" panose="020B0604020202020204" pitchFamily="34" charset="0"/>
                <a:sym typeface="Wingdings" pitchFamily="2" charset="2"/>
              </a:endParaRPr>
            </a:p>
            <a:p>
              <a:pPr marL="285750" indent="-285750" defTabSz="1066800">
                <a:buFont typeface="Arial"/>
                <a:buChar char="•"/>
                <a:defRPr/>
              </a:pPr>
              <a:r>
                <a:rPr lang="en-US" sz="1750" kern="0" dirty="0">
                  <a:latin typeface="Arial" panose="020B0604020202020204" pitchFamily="34" charset="0"/>
                  <a:ea typeface="+mn-lt"/>
                  <a:cs typeface="Arial" panose="020B0604020202020204" pitchFamily="34" charset="0"/>
                </a:rPr>
                <a:t>Encourage countries  to enhance birth registrations through decentralization, digitalization, and interoperability of systems with other sectors.</a:t>
              </a:r>
            </a:p>
          </p:txBody>
        </p:sp>
      </p:grpSp>
      <p:grpSp>
        <p:nvGrpSpPr>
          <p:cNvPr id="8" name="Group 7">
            <a:extLst>
              <a:ext uri="{FF2B5EF4-FFF2-40B4-BE49-F238E27FC236}">
                <a16:creationId xmlns:a16="http://schemas.microsoft.com/office/drawing/2014/main" id="{636BFCF7-6DF8-619A-6D50-C3A2CC8C8B0B}"/>
              </a:ext>
            </a:extLst>
          </p:cNvPr>
          <p:cNvGrpSpPr/>
          <p:nvPr/>
        </p:nvGrpSpPr>
        <p:grpSpPr>
          <a:xfrm>
            <a:off x="3153571" y="1368099"/>
            <a:ext cx="5781311" cy="4473622"/>
            <a:chOff x="231434" y="1265996"/>
            <a:chExt cx="6667094" cy="4193024"/>
          </a:xfrm>
        </p:grpSpPr>
        <p:grpSp>
          <p:nvGrpSpPr>
            <p:cNvPr id="9" name="Group 8">
              <a:extLst>
                <a:ext uri="{FF2B5EF4-FFF2-40B4-BE49-F238E27FC236}">
                  <a16:creationId xmlns:a16="http://schemas.microsoft.com/office/drawing/2014/main" id="{19E131DC-0A76-4E15-9077-411C9D131E46}"/>
                </a:ext>
              </a:extLst>
            </p:cNvPr>
            <p:cNvGrpSpPr/>
            <p:nvPr/>
          </p:nvGrpSpPr>
          <p:grpSpPr>
            <a:xfrm>
              <a:off x="231434" y="1265996"/>
              <a:ext cx="6667094" cy="4193024"/>
              <a:chOff x="58205" y="1084070"/>
              <a:chExt cx="8378064" cy="5517357"/>
            </a:xfrm>
          </p:grpSpPr>
          <p:grpSp>
            <p:nvGrpSpPr>
              <p:cNvPr id="13" name="Group 12">
                <a:extLst>
                  <a:ext uri="{FF2B5EF4-FFF2-40B4-BE49-F238E27FC236}">
                    <a16:creationId xmlns:a16="http://schemas.microsoft.com/office/drawing/2014/main" id="{188B7480-C076-F05F-CF5B-68E44647535E}"/>
                  </a:ext>
                </a:extLst>
              </p:cNvPr>
              <p:cNvGrpSpPr/>
              <p:nvPr/>
            </p:nvGrpSpPr>
            <p:grpSpPr>
              <a:xfrm>
                <a:off x="58205" y="1084070"/>
                <a:ext cx="8378064" cy="5517357"/>
                <a:chOff x="-2475115" y="953395"/>
                <a:chExt cx="4261771" cy="4508503"/>
              </a:xfrm>
            </p:grpSpPr>
            <p:sp>
              <p:nvSpPr>
                <p:cNvPr id="17" name="Freeform: Shape 3">
                  <a:extLst>
                    <a:ext uri="{FF2B5EF4-FFF2-40B4-BE49-F238E27FC236}">
                      <a16:creationId xmlns:a16="http://schemas.microsoft.com/office/drawing/2014/main" id="{CFE430CA-DCB1-C518-2024-68B4DF8A2966}"/>
                    </a:ext>
                  </a:extLst>
                </p:cNvPr>
                <p:cNvSpPr/>
                <p:nvPr/>
              </p:nvSpPr>
              <p:spPr>
                <a:xfrm>
                  <a:off x="-2270601" y="953396"/>
                  <a:ext cx="4057257" cy="892338"/>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ED7D31">
                    <a:lumMod val="60000"/>
                    <a:lumOff val="40000"/>
                  </a:srgbClr>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r>
                    <a:rPr lang="en-US" kern="0">
                      <a:latin typeface="Arial" panose="020B0604020202020204" pitchFamily="34" charset="0"/>
                      <a:ea typeface="+mn-lt"/>
                      <a:cs typeface="Arial" panose="020B0604020202020204" pitchFamily="34" charset="0"/>
                    </a:rPr>
                    <a:t>Hands-on, practical training combined with case studies and group discussions yields better understanding and skill uptake.</a:t>
                  </a:r>
                  <a:endParaRPr lang="en-US">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677E0BBD-B3D0-FA8A-3C62-876B006E55BB}"/>
                    </a:ext>
                  </a:extLst>
                </p:cNvPr>
                <p:cNvSpPr/>
                <p:nvPr/>
              </p:nvSpPr>
              <p:spPr>
                <a:xfrm>
                  <a:off x="-2456419" y="953395"/>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19" name="Freeform: Shape 5">
                  <a:extLst>
                    <a:ext uri="{FF2B5EF4-FFF2-40B4-BE49-F238E27FC236}">
                      <a16:creationId xmlns:a16="http://schemas.microsoft.com/office/drawing/2014/main" id="{8AB6C89E-D63F-6F65-4B4C-0053E2D49209}"/>
                    </a:ext>
                  </a:extLst>
                </p:cNvPr>
                <p:cNvSpPr/>
                <p:nvPr/>
              </p:nvSpPr>
              <p:spPr>
                <a:xfrm>
                  <a:off x="-2270601" y="2087644"/>
                  <a:ext cx="3989216" cy="873504"/>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FFC000"/>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defTabSz="1066800">
                    <a:defRPr/>
                  </a:pPr>
                  <a:r>
                    <a:rPr lang="en-US" kern="0" dirty="0">
                      <a:latin typeface="Arial" panose="020B0604020202020204" pitchFamily="34" charset="0"/>
                      <a:ea typeface="Calibri"/>
                      <a:cs typeface="Arial" panose="020B0604020202020204" pitchFamily="34" charset="0"/>
                    </a:rPr>
                    <a:t>Leveraging partnership , we can achieve maximum impact with limited resources.</a:t>
                  </a:r>
                  <a:endParaRPr lang="en-US" dirty="0">
                    <a:latin typeface="Arial" panose="020B0604020202020204" pitchFamily="34" charset="0"/>
                    <a:cs typeface="Arial" panose="020B0604020202020204" pitchFamily="34" charset="0"/>
                  </a:endParaRPr>
                </a:p>
              </p:txBody>
            </p:sp>
            <p:sp>
              <p:nvSpPr>
                <p:cNvPr id="20" name="Oval 19">
                  <a:extLst>
                    <a:ext uri="{FF2B5EF4-FFF2-40B4-BE49-F238E27FC236}">
                      <a16:creationId xmlns:a16="http://schemas.microsoft.com/office/drawing/2014/main" id="{564F5108-E4AD-D4EC-D6D3-A909B7001EE9}"/>
                    </a:ext>
                  </a:extLst>
                </p:cNvPr>
                <p:cNvSpPr/>
                <p:nvPr/>
              </p:nvSpPr>
              <p:spPr>
                <a:xfrm>
                  <a:off x="-2456420" y="2127750"/>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1" name="Freeform: Shape 10">
                  <a:extLst>
                    <a:ext uri="{FF2B5EF4-FFF2-40B4-BE49-F238E27FC236}">
                      <a16:creationId xmlns:a16="http://schemas.microsoft.com/office/drawing/2014/main" id="{95944B7A-7542-88C9-604E-4F5B0448E1AC}"/>
                    </a:ext>
                  </a:extLst>
                </p:cNvPr>
                <p:cNvSpPr/>
                <p:nvPr/>
              </p:nvSpPr>
              <p:spPr>
                <a:xfrm>
                  <a:off x="-2270601" y="3221893"/>
                  <a:ext cx="3989216" cy="1100851"/>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5B9BD5"/>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defTabSz="1066800">
                    <a:defRPr/>
                  </a:pPr>
                  <a:r>
                    <a:rPr lang="en-US" kern="0">
                      <a:latin typeface="Arial" panose="020B0604020202020204" pitchFamily="34" charset="0"/>
                      <a:ea typeface="Calibri"/>
                      <a:cs typeface="Arial" panose="020B0604020202020204" pitchFamily="34" charset="0"/>
                    </a:rPr>
                    <a:t>Leveraging the existing strength in innovation and in positioning as a thought leader</a:t>
                  </a:r>
                  <a:endParaRPr lang="en-US">
                    <a:ea typeface="Calibri"/>
                    <a:cs typeface="Calibri"/>
                  </a:endParaRPr>
                </a:p>
              </p:txBody>
            </p:sp>
            <p:sp>
              <p:nvSpPr>
                <p:cNvPr id="22" name="Oval 21">
                  <a:extLst>
                    <a:ext uri="{FF2B5EF4-FFF2-40B4-BE49-F238E27FC236}">
                      <a16:creationId xmlns:a16="http://schemas.microsoft.com/office/drawing/2014/main" id="{78A67550-AC2A-50CC-AEA1-4C0E93487936}"/>
                    </a:ext>
                  </a:extLst>
                </p:cNvPr>
                <p:cNvSpPr/>
                <p:nvPr/>
              </p:nvSpPr>
              <p:spPr>
                <a:xfrm>
                  <a:off x="-2474877" y="3302106"/>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3" name="Freeform: Shape 15">
                  <a:extLst>
                    <a:ext uri="{FF2B5EF4-FFF2-40B4-BE49-F238E27FC236}">
                      <a16:creationId xmlns:a16="http://schemas.microsoft.com/office/drawing/2014/main" id="{E65CAD3C-78CA-A909-8414-8950449BFE98}"/>
                    </a:ext>
                  </a:extLst>
                </p:cNvPr>
                <p:cNvSpPr/>
                <p:nvPr/>
              </p:nvSpPr>
              <p:spPr>
                <a:xfrm>
                  <a:off x="-2318068" y="4535786"/>
                  <a:ext cx="4043651" cy="892339"/>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374EA2"/>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marR="0" lvl="0" indent="0" fontAlgn="auto">
                    <a:lnSpc>
                      <a:spcPct val="100000"/>
                    </a:lnSpc>
                    <a:spcBef>
                      <a:spcPts val="0"/>
                    </a:spcBef>
                    <a:spcAft>
                      <a:spcPts val="0"/>
                    </a:spcAft>
                    <a:buClrTx/>
                    <a:buSzTx/>
                    <a:buFontTx/>
                    <a:buNone/>
                    <a:tabLst/>
                    <a:defRPr/>
                  </a:pPr>
                  <a:r>
                    <a:rPr lang="en-US">
                      <a:solidFill>
                        <a:schemeClr val="bg1"/>
                      </a:solidFill>
                      <a:latin typeface="Arial" panose="020B0604020202020204" pitchFamily="34" charset="0"/>
                      <a:ea typeface="+mn-lt"/>
                      <a:cs typeface="Arial" panose="020B0604020202020204" pitchFamily="34" charset="0"/>
                    </a:rPr>
                    <a:t>Particular attention should be given to training on emerging data sources, including big data, machine learning, and artificial intelligence</a:t>
                  </a:r>
                  <a:r>
                    <a:rPr lang="en-US">
                      <a:solidFill>
                        <a:schemeClr val="bg2">
                          <a:lumMod val="25000"/>
                        </a:schemeClr>
                      </a:solidFill>
                      <a:latin typeface="Arial" panose="020B0604020202020204" pitchFamily="34" charset="0"/>
                      <a:ea typeface="+mn-lt"/>
                      <a:cs typeface="Arial" panose="020B0604020202020204" pitchFamily="34" charset="0"/>
                    </a:rPr>
                    <a:t>, </a:t>
                  </a:r>
                </a:p>
              </p:txBody>
            </p:sp>
            <p:sp>
              <p:nvSpPr>
                <p:cNvPr id="24" name="Oval 23">
                  <a:extLst>
                    <a:ext uri="{FF2B5EF4-FFF2-40B4-BE49-F238E27FC236}">
                      <a16:creationId xmlns:a16="http://schemas.microsoft.com/office/drawing/2014/main" id="{9DED2C09-3933-D819-1556-20B267381C80}"/>
                    </a:ext>
                  </a:extLst>
                </p:cNvPr>
                <p:cNvSpPr/>
                <p:nvPr/>
              </p:nvSpPr>
              <p:spPr>
                <a:xfrm>
                  <a:off x="-2475115" y="4588393"/>
                  <a:ext cx="572340" cy="873505"/>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grpSp>
          <p:pic>
            <p:nvPicPr>
              <p:cNvPr id="14" name="Graphic 13" descr="Schoolhouse with solid fill">
                <a:extLst>
                  <a:ext uri="{FF2B5EF4-FFF2-40B4-BE49-F238E27FC236}">
                    <a16:creationId xmlns:a16="http://schemas.microsoft.com/office/drawing/2014/main" id="{C49D0CD5-E878-5BE4-8194-32452DCDAC1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6937" y="2502380"/>
                <a:ext cx="554792" cy="554792"/>
              </a:xfrm>
              <a:prstGeom prst="rect">
                <a:avLst/>
              </a:prstGeom>
            </p:spPr>
          </p:pic>
          <p:pic>
            <p:nvPicPr>
              <p:cNvPr id="15" name="Graphic 14" descr="Meeting with solid fill">
                <a:extLst>
                  <a:ext uri="{FF2B5EF4-FFF2-40B4-BE49-F238E27FC236}">
                    <a16:creationId xmlns:a16="http://schemas.microsoft.com/office/drawing/2014/main" id="{B0E1F250-4D75-772C-F36C-F137866EBF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6677" y="1275345"/>
                <a:ext cx="781703" cy="670482"/>
              </a:xfrm>
              <a:prstGeom prst="rect">
                <a:avLst/>
              </a:prstGeom>
            </p:spPr>
          </p:pic>
          <p:pic>
            <p:nvPicPr>
              <p:cNvPr id="16" name="Graphic 15" descr="Classroom with solid fill">
                <a:extLst>
                  <a:ext uri="{FF2B5EF4-FFF2-40B4-BE49-F238E27FC236}">
                    <a16:creationId xmlns:a16="http://schemas.microsoft.com/office/drawing/2014/main" id="{FCD5F66C-03AD-E9A2-A137-16BB30FDBF3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8675" y="5620186"/>
                <a:ext cx="833880" cy="833881"/>
              </a:xfrm>
              <a:prstGeom prst="rect">
                <a:avLst/>
              </a:prstGeom>
            </p:spPr>
          </p:pic>
        </p:grpSp>
        <p:pic>
          <p:nvPicPr>
            <p:cNvPr id="10" name="Graphic 9" descr="Smart Phone with solid fill">
              <a:extLst>
                <a:ext uri="{FF2B5EF4-FFF2-40B4-BE49-F238E27FC236}">
                  <a16:creationId xmlns:a16="http://schemas.microsoft.com/office/drawing/2014/main" id="{07AE7A97-2CCC-B8BF-8DD9-3B5702F388D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15685" y="3541198"/>
              <a:ext cx="726864" cy="637662"/>
            </a:xfrm>
            <a:prstGeom prst="rect">
              <a:avLst/>
            </a:prstGeom>
          </p:spPr>
        </p:pic>
        <p:pic>
          <p:nvPicPr>
            <p:cNvPr id="11" name="Graphic 10" descr="Internet with solid fill">
              <a:extLst>
                <a:ext uri="{FF2B5EF4-FFF2-40B4-BE49-F238E27FC236}">
                  <a16:creationId xmlns:a16="http://schemas.microsoft.com/office/drawing/2014/main" id="{A1B88371-9B31-405D-ACB3-7285986D1D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8603" y="2688673"/>
              <a:ext cx="337950" cy="337950"/>
            </a:xfrm>
            <a:prstGeom prst="rect">
              <a:avLst/>
            </a:prstGeom>
          </p:spPr>
        </p:pic>
        <p:pic>
          <p:nvPicPr>
            <p:cNvPr id="12" name="Graphic 11" descr="Group with solid fill">
              <a:extLst>
                <a:ext uri="{FF2B5EF4-FFF2-40B4-BE49-F238E27FC236}">
                  <a16:creationId xmlns:a16="http://schemas.microsoft.com/office/drawing/2014/main" id="{822F1B9A-61D8-5DBC-CAE6-F7CFD8FA406C}"/>
                </a:ext>
              </a:extLst>
            </p:cNvPr>
            <p:cNvPicPr>
              <a:picLocks noChangeAspect="1"/>
            </p:cNvPicPr>
            <p:nvPr/>
          </p:nvPicPr>
          <p:blipFill rotWithShape="1">
            <a:blip r:embed="rId12">
              <a:extLst>
                <a:ext uri="{96DAC541-7B7A-43D3-8B79-37D633B846F1}">
                  <asvg:svgBlip xmlns:asvg="http://schemas.microsoft.com/office/drawing/2016/SVG/main" r:embed="rId13"/>
                </a:ext>
              </a:extLst>
            </a:blip>
            <a:srcRect r="26344"/>
            <a:stretch/>
          </p:blipFill>
          <p:spPr>
            <a:xfrm>
              <a:off x="315685" y="2661553"/>
              <a:ext cx="375392" cy="387424"/>
            </a:xfrm>
            <a:prstGeom prst="rect">
              <a:avLst/>
            </a:prstGeom>
          </p:spPr>
        </p:pic>
      </p:grpSp>
      <p:grpSp>
        <p:nvGrpSpPr>
          <p:cNvPr id="25" name="Group 24">
            <a:extLst>
              <a:ext uri="{FF2B5EF4-FFF2-40B4-BE49-F238E27FC236}">
                <a16:creationId xmlns:a16="http://schemas.microsoft.com/office/drawing/2014/main" id="{69B694AF-4A0C-BDB0-A7A5-F737F9E3C3DF}"/>
              </a:ext>
            </a:extLst>
          </p:cNvPr>
          <p:cNvGrpSpPr/>
          <p:nvPr/>
        </p:nvGrpSpPr>
        <p:grpSpPr>
          <a:xfrm>
            <a:off x="8902183" y="1809905"/>
            <a:ext cx="241977" cy="3609891"/>
            <a:chOff x="7928704" y="1589185"/>
            <a:chExt cx="627627" cy="3609891"/>
          </a:xfrm>
        </p:grpSpPr>
        <p:sp>
          <p:nvSpPr>
            <p:cNvPr id="26" name="Right Arrow 29">
              <a:extLst>
                <a:ext uri="{FF2B5EF4-FFF2-40B4-BE49-F238E27FC236}">
                  <a16:creationId xmlns:a16="http://schemas.microsoft.com/office/drawing/2014/main" id="{E76BBDBF-8ED5-91E7-577C-487757E1DE02}"/>
                </a:ext>
              </a:extLst>
            </p:cNvPr>
            <p:cNvSpPr/>
            <p:nvPr/>
          </p:nvSpPr>
          <p:spPr>
            <a:xfrm>
              <a:off x="7928704" y="158918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7" name="Right Arrow 23">
              <a:extLst>
                <a:ext uri="{FF2B5EF4-FFF2-40B4-BE49-F238E27FC236}">
                  <a16:creationId xmlns:a16="http://schemas.microsoft.com/office/drawing/2014/main" id="{AD4FF15E-18CA-74C4-79B3-8EE4AEECE529}"/>
                </a:ext>
              </a:extLst>
            </p:cNvPr>
            <p:cNvSpPr/>
            <p:nvPr/>
          </p:nvSpPr>
          <p:spPr>
            <a:xfrm>
              <a:off x="7928704" y="262555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8" name="Right Arrow 23">
              <a:extLst>
                <a:ext uri="{FF2B5EF4-FFF2-40B4-BE49-F238E27FC236}">
                  <a16:creationId xmlns:a16="http://schemas.microsoft.com/office/drawing/2014/main" id="{1B58020A-AC7D-80A8-47FA-132AECE0A670}"/>
                </a:ext>
              </a:extLst>
            </p:cNvPr>
            <p:cNvSpPr/>
            <p:nvPr/>
          </p:nvSpPr>
          <p:spPr>
            <a:xfrm>
              <a:off x="7928704" y="374142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9" name="Right Arrow 23">
              <a:extLst>
                <a:ext uri="{FF2B5EF4-FFF2-40B4-BE49-F238E27FC236}">
                  <a16:creationId xmlns:a16="http://schemas.microsoft.com/office/drawing/2014/main" id="{579AF670-BD5F-13F9-5E26-9240D31CEA17}"/>
                </a:ext>
              </a:extLst>
            </p:cNvPr>
            <p:cNvSpPr/>
            <p:nvPr/>
          </p:nvSpPr>
          <p:spPr>
            <a:xfrm>
              <a:off x="7928704" y="490658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grpSp>
      <p:sp>
        <p:nvSpPr>
          <p:cNvPr id="31" name="TextBox 30">
            <a:extLst>
              <a:ext uri="{FF2B5EF4-FFF2-40B4-BE49-F238E27FC236}">
                <a16:creationId xmlns:a16="http://schemas.microsoft.com/office/drawing/2014/main" id="{AAB96D76-ED8D-C8BB-1EFD-F9B26808F1CB}"/>
              </a:ext>
            </a:extLst>
          </p:cNvPr>
          <p:cNvSpPr txBox="1"/>
          <p:nvPr/>
        </p:nvSpPr>
        <p:spPr>
          <a:xfrm>
            <a:off x="109797" y="4629329"/>
            <a:ext cx="2971800" cy="1477328"/>
          </a:xfrm>
          <a:prstGeom prst="rect">
            <a:avLst/>
          </a:prstGeom>
          <a:noFill/>
        </p:spPr>
        <p:txBody>
          <a:bodyPr wrap="square" lIns="91440" tIns="45720" rIns="91440" bIns="45720" rtlCol="0" anchor="t">
            <a:spAutoFit/>
          </a:bodyPr>
          <a:lstStyle/>
          <a:p>
            <a:r>
              <a:rPr lang="en-US">
                <a:solidFill>
                  <a:schemeClr val="bg2">
                    <a:lumMod val="25000"/>
                  </a:schemeClr>
                </a:solidFill>
                <a:latin typeface="Arial" panose="020B0604020202020204" pitchFamily="34" charset="0"/>
                <a:ea typeface="+mn-lt"/>
                <a:cs typeface="Arial" panose="020B0604020202020204" pitchFamily="34" charset="0"/>
              </a:rPr>
              <a:t>Technical gaps handling emerging sources such as big data, machine learning, and artificial intelligence</a:t>
            </a:r>
          </a:p>
          <a:p>
            <a:pPr defTabSz="914400"/>
            <a:endParaRPr lang="en-US">
              <a:solidFill>
                <a:srgbClr val="E7E6E6">
                  <a:lumMod val="25000"/>
                </a:srgbClr>
              </a:solidFill>
              <a:latin typeface="Arial" panose="020B0604020202020204" pitchFamily="34" charset="0"/>
              <a:cs typeface="Arial" panose="020B0604020202020204" pitchFamily="34" charset="0"/>
            </a:endParaRPr>
          </a:p>
        </p:txBody>
      </p:sp>
      <p:sp>
        <p:nvSpPr>
          <p:cNvPr id="33" name="Right Arrow 41">
            <a:extLst>
              <a:ext uri="{FF2B5EF4-FFF2-40B4-BE49-F238E27FC236}">
                <a16:creationId xmlns:a16="http://schemas.microsoft.com/office/drawing/2014/main" id="{3C9797F5-2A6B-BB58-13CE-3E70DE41A79B}"/>
              </a:ext>
            </a:extLst>
          </p:cNvPr>
          <p:cNvSpPr/>
          <p:nvPr/>
        </p:nvSpPr>
        <p:spPr>
          <a:xfrm>
            <a:off x="2819424" y="180990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4" name="Right Arrow 42">
            <a:extLst>
              <a:ext uri="{FF2B5EF4-FFF2-40B4-BE49-F238E27FC236}">
                <a16:creationId xmlns:a16="http://schemas.microsoft.com/office/drawing/2014/main" id="{EB5A4505-0432-CEFB-1BA2-7BE4AA5E2C0F}"/>
              </a:ext>
            </a:extLst>
          </p:cNvPr>
          <p:cNvSpPr/>
          <p:nvPr/>
        </p:nvSpPr>
        <p:spPr>
          <a:xfrm>
            <a:off x="2807570" y="2818777"/>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5" name="Right Arrow 43">
            <a:extLst>
              <a:ext uri="{FF2B5EF4-FFF2-40B4-BE49-F238E27FC236}">
                <a16:creationId xmlns:a16="http://schemas.microsoft.com/office/drawing/2014/main" id="{69C7A2F8-D1D3-1F02-9AAE-1B41307A3D40}"/>
              </a:ext>
            </a:extLst>
          </p:cNvPr>
          <p:cNvSpPr/>
          <p:nvPr/>
        </p:nvSpPr>
        <p:spPr>
          <a:xfrm>
            <a:off x="2774871" y="396214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6" name="Right Arrow 44">
            <a:extLst>
              <a:ext uri="{FF2B5EF4-FFF2-40B4-BE49-F238E27FC236}">
                <a16:creationId xmlns:a16="http://schemas.microsoft.com/office/drawing/2014/main" id="{9385F23D-F87E-E00F-D641-93010A3325EA}"/>
              </a:ext>
            </a:extLst>
          </p:cNvPr>
          <p:cNvSpPr/>
          <p:nvPr/>
        </p:nvSpPr>
        <p:spPr>
          <a:xfrm>
            <a:off x="2827076" y="4967132"/>
            <a:ext cx="575422" cy="213390"/>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D2EB366-D382-4BED-50CB-BB4CDFB9FC97}"/>
              </a:ext>
            </a:extLst>
          </p:cNvPr>
          <p:cNvSpPr txBox="1"/>
          <p:nvPr/>
        </p:nvSpPr>
        <p:spPr>
          <a:xfrm>
            <a:off x="523851" y="660213"/>
            <a:ext cx="2195560" cy="707886"/>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b="1" kern="0">
                <a:solidFill>
                  <a:prstClr val="white"/>
                </a:solidFill>
                <a:latin typeface="Arial" panose="020B0604020202020204" pitchFamily="34" charset="0"/>
                <a:cs typeface="Arial" panose="020B0604020202020204" pitchFamily="34" charset="0"/>
              </a:rPr>
              <a:t>Implementation </a:t>
            </a:r>
            <a:r>
              <a:rPr kumimoji="0" lang="en-US" sz="2000" b="1"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Challenges</a:t>
            </a:r>
          </a:p>
        </p:txBody>
      </p:sp>
      <p:sp>
        <p:nvSpPr>
          <p:cNvPr id="38" name="TextBox 37">
            <a:extLst>
              <a:ext uri="{FF2B5EF4-FFF2-40B4-BE49-F238E27FC236}">
                <a16:creationId xmlns:a16="http://schemas.microsoft.com/office/drawing/2014/main" id="{06A38440-1D92-2827-453D-CE08D3F7DE43}"/>
              </a:ext>
            </a:extLst>
          </p:cNvPr>
          <p:cNvSpPr txBox="1"/>
          <p:nvPr/>
        </p:nvSpPr>
        <p:spPr>
          <a:xfrm>
            <a:off x="5416461" y="661990"/>
            <a:ext cx="1814513"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Lessons</a:t>
            </a:r>
          </a:p>
        </p:txBody>
      </p:sp>
      <p:sp>
        <p:nvSpPr>
          <p:cNvPr id="39" name="TextBox 38">
            <a:extLst>
              <a:ext uri="{FF2B5EF4-FFF2-40B4-BE49-F238E27FC236}">
                <a16:creationId xmlns:a16="http://schemas.microsoft.com/office/drawing/2014/main" id="{C5A62E0B-40A5-F1D4-A884-B97495FB70B1}"/>
              </a:ext>
            </a:extLst>
          </p:cNvPr>
          <p:cNvSpPr txBox="1"/>
          <p:nvPr/>
        </p:nvSpPr>
        <p:spPr>
          <a:xfrm>
            <a:off x="9664094" y="571891"/>
            <a:ext cx="1814513"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Solution</a:t>
            </a:r>
          </a:p>
        </p:txBody>
      </p:sp>
      <p:sp>
        <p:nvSpPr>
          <p:cNvPr id="40" name="Oval 39">
            <a:extLst>
              <a:ext uri="{FF2B5EF4-FFF2-40B4-BE49-F238E27FC236}">
                <a16:creationId xmlns:a16="http://schemas.microsoft.com/office/drawing/2014/main" id="{42192E1E-E8F1-2455-82C8-CE859CAA4C3E}"/>
              </a:ext>
            </a:extLst>
          </p:cNvPr>
          <p:cNvSpPr/>
          <p:nvPr/>
        </p:nvSpPr>
        <p:spPr>
          <a:xfrm>
            <a:off x="99323" y="66735"/>
            <a:ext cx="507391" cy="45049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3</a:t>
            </a:r>
            <a:endParaRPr lang="en-GB" sz="2400" b="1"/>
          </a:p>
        </p:txBody>
      </p:sp>
      <p:sp>
        <p:nvSpPr>
          <p:cNvPr id="41" name="Rectangle 40">
            <a:extLst>
              <a:ext uri="{FF2B5EF4-FFF2-40B4-BE49-F238E27FC236}">
                <a16:creationId xmlns:a16="http://schemas.microsoft.com/office/drawing/2014/main" id="{4DFC8411-1609-BA68-7E44-EB704BF8FFA3}"/>
              </a:ext>
            </a:extLst>
          </p:cNvPr>
          <p:cNvSpPr/>
          <p:nvPr/>
        </p:nvSpPr>
        <p:spPr>
          <a:xfrm>
            <a:off x="687493" y="38305"/>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Reflections </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8ABA9081-B046-696D-9659-3182687849C9}"/>
              </a:ext>
            </a:extLst>
          </p:cNvPr>
          <p:cNvSpPr txBox="1"/>
          <p:nvPr/>
        </p:nvSpPr>
        <p:spPr>
          <a:xfrm>
            <a:off x="287031" y="3129320"/>
            <a:ext cx="2708798" cy="1200329"/>
          </a:xfrm>
          <a:prstGeom prst="rect">
            <a:avLst/>
          </a:prstGeom>
          <a:noFill/>
        </p:spPr>
        <p:txBody>
          <a:bodyPr wrap="square" lIns="91440" tIns="45720" rIns="91440" bIns="45720" rtlCol="0" anchor="t">
            <a:spAutoFit/>
          </a:bodyPr>
          <a:lstStyle/>
          <a:p>
            <a:r>
              <a:rPr lang="en-US" dirty="0">
                <a:solidFill>
                  <a:schemeClr val="bg2">
                    <a:lumMod val="25000"/>
                  </a:schemeClr>
                </a:solidFill>
                <a:latin typeface="Arial" panose="020B0604020202020204" pitchFamily="34" charset="0"/>
                <a:ea typeface="+mn-lt"/>
                <a:cs typeface="Arial" panose="020B0604020202020204" pitchFamily="34" charset="0"/>
              </a:rPr>
              <a:t>Limited access to computers and appropriate hardware and software.</a:t>
            </a:r>
            <a:endParaRPr lang="en-US"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6FD8BC3F-6FA7-EC1E-38DD-1133C35071B1}"/>
              </a:ext>
            </a:extLst>
          </p:cNvPr>
          <p:cNvSpPr txBox="1"/>
          <p:nvPr/>
        </p:nvSpPr>
        <p:spPr>
          <a:xfrm>
            <a:off x="311046" y="1716452"/>
            <a:ext cx="2708798" cy="1200329"/>
          </a:xfrm>
          <a:prstGeom prst="rect">
            <a:avLst/>
          </a:prstGeom>
          <a:noFill/>
        </p:spPr>
        <p:txBody>
          <a:bodyPr wrap="square" lIns="91440" tIns="45720" rIns="91440" bIns="45720" rtlCol="0" anchor="t">
            <a:spAutoFit/>
          </a:bodyPr>
          <a:lstStyle/>
          <a:p>
            <a:r>
              <a:rPr lang="en-US">
                <a:solidFill>
                  <a:schemeClr val="bg2">
                    <a:lumMod val="25000"/>
                  </a:schemeClr>
                </a:solidFill>
                <a:latin typeface="Arial" panose="020B0604020202020204" pitchFamily="34" charset="0"/>
                <a:ea typeface="+mn-lt"/>
                <a:cs typeface="Arial" panose="020B0604020202020204" pitchFamily="34" charset="0"/>
              </a:rPr>
              <a:t>Challenges with internet connectivity impacting access to online training materials.</a:t>
            </a:r>
          </a:p>
        </p:txBody>
      </p:sp>
    </p:spTree>
    <p:extLst>
      <p:ext uri="{BB962C8B-B14F-4D97-AF65-F5344CB8AC3E}">
        <p14:creationId xmlns:p14="http://schemas.microsoft.com/office/powerpoint/2010/main" val="1113872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6D25D10D693FB49A04F8B129015E7AF" ma:contentTypeVersion="18" ma:contentTypeDescription="Create a new document." ma:contentTypeScope="" ma:versionID="b638933f74520b30443cf82b969080d0">
  <xsd:schema xmlns:xsd="http://www.w3.org/2001/XMLSchema" xmlns:xs="http://www.w3.org/2001/XMLSchema" xmlns:p="http://schemas.microsoft.com/office/2006/metadata/properties" xmlns:ns2="70fef31c-8a19-437b-ac68-a32e636be2a7" xmlns:ns3="ac17a7cd-65cd-4fb1-9e68-72b02c530acc" xmlns:ns4="985ec44e-1bab-4c0b-9df0-6ba128686fc9" targetNamespace="http://schemas.microsoft.com/office/2006/metadata/properties" ma:root="true" ma:fieldsID="b41ae2c7ff256ae05efcd231f23230bc" ns2:_="" ns3:_="" ns4:_="">
    <xsd:import namespace="70fef31c-8a19-437b-ac68-a32e636be2a7"/>
    <xsd:import namespace="ac17a7cd-65cd-4fb1-9e68-72b02c530acc"/>
    <xsd:import namespace="985ec44e-1bab-4c0b-9df0-6ba128686fc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ef31c-8a19-437b-ac68-a32e636be2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17a7cd-65cd-4fb1-9e68-72b02c530ac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32f2111-b9e7-487f-953f-426ab6f23e5d}" ma:internalName="TaxCatchAll" ma:showField="CatchAllData" ma:web="70fef31c-8a19-437b-ac68-a32e636be2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ac17a7cd-65cd-4fb1-9e68-72b02c530ac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BFF9208-929B-43AB-94D2-CA9A3BBAB16A}">
  <ds:schemaRefs>
    <ds:schemaRef ds:uri="http://schemas.microsoft.com/sharepoint/v3/contenttype/forms"/>
  </ds:schemaRefs>
</ds:datastoreItem>
</file>

<file path=customXml/itemProps2.xml><?xml version="1.0" encoding="utf-8"?>
<ds:datastoreItem xmlns:ds="http://schemas.openxmlformats.org/officeDocument/2006/customXml" ds:itemID="{18A3B4D5-D55C-4625-90F7-9A2FE8A84D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fef31c-8a19-437b-ac68-a32e636be2a7"/>
    <ds:schemaRef ds:uri="ac17a7cd-65cd-4fb1-9e68-72b02c530acc"/>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3C60F9-5B2D-4CD5-A125-DC2C1B9BEC89}">
  <ds:schemaRefs>
    <ds:schemaRef ds:uri="http://www.w3.org/XML/1998/namespace"/>
    <ds:schemaRef ds:uri="http://schemas.microsoft.com/office/2006/metadata/properties"/>
    <ds:schemaRef ds:uri="http://purl.org/dc/elements/1.1/"/>
    <ds:schemaRef ds:uri="5f6722c4-4b54-4565-9073-6b2cdb56319d"/>
    <ds:schemaRef ds:uri="http://schemas.microsoft.com/office/2006/documentManagement/types"/>
    <ds:schemaRef ds:uri="http://schemas.openxmlformats.org/package/2006/metadata/core-properties"/>
    <ds:schemaRef ds:uri="http://schemas.microsoft.com/office/infopath/2007/PartnerControls"/>
    <ds:schemaRef ds:uri="985ec44e-1bab-4c0b-9df0-6ba128686fc9"/>
    <ds:schemaRef ds:uri="015a1b56-f9db-44b0-a971-80694ead8fc0"/>
    <ds:schemaRef ds:uri="http://purl.org/dc/dcmitype/"/>
    <ds:schemaRef ds:uri="http://purl.org/dc/terms/"/>
    <ds:schemaRef ds:uri="ac17a7cd-65cd-4fb1-9e68-72b02c530acc"/>
  </ds:schemaRefs>
</ds:datastoreItem>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emplate>Office Theme</Template>
  <TotalTime>156</TotalTime>
  <Words>979</Words>
  <Application>Microsoft Office PowerPoint</Application>
  <PresentationFormat>Widescreen</PresentationFormat>
  <Paragraphs>84</Paragraphs>
  <Slides>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Calibri Light</vt:lpstr>
      <vt:lpstr>Lucida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Teshome Yohannes Kifle</dc:creator>
  <cp:lastModifiedBy>Akrem Abdusemed</cp:lastModifiedBy>
  <cp:revision>6</cp:revision>
  <dcterms:created xsi:type="dcterms:W3CDTF">2020-08-03T09:36:31Z</dcterms:created>
  <dcterms:modified xsi:type="dcterms:W3CDTF">2025-10-07T08:04:30Z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0x010100D6D25D10D693FB49A04F8B129015E7AF</vt:lpwstr>
  </property>
</Properties>
</file>