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4"/>
  </p:sldMasterIdLst>
  <p:notesMasterIdLst>
    <p:notesMasterId r:id="rId14"/>
  </p:notesMasterIdLst>
  <p:sldIdLst>
    <p:sldId id="320" r:id="rId5"/>
    <p:sldId id="2147377431" r:id="rId6"/>
    <p:sldId id="2147377438" r:id="rId7"/>
    <p:sldId id="2147377441" r:id="rId8"/>
    <p:sldId id="322" r:id="rId9"/>
    <p:sldId id="2147377427" r:id="rId10"/>
    <p:sldId id="2147377439" r:id="rId11"/>
    <p:sldId id="308" r:id="rId12"/>
    <p:sldId id="28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13F0F-74A4-44C7-80DE-A398039EBCDE}">
          <p14:sldIdLst>
            <p14:sldId id="320"/>
            <p14:sldId id="2147377431"/>
            <p14:sldId id="2147377438"/>
            <p14:sldId id="2147377441"/>
            <p14:sldId id="322"/>
            <p14:sldId id="2147377427"/>
            <p14:sldId id="2147377439"/>
            <p14:sldId id="308"/>
            <p14:sldId id="28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7FB433-AB75-8907-7D79-34F44B1911BC}" name="Sharon Chitambo" initials="SC" userId="S::sharon.chitambo@un.org::44f9988b-e853-4663-ac67-152e1e93d9ed" providerId="AD"/>
  <p188:author id="{0745CB83-BEB0-4FCD-8A25-A7D7BFA1023A}" name="Sharon Chitambo" initials="SC" userId="Sharon Chitambo" providerId="None"/>
  <p188:author id="{4984F3AC-B3F2-99F2-E9B2-E5ADEF64FDAF}" name="Akrem Abdusemed" initials="AA" userId="S::akrem.muhammed@un.org::9ee92356-6e87-4927-98c6-6d6ce36b2bd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98"/>
    <a:srgbClr val="27E98D"/>
    <a:srgbClr val="ED7D31"/>
    <a:srgbClr val="777779"/>
    <a:srgbClr val="D8D1C9"/>
    <a:srgbClr val="FFFFFF"/>
    <a:srgbClr val="FF0000"/>
    <a:srgbClr val="FF8989"/>
    <a:srgbClr val="E75810"/>
    <a:srgbClr val="FF67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C2F970-9123-4DE9-B061-2F6DDC5A444B}" v="8" dt="2025-12-06T16:56:59.6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2" autoAdjust="0"/>
    <p:restoredTop sz="94660"/>
  </p:normalViewPr>
  <p:slideViewPr>
    <p:cSldViewPr snapToGrid="0">
      <p:cViewPr varScale="1">
        <p:scale>
          <a:sx n="61" d="100"/>
          <a:sy n="61" d="100"/>
        </p:scale>
        <p:origin x="7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5C35A-EE86-EB40-84E4-DE64F6410E9A}" type="datetimeFigureOut">
              <a:rPr lang="en-US" smtClean="0"/>
              <a:t>12/7/2025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B04F98-C31D-7243-9F2D-45F91CCE4BCA}" type="slidenum">
              <a:rPr lang="en-US" smtClean="0"/>
              <a:t>‹#›</a:t>
            </a:fld>
            <a:endParaRPr lang="en-US"/>
          </a:p>
        </p:txBody>
      </p:sp>
    </p:spTree>
    <p:extLst>
      <p:ext uri="{BB962C8B-B14F-4D97-AF65-F5344CB8AC3E}">
        <p14:creationId xmlns:p14="http://schemas.microsoft.com/office/powerpoint/2010/main" val="966044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Speaking points for the DES.</a:t>
            </a:r>
          </a:p>
          <a:p>
            <a:pPr>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Arial" panose="020B0604020202020204" pitchFamily="34" charset="0"/>
              </a:rPr>
              <a:t>The African Centre for Statistics under SP4 is contributing to the objective of production, dissemination and use of credible data, statistics and geospatial information at the national,  regional and global  levels  for  evidence-based  policy and  decision-making. In the reporting quarter, the SP reached 16 countries with various data and statistical technical, advisory and capacity building supports. The SP provided advisory services for Cameroon, Mali, Burundi, and Rwanda on integrated geospatial information framework that resulted in the development of Country Action Plan and incorporated it in their national polices and strategies. Tailed made capacity building training were provided to data experts and statisticians in Nigeria, Malawi, Uganda and Namibia with the aim of modernizing the vital statistical production process using the R method. The technical knowledge and skill of the National Statistical Offices of the respective countries in the production and utilization of CRVS process using R method improved. The technical support to modernize the Census Monitoring tools and Dashboard improved the survey process utilization and the application of up-to-date survey monitoring services in Angola, Benin and Burundi. The SP organized consultation workshop to enrich the content of the Draft E-Census handbook and pertinent insights were incorporated to expand on a digital census business model through increased use of technological and methodological innovations. Ongoing technical advisory support on Economic Accounting were provided. </a:t>
            </a:r>
            <a:r>
              <a:rPr lang="en-GB" sz="1800" dirty="0">
                <a:effectLst/>
                <a:latin typeface="Calibri" panose="020F0502020204030204" pitchFamily="34" charset="0"/>
                <a:ea typeface="Calibri" panose="020F0502020204030204" pitchFamily="34" charset="0"/>
                <a:cs typeface="Arial" panose="020B0604020202020204" pitchFamily="34" charset="0"/>
              </a:rPr>
              <a:t>Participants, including statisticians and data experts from various National Statistical Offices (NSOs), capacitated their skills how AI-driven technologies can streamline operations, improve data accessibility, and automate complex tasks. The technical support provided practical examples of how African NSOs could integrate AI into their work, reducing manual processes and advancing their capacity for innovative data analysis. The event highlighted the transformative potential of generative AI for modern statistical practices and set the stage for future discussions on this cutting-edge topic. The SP is supporting Eritrea with Economic Accounting data sets including updating macro-economic statistics and data. Ongoing activities including online update of price watch data along with other corresponding data sets is in progress. ECA is designated as data verification client for the East African Community Programme (EAC). In the reporting quarter ACS provided verification support on broad data sets including geospatial information, economic and demographic statistics indicators to National Statistical Offices of Kenya, Rwanda and Tanzania. The verification process was followed by compiling and submitting reports to the World Bank which resulted in access to Disbursement Fund for the member states.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000000"/>
              </a:solidFill>
              <a:effectLst/>
              <a:latin typeface="Times New Roman" panose="02020603050405020304" pitchFamily="18" charset="0"/>
              <a:ea typeface="DengXian" panose="02010600030101010101" pitchFamily="2" charset="-122"/>
            </a:endParaRPr>
          </a:p>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a:t>
            </a:fld>
            <a:endParaRPr lang="en-US"/>
          </a:p>
        </p:txBody>
      </p:sp>
    </p:spTree>
    <p:extLst>
      <p:ext uri="{BB962C8B-B14F-4D97-AF65-F5344CB8AC3E}">
        <p14:creationId xmlns:p14="http://schemas.microsoft.com/office/powerpoint/2010/main" val="310170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B04F98-C31D-7243-9F2D-45F91CCE4BCA}" type="slidenum">
              <a:rPr lang="en-US" smtClean="0"/>
              <a:t>2</a:t>
            </a:fld>
            <a:endParaRPr lang="en-US"/>
          </a:p>
        </p:txBody>
      </p:sp>
    </p:spTree>
    <p:extLst>
      <p:ext uri="{BB962C8B-B14F-4D97-AF65-F5344CB8AC3E}">
        <p14:creationId xmlns:p14="http://schemas.microsoft.com/office/powerpoint/2010/main" val="2555786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B04F98-C31D-7243-9F2D-45F91CCE4BCA}" type="slidenum">
              <a:rPr lang="en-US" smtClean="0"/>
              <a:t>4</a:t>
            </a:fld>
            <a:endParaRPr lang="en-US"/>
          </a:p>
        </p:txBody>
      </p:sp>
    </p:spTree>
    <p:extLst>
      <p:ext uri="{BB962C8B-B14F-4D97-AF65-F5344CB8AC3E}">
        <p14:creationId xmlns:p14="http://schemas.microsoft.com/office/powerpoint/2010/main" val="2019533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B04F98-C31D-7243-9F2D-45F91CCE4BCA}" type="slidenum">
              <a:rPr lang="en-US" smtClean="0"/>
              <a:t>7</a:t>
            </a:fld>
            <a:endParaRPr lang="en-US"/>
          </a:p>
        </p:txBody>
      </p:sp>
    </p:spTree>
    <p:extLst>
      <p:ext uri="{BB962C8B-B14F-4D97-AF65-F5344CB8AC3E}">
        <p14:creationId xmlns:p14="http://schemas.microsoft.com/office/powerpoint/2010/main" val="2075230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50171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47481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1359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29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380862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425936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02155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85429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0950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54100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31852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177C34-C4A8-75CA-CD1E-096EC616E895}"/>
              </a:ext>
            </a:extLst>
          </p:cNvPr>
          <p:cNvPicPr>
            <a:picLocks noChangeAspect="1"/>
          </p:cNvPicPr>
          <p:nvPr userDrawn="1"/>
        </p:nvPicPr>
        <p:blipFill>
          <a:blip r:embed="rId2"/>
          <a:stretch>
            <a:fillRect/>
          </a:stretch>
        </p:blipFill>
        <p:spPr>
          <a:xfrm>
            <a:off x="0" y="6477000"/>
            <a:ext cx="12192000" cy="359833"/>
          </a:xfrm>
          <a:prstGeom prst="rect">
            <a:avLst/>
          </a:prstGeom>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8E5E5513-C3CE-CBE0-8C41-EE23F3F72089}"/>
              </a:ext>
            </a:extLst>
          </p:cNvPr>
          <p:cNvSpPr>
            <a:spLocks noGrp="1"/>
          </p:cNvSpPr>
          <p:nvPr>
            <p:ph type="sldNum" sz="quarter" idx="12"/>
          </p:nvPr>
        </p:nvSpPr>
        <p:spPr>
          <a:xfrm>
            <a:off x="10485782" y="6477000"/>
            <a:ext cx="1255017" cy="365125"/>
          </a:xfrm>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981442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26F30FD-BC7D-85C8-637C-0497F2F6E94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433610"/>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p>
        </p:txBody>
      </p:sp>
    </p:spTree>
    <p:extLst>
      <p:ext uri="{BB962C8B-B14F-4D97-AF65-F5344CB8AC3E}">
        <p14:creationId xmlns:p14="http://schemas.microsoft.com/office/powerpoint/2010/main" val="311672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4D788-7454-A849-95EF-E0A31EF5E4C8}" type="slidenum">
              <a:rPr lang="en-US" smtClean="0"/>
              <a:t>‹#›</a:t>
            </a:fld>
            <a:endParaRPr lang="en-US"/>
          </a:p>
        </p:txBody>
      </p:sp>
    </p:spTree>
    <p:extLst>
      <p:ext uri="{BB962C8B-B14F-4D97-AF65-F5344CB8AC3E}">
        <p14:creationId xmlns:p14="http://schemas.microsoft.com/office/powerpoint/2010/main" val="3194874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hyperlink" Target="https://unitednations-my.sharepoint.com/:f:/g/personal/pamela_nabukhonzo_un_org/IgA_LdpsoHa5RL0xfVY0bz5iAYH5tD3lq56DIQZ9EoWJNkk?e=2T6OMz"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arcg.is/18GCqb1" TargetMode="Externa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svg"/><Relationship Id="rId3" Type="http://schemas.openxmlformats.org/officeDocument/2006/relationships/image" Target="../media/image22.svg"/><Relationship Id="rId7" Type="http://schemas.openxmlformats.org/officeDocument/2006/relationships/image" Target="../media/image26.svg"/><Relationship Id="rId12"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12.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7BF7CC6-AA9A-F447-93B5-4F8BDBD51260}"/>
              </a:ext>
            </a:extLst>
          </p:cNvPr>
          <p:cNvSpPr>
            <a:spLocks noGrp="1"/>
          </p:cNvSpPr>
          <p:nvPr>
            <p:ph type="title"/>
          </p:nvPr>
        </p:nvSpPr>
        <p:spPr>
          <a:xfrm>
            <a:off x="2371002" y="4976456"/>
            <a:ext cx="7941717" cy="502594"/>
          </a:xfrm>
        </p:spPr>
        <p:txBody>
          <a:bodyPr anchor="t" anchorCtr="0">
            <a:noAutofit/>
          </a:bodyPr>
          <a:lstStyle/>
          <a:p>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Subprogramme</a:t>
            </a:r>
            <a:r>
              <a:rPr lang="en-US" sz="2000" dirty="0">
                <a:latin typeface="Arial" panose="020B0604020202020204" pitchFamily="34" charset="0"/>
                <a:cs typeface="Arial" panose="020B0604020202020204" pitchFamily="34" charset="0"/>
              </a:rPr>
              <a:t> 4: Data and Statistics</a:t>
            </a:r>
            <a:br>
              <a:rPr lang="en-US" sz="2000" dirty="0">
                <a:latin typeface="Arial" panose="020B0604020202020204" pitchFamily="34" charset="0"/>
                <a:cs typeface="Arial" panose="020B0604020202020204" pitchFamily="34" charset="0"/>
              </a:rPr>
            </a:br>
            <a:br>
              <a:rPr lang="en-ET"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21FF69E-BA45-7A4A-9291-2680A0031591}"/>
              </a:ext>
            </a:extLst>
          </p:cNvPr>
          <p:cNvSpPr txBox="1">
            <a:spLocks/>
          </p:cNvSpPr>
          <p:nvPr/>
        </p:nvSpPr>
        <p:spPr>
          <a:xfrm>
            <a:off x="2351612" y="2084832"/>
            <a:ext cx="7809530" cy="2891624"/>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r>
              <a:rPr lang="en-GB" sz="2000" dirty="0">
                <a:solidFill>
                  <a:srgbClr val="0070C0"/>
                </a:solidFill>
                <a:latin typeface="Arial" panose="020B0604020202020204" pitchFamily="34" charset="0"/>
                <a:cs typeface="Arial" panose="020B0604020202020204" pitchFamily="34" charset="0"/>
              </a:rPr>
              <a:t>Accountability and Programme Performance Review Meeting </a:t>
            </a:r>
          </a:p>
          <a:p>
            <a:endParaRPr lang="en-GB" sz="2000" dirty="0">
              <a:solidFill>
                <a:srgbClr val="0070C0"/>
              </a:solidFill>
              <a:latin typeface="Arial" panose="020B0604020202020204" pitchFamily="34" charset="0"/>
              <a:cs typeface="Arial" panose="020B0604020202020204" pitchFamily="34" charset="0"/>
            </a:endParaRPr>
          </a:p>
          <a:p>
            <a:r>
              <a:rPr lang="en-GB" sz="2000" i="1" dirty="0">
                <a:solidFill>
                  <a:srgbClr val="0070C0"/>
                </a:solidFill>
                <a:latin typeface="Arial" panose="020B0604020202020204" pitchFamily="34" charset="0"/>
                <a:cs typeface="Arial" panose="020B0604020202020204" pitchFamily="34" charset="0"/>
              </a:rPr>
              <a:t>Year End Programme Status Report for 2025</a:t>
            </a:r>
          </a:p>
          <a:p>
            <a:endParaRPr lang="en-GB" sz="2000" i="1" dirty="0">
              <a:solidFill>
                <a:srgbClr val="0070C0"/>
              </a:solidFill>
              <a:latin typeface="Arial" panose="020B0604020202020204" pitchFamily="34" charset="0"/>
              <a:cs typeface="Arial" panose="020B0604020202020204" pitchFamily="34" charset="0"/>
            </a:endParaRPr>
          </a:p>
          <a:p>
            <a:r>
              <a:rPr lang="en-US" sz="2000" dirty="0">
                <a:solidFill>
                  <a:schemeClr val="accent1">
                    <a:lumMod val="50000"/>
                  </a:schemeClr>
                </a:solidFill>
                <a:latin typeface="Arial" panose="020B0604020202020204" pitchFamily="34" charset="0"/>
                <a:cs typeface="Arial" panose="020B0604020202020204" pitchFamily="34" charset="0"/>
              </a:rPr>
              <a:t>Theme: </a:t>
            </a:r>
            <a:r>
              <a:rPr lang="en-US" sz="2000" i="1" dirty="0">
                <a:solidFill>
                  <a:schemeClr val="accent1">
                    <a:lumMod val="50000"/>
                  </a:schemeClr>
                </a:solidFill>
                <a:latin typeface="Arial" panose="020B0604020202020204" pitchFamily="34" charset="0"/>
                <a:cs typeface="Arial" panose="020B0604020202020204" pitchFamily="34" charset="0"/>
              </a:rPr>
              <a:t>“</a:t>
            </a:r>
            <a:r>
              <a:rPr lang="en-US" sz="2000" i="1" dirty="0"/>
              <a:t>Sustaining gains: Taking stock of Results in 2025 and Planning for Strategic Impact in 2026</a:t>
            </a:r>
            <a:r>
              <a:rPr lang="en-US" sz="2000" b="0" i="1" dirty="0">
                <a:solidFill>
                  <a:schemeClr val="accent1">
                    <a:lumMod val="50000"/>
                  </a:schemeClr>
                </a:solidFill>
                <a:latin typeface="Arial" panose="020B0604020202020204" pitchFamily="34" charset="0"/>
                <a:cs typeface="Arial" panose="020B0604020202020204" pitchFamily="34" charset="0"/>
              </a:rPr>
              <a:t>”</a:t>
            </a:r>
          </a:p>
          <a:p>
            <a:endParaRPr lang="en-US" sz="2000" b="0" i="1" dirty="0">
              <a:solidFill>
                <a:schemeClr val="accent1">
                  <a:lumMod val="50000"/>
                </a:schemeClr>
              </a:solidFill>
              <a:latin typeface="Arial" panose="020B0604020202020204" pitchFamily="34" charset="0"/>
              <a:cs typeface="Arial" panose="020B0604020202020204" pitchFamily="34" charset="0"/>
            </a:endParaRPr>
          </a:p>
          <a:p>
            <a:endParaRPr lang="en-US" sz="2000" dirty="0">
              <a:solidFill>
                <a:schemeClr val="accent1">
                  <a:lumMod val="50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648F988-4AC8-4FA1-8AF8-9BFAAB2C8C52}"/>
              </a:ext>
            </a:extLst>
          </p:cNvPr>
          <p:cNvSpPr txBox="1"/>
          <p:nvPr/>
        </p:nvSpPr>
        <p:spPr>
          <a:xfrm>
            <a:off x="8192874" y="6214372"/>
            <a:ext cx="3591306" cy="400110"/>
          </a:xfrm>
          <a:prstGeom prst="rect">
            <a:avLst/>
          </a:prstGeom>
          <a:noFill/>
        </p:spPr>
        <p:txBody>
          <a:bodyPr wrap="square">
            <a:spAutoFit/>
          </a:bodyPr>
          <a:lstStyle/>
          <a:p>
            <a:pPr algn="r"/>
            <a:r>
              <a:rPr lang="en-US" sz="2000">
                <a:solidFill>
                  <a:srgbClr val="C00000"/>
                </a:solidFill>
                <a:latin typeface="Arial" panose="020B0604020202020204" pitchFamily="34" charset="0"/>
                <a:cs typeface="Arial" panose="020B0604020202020204" pitchFamily="34" charset="0"/>
              </a:rPr>
              <a:t>8 – 12 December 2025</a:t>
            </a:r>
            <a:endParaRPr lang="en-GB" sz="200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343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2">
            <a:extLst>
              <a:ext uri="{FF2B5EF4-FFF2-40B4-BE49-F238E27FC236}">
                <a16:creationId xmlns:a16="http://schemas.microsoft.com/office/drawing/2014/main" id="{76BB8385-FAC6-8822-014A-D3DC2E6C8732}"/>
              </a:ext>
            </a:extLst>
          </p:cNvPr>
          <p:cNvSpPr txBox="1">
            <a:spLocks/>
          </p:cNvSpPr>
          <p:nvPr/>
        </p:nvSpPr>
        <p:spPr>
          <a:xfrm>
            <a:off x="11986" y="-23301"/>
            <a:ext cx="2446557" cy="6513677"/>
          </a:xfrm>
          <a:prstGeom prst="rect">
            <a:avLst/>
          </a:prstGeom>
          <a:solidFill>
            <a:schemeClr val="accent2">
              <a:lumMod val="60000"/>
              <a:lumOff val="40000"/>
            </a:schemeClr>
          </a:solidFill>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endParaRPr lang="en-US" sz="4400" b="1">
              <a:sym typeface="Arial" panose="020B0604020202020204" pitchFamily="34" charset="0"/>
            </a:endParaRPr>
          </a:p>
        </p:txBody>
      </p:sp>
      <p:sp>
        <p:nvSpPr>
          <p:cNvPr id="3" name="Slide Number Placeholder 2">
            <a:extLst>
              <a:ext uri="{FF2B5EF4-FFF2-40B4-BE49-F238E27FC236}">
                <a16:creationId xmlns:a16="http://schemas.microsoft.com/office/drawing/2014/main" id="{76EA80CA-429D-1BD3-CBAB-97DCFF6B8FD8}"/>
              </a:ext>
            </a:extLst>
          </p:cNvPr>
          <p:cNvSpPr>
            <a:spLocks/>
          </p:cNvSpPr>
          <p:nvPr/>
        </p:nvSpPr>
        <p:spPr>
          <a:xfrm>
            <a:off x="11029542" y="6520105"/>
            <a:ext cx="1029150" cy="299413"/>
          </a:xfrm>
          <a:prstGeom prst="rect">
            <a:avLst/>
          </a:prstGeom>
        </p:spPr>
        <p:txBody>
          <a:bodyPr/>
          <a:lstStyle/>
          <a:p>
            <a:pPr defTabSz="374904">
              <a:spcAft>
                <a:spcPts val="600"/>
              </a:spcAft>
            </a:pPr>
            <a:fld id="{06A4D788-7454-A849-95EF-E0A31EF5E4C8}" type="slidenum">
              <a:rPr lang="en-US" sz="1476" kern="1200" dirty="0">
                <a:solidFill>
                  <a:schemeClr val="tx1"/>
                </a:solidFill>
                <a:latin typeface="+mn-lt"/>
                <a:ea typeface="+mn-ea"/>
                <a:cs typeface="+mn-cs"/>
              </a:rPr>
              <a:pPr defTabSz="374904">
                <a:spcAft>
                  <a:spcPts val="600"/>
                </a:spcAft>
              </a:pPr>
              <a:t>1</a:t>
            </a:fld>
            <a:endParaRPr lang="en-US"/>
          </a:p>
        </p:txBody>
      </p:sp>
      <p:sp>
        <p:nvSpPr>
          <p:cNvPr id="54" name="Rectangle 2">
            <a:extLst>
              <a:ext uri="{FF2B5EF4-FFF2-40B4-BE49-F238E27FC236}">
                <a16:creationId xmlns:a16="http://schemas.microsoft.com/office/drawing/2014/main" id="{FF2F4B47-971C-8323-60F5-46551E3C632E}"/>
              </a:ext>
            </a:extLst>
          </p:cNvPr>
          <p:cNvSpPr>
            <a:spLocks noChangeArrowheads="1"/>
          </p:cNvSpPr>
          <p:nvPr/>
        </p:nvSpPr>
        <p:spPr bwMode="auto">
          <a:xfrm>
            <a:off x="2629622" y="-39519"/>
            <a:ext cx="4507454" cy="400110"/>
          </a:xfrm>
          <a:prstGeom prst="rect">
            <a:avLst/>
          </a:prstGeom>
          <a:noFill/>
          <a:ln>
            <a:noFill/>
          </a:ln>
        </p:spPr>
        <p:style>
          <a:lnRef idx="0">
            <a:scrgbClr r="0" g="0" b="0"/>
          </a:lnRef>
          <a:fillRef idx="0">
            <a:scrgbClr r="0" g="0" b="0"/>
          </a:fillRef>
          <a:effectRef idx="0">
            <a:scrgbClr r="0" g="0" b="0"/>
          </a:effectRef>
          <a:fontRef idx="minor">
            <a:schemeClr val="accent2"/>
          </a:fontRef>
        </p:style>
        <p:txBody>
          <a:bodyPr vert="horz" wrap="square" lIns="91440" tIns="45720" rIns="91440" bIns="45720" numCol="1" anchor="t" anchorCtr="0" compatLnSpc="1">
            <a:prstTxWarp prst="textNoShape">
              <a:avLst/>
            </a:prstTxWarp>
            <a:spAutoFit/>
          </a:bodyPr>
          <a:lstStyle/>
          <a:p>
            <a:pPr defTabSz="374904" eaLnBrk="0" fontAlgn="base" hangingPunct="0">
              <a:spcBef>
                <a:spcPct val="0"/>
              </a:spcBef>
              <a:spcAft>
                <a:spcPts val="600"/>
              </a:spcAft>
            </a:pPr>
            <a:r>
              <a:rPr lang="en-US" altLang="en-US" sz="2000" b="1" dirty="0">
                <a:solidFill>
                  <a:srgbClr val="00B0F0"/>
                </a:solidFill>
                <a:latin typeface="Arial" panose="020B0604020202020204" pitchFamily="34" charset="0"/>
                <a:cs typeface="Arial" panose="020B0604020202020204" pitchFamily="34" charset="0"/>
                <a:sym typeface="+mj-lt"/>
              </a:rPr>
              <a:t>46  </a:t>
            </a:r>
            <a:r>
              <a:rPr lang="en-US" altLang="en-US" sz="2000" b="1" dirty="0">
                <a:solidFill>
                  <a:srgbClr val="00B0F0"/>
                </a:solidFill>
                <a:latin typeface="Arial" panose="020B0604020202020204" pitchFamily="34" charset="0"/>
                <a:cs typeface="Arial" panose="020B0604020202020204" pitchFamily="34" charset="0"/>
              </a:rPr>
              <a:t>Countries Reached</a:t>
            </a:r>
            <a:endParaRPr lang="en-US" altLang="en-US" sz="2000" b="1" dirty="0">
              <a:solidFill>
                <a:srgbClr val="00B0F0"/>
              </a:solidFill>
              <a:latin typeface="Arial" panose="020B0604020202020204" pitchFamily="34" charset="0"/>
              <a:cs typeface="Arial" panose="020B0604020202020204" pitchFamily="34" charset="0"/>
              <a:sym typeface="+mj-lt"/>
            </a:endParaRPr>
          </a:p>
        </p:txBody>
      </p:sp>
      <p:pic>
        <p:nvPicPr>
          <p:cNvPr id="28" name="Picture 27" descr="A blue circle with white text&#10;&#10;Description automatically generated">
            <a:extLst>
              <a:ext uri="{FF2B5EF4-FFF2-40B4-BE49-F238E27FC236}">
                <a16:creationId xmlns:a16="http://schemas.microsoft.com/office/drawing/2014/main" id="{21A845FD-3ACF-82F1-08E3-8AFBC462505E}"/>
              </a:ext>
            </a:extLst>
          </p:cNvPr>
          <p:cNvPicPr>
            <a:picLocks noChangeAspect="1"/>
          </p:cNvPicPr>
          <p:nvPr/>
        </p:nvPicPr>
        <p:blipFill>
          <a:blip r:embed="rId3"/>
          <a:stretch>
            <a:fillRect/>
          </a:stretch>
        </p:blipFill>
        <p:spPr>
          <a:xfrm>
            <a:off x="25251" y="5566886"/>
            <a:ext cx="566029" cy="595185"/>
          </a:xfrm>
          <a:prstGeom prst="rect">
            <a:avLst/>
          </a:prstGeom>
        </p:spPr>
      </p:pic>
      <p:pic>
        <p:nvPicPr>
          <p:cNvPr id="1026" name="Picture 2" descr="GIS Geographic Information Systems GPS Navigation App Logo. Map road ...">
            <a:extLst>
              <a:ext uri="{FF2B5EF4-FFF2-40B4-BE49-F238E27FC236}">
                <a16:creationId xmlns:a16="http://schemas.microsoft.com/office/drawing/2014/main" id="{C4CF0549-C224-DBC0-900A-861A6B0779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60" y="1092881"/>
            <a:ext cx="488235" cy="48823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descr="Big Data Transformations with CoSort (Structured Data) - IRI">
            <a:extLst>
              <a:ext uri="{FF2B5EF4-FFF2-40B4-BE49-F238E27FC236}">
                <a16:creationId xmlns:a16="http://schemas.microsoft.com/office/drawing/2014/main" id="{93D99DB6-970E-1485-6EF5-3679D81EFE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359328"/>
            <a:ext cx="556741" cy="5999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rowing Graph Earth Vector White Icon Stock Vector (Royalty Free ...">
            <a:extLst>
              <a:ext uri="{FF2B5EF4-FFF2-40B4-BE49-F238E27FC236}">
                <a16:creationId xmlns:a16="http://schemas.microsoft.com/office/drawing/2014/main" id="{A738C7D1-22C5-8ED0-055A-F2B5985554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2" y="4187389"/>
            <a:ext cx="557139" cy="5999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Oval 17">
            <a:extLst>
              <a:ext uri="{FF2B5EF4-FFF2-40B4-BE49-F238E27FC236}">
                <a16:creationId xmlns:a16="http://schemas.microsoft.com/office/drawing/2014/main" id="{45702934-7A2B-C464-D8C8-4F05FCC0A19D}"/>
              </a:ext>
            </a:extLst>
          </p:cNvPr>
          <p:cNvSpPr/>
          <p:nvPr/>
        </p:nvSpPr>
        <p:spPr>
          <a:xfrm>
            <a:off x="8284374" y="-6824"/>
            <a:ext cx="3674646" cy="432792"/>
          </a:xfrm>
          <a:prstGeom prst="ellipse">
            <a:avLst/>
          </a:prstGeom>
          <a:noFill/>
          <a:ln>
            <a:noFill/>
          </a:ln>
        </p:spPr>
        <p:style>
          <a:lnRef idx="0">
            <a:scrgbClr r="0" g="0" b="0"/>
          </a:lnRef>
          <a:fillRef idx="0">
            <a:scrgbClr r="0" g="0" b="0"/>
          </a:fillRef>
          <a:effectRef idx="0">
            <a:scrgbClr r="0" g="0" b="0"/>
          </a:effectRef>
          <a:fontRef idx="minor">
            <a:schemeClr val="accent2"/>
          </a:fontRef>
        </p:style>
        <p:txBody>
          <a:bodyPr vert="horz" wrap="square" lIns="91440" tIns="0" rIns="91440" bIns="0" numCol="1" anchor="t" anchorCtr="0" compatLnSpc="1">
            <a:prstTxWarp prst="textNoShape">
              <a:avLst/>
            </a:prstTxWarp>
            <a:spAutoFit/>
          </a:bodyPr>
          <a:lstStyle/>
          <a:p>
            <a:pPr defTabSz="374904" eaLnBrk="0" fontAlgn="base" hangingPunct="0">
              <a:spcBef>
                <a:spcPct val="0"/>
              </a:spcBef>
              <a:spcAft>
                <a:spcPts val="600"/>
              </a:spcAft>
            </a:pPr>
            <a:r>
              <a:rPr lang="en-US" sz="2000" b="1" dirty="0">
                <a:solidFill>
                  <a:srgbClr val="00B0F0"/>
                </a:solidFill>
                <a:latin typeface="Arial" panose="020B0604020202020204" pitchFamily="34" charset="0"/>
                <a:cs typeface="Arial" panose="020B0604020202020204" pitchFamily="34" charset="0"/>
              </a:rPr>
              <a:t>Target audience</a:t>
            </a:r>
            <a:endParaRPr lang="en-GB" sz="2000" b="1" dirty="0">
              <a:solidFill>
                <a:srgbClr val="00B0F0"/>
              </a:solidFill>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13ED8761-374A-E4F8-37F1-B26F4AC903D7}"/>
              </a:ext>
            </a:extLst>
          </p:cNvPr>
          <p:cNvGrpSpPr/>
          <p:nvPr/>
        </p:nvGrpSpPr>
        <p:grpSpPr>
          <a:xfrm>
            <a:off x="7422071" y="2508651"/>
            <a:ext cx="649690" cy="645495"/>
            <a:chOff x="3001850" y="1430598"/>
            <a:chExt cx="481404" cy="478296"/>
          </a:xfrm>
          <a:solidFill>
            <a:srgbClr val="00B0F0"/>
          </a:solidFill>
        </p:grpSpPr>
        <p:sp>
          <p:nvSpPr>
            <p:cNvPr id="21" name="Freeform 65">
              <a:extLst>
                <a:ext uri="{FF2B5EF4-FFF2-40B4-BE49-F238E27FC236}">
                  <a16:creationId xmlns:a16="http://schemas.microsoft.com/office/drawing/2014/main" id="{F2A4F536-334B-E0F3-1C92-AD1E90C9B853}"/>
                </a:ext>
              </a:extLst>
            </p:cNvPr>
            <p:cNvSpPr/>
            <p:nvPr/>
          </p:nvSpPr>
          <p:spPr>
            <a:xfrm rot="8100000">
              <a:off x="3004958" y="1430598"/>
              <a:ext cx="478296" cy="478296"/>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sp>
          <p:nvSpPr>
            <p:cNvPr id="23" name="Freeform 66">
              <a:extLst>
                <a:ext uri="{FF2B5EF4-FFF2-40B4-BE49-F238E27FC236}">
                  <a16:creationId xmlns:a16="http://schemas.microsoft.com/office/drawing/2014/main" id="{E3FBC575-53BD-BCD7-8EA7-F6B057723D9D}"/>
                </a:ext>
              </a:extLst>
            </p:cNvPr>
            <p:cNvSpPr/>
            <p:nvPr/>
          </p:nvSpPr>
          <p:spPr>
            <a:xfrm rot="8100000">
              <a:off x="3001850" y="1537992"/>
              <a:ext cx="263509" cy="263509"/>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grpSp>
      <p:grpSp>
        <p:nvGrpSpPr>
          <p:cNvPr id="25" name="Group 24">
            <a:extLst>
              <a:ext uri="{FF2B5EF4-FFF2-40B4-BE49-F238E27FC236}">
                <a16:creationId xmlns:a16="http://schemas.microsoft.com/office/drawing/2014/main" id="{A7476D3C-84FF-7049-6FE8-62C686DB1728}"/>
              </a:ext>
            </a:extLst>
          </p:cNvPr>
          <p:cNvGrpSpPr/>
          <p:nvPr/>
        </p:nvGrpSpPr>
        <p:grpSpPr>
          <a:xfrm rot="2520000" flipH="1">
            <a:off x="7385584" y="5904971"/>
            <a:ext cx="746797" cy="541145"/>
            <a:chOff x="3001850" y="1430598"/>
            <a:chExt cx="481404" cy="478296"/>
          </a:xfrm>
          <a:solidFill>
            <a:srgbClr val="00B0F0"/>
          </a:solidFill>
        </p:grpSpPr>
        <p:sp>
          <p:nvSpPr>
            <p:cNvPr id="26" name="Freeform 65">
              <a:extLst>
                <a:ext uri="{FF2B5EF4-FFF2-40B4-BE49-F238E27FC236}">
                  <a16:creationId xmlns:a16="http://schemas.microsoft.com/office/drawing/2014/main" id="{97D1956C-265E-2389-3AE9-458CC1846322}"/>
                </a:ext>
              </a:extLst>
            </p:cNvPr>
            <p:cNvSpPr/>
            <p:nvPr/>
          </p:nvSpPr>
          <p:spPr>
            <a:xfrm rot="8100000">
              <a:off x="3004958" y="1430598"/>
              <a:ext cx="478296" cy="478296"/>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sp>
          <p:nvSpPr>
            <p:cNvPr id="27" name="Freeform 66">
              <a:extLst>
                <a:ext uri="{FF2B5EF4-FFF2-40B4-BE49-F238E27FC236}">
                  <a16:creationId xmlns:a16="http://schemas.microsoft.com/office/drawing/2014/main" id="{531BB621-D36D-5495-8BA7-4A1CDE21660D}"/>
                </a:ext>
              </a:extLst>
            </p:cNvPr>
            <p:cNvSpPr/>
            <p:nvPr/>
          </p:nvSpPr>
          <p:spPr>
            <a:xfrm rot="8100000">
              <a:off x="3001850" y="1537992"/>
              <a:ext cx="263509" cy="263509"/>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sp>
        <p:nvSpPr>
          <p:cNvPr id="44" name="Rectangle: Rounded Corners 43">
            <a:extLst>
              <a:ext uri="{FF2B5EF4-FFF2-40B4-BE49-F238E27FC236}">
                <a16:creationId xmlns:a16="http://schemas.microsoft.com/office/drawing/2014/main" id="{A45B0603-B98A-1FC0-7783-54AD8A3A83E4}"/>
              </a:ext>
            </a:extLst>
          </p:cNvPr>
          <p:cNvSpPr/>
          <p:nvPr/>
        </p:nvSpPr>
        <p:spPr>
          <a:xfrm>
            <a:off x="9143999" y="336731"/>
            <a:ext cx="2132647" cy="756150"/>
          </a:xfrm>
          <a:prstGeom prst="roundRect">
            <a:avLst/>
          </a:prstGeom>
          <a:solidFill>
            <a:srgbClr val="FFC20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algn="ctr"/>
            <a:r>
              <a:rPr lang="en-US" sz="1600" b="1" dirty="0">
                <a:solidFill>
                  <a:schemeClr val="accent1">
                    <a:lumMod val="50000"/>
                  </a:schemeClr>
                </a:solidFill>
                <a:latin typeface="Arial" panose="020B0604020202020204" pitchFamily="34" charset="0"/>
                <a:cs typeface="Arial" panose="020B0604020202020204" pitchFamily="34" charset="0"/>
              </a:rPr>
              <a:t>4 </a:t>
            </a:r>
          </a:p>
          <a:p>
            <a:pPr algn="ctr"/>
            <a:r>
              <a:rPr lang="en-US" sz="1400" b="1" dirty="0">
                <a:solidFill>
                  <a:schemeClr val="accent1">
                    <a:lumMod val="50000"/>
                  </a:schemeClr>
                </a:solidFill>
                <a:latin typeface="Arial" panose="020B0604020202020204" pitchFamily="34" charset="0"/>
                <a:cs typeface="Arial" panose="020B0604020202020204" pitchFamily="34" charset="0"/>
              </a:rPr>
              <a:t>National Mapping Agencies </a:t>
            </a:r>
            <a:endParaRPr lang="en-US" sz="1400" b="1" dirty="0">
              <a:solidFill>
                <a:schemeClr val="accent1">
                  <a:lumMod val="50000"/>
                </a:schemeClr>
              </a:solidFill>
              <a:latin typeface="Arial" panose="020B0604020202020204" pitchFamily="34" charset="0"/>
              <a:ea typeface="Calibri Light"/>
              <a:cs typeface="Arial" panose="020B0604020202020204" pitchFamily="34" charset="0"/>
            </a:endParaRPr>
          </a:p>
        </p:txBody>
      </p:sp>
      <p:sp>
        <p:nvSpPr>
          <p:cNvPr id="45" name="Rectangle: Rounded Corners 44">
            <a:extLst>
              <a:ext uri="{FF2B5EF4-FFF2-40B4-BE49-F238E27FC236}">
                <a16:creationId xmlns:a16="http://schemas.microsoft.com/office/drawing/2014/main" id="{3950F851-A322-6D58-9F1C-A3B0F1E9F9F2}"/>
              </a:ext>
            </a:extLst>
          </p:cNvPr>
          <p:cNvSpPr/>
          <p:nvPr/>
        </p:nvSpPr>
        <p:spPr>
          <a:xfrm>
            <a:off x="8880243" y="1088877"/>
            <a:ext cx="2246762" cy="709498"/>
          </a:xfrm>
          <a:prstGeom prst="roundRect">
            <a:avLst/>
          </a:prstGeom>
          <a:solidFill>
            <a:srgbClr val="00833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algn="ctr"/>
            <a:r>
              <a:rPr lang="en-US" sz="1600" b="1" dirty="0">
                <a:latin typeface="Arial" panose="020B0604020202020204" pitchFamily="34" charset="0"/>
                <a:cs typeface="Arial" panose="020B0604020202020204" pitchFamily="34" charset="0"/>
              </a:rPr>
              <a:t>43</a:t>
            </a:r>
          </a:p>
          <a:p>
            <a:pPr algn="ctr"/>
            <a:r>
              <a:rPr lang="en-US" sz="1400" b="1" dirty="0">
                <a:latin typeface="Arial" panose="020B0604020202020204" pitchFamily="34" charset="0"/>
                <a:cs typeface="Arial" panose="020B0604020202020204" pitchFamily="34" charset="0"/>
              </a:rPr>
              <a:t>National Statistical Office</a:t>
            </a:r>
            <a:endParaRPr lang="en-US" sz="1400" b="1" dirty="0">
              <a:latin typeface="Arial" panose="020B0604020202020204" pitchFamily="34" charset="0"/>
              <a:ea typeface="Calibri Light"/>
              <a:cs typeface="Arial" panose="020B0604020202020204" pitchFamily="34" charset="0"/>
            </a:endParaRPr>
          </a:p>
        </p:txBody>
      </p:sp>
      <p:sp>
        <p:nvSpPr>
          <p:cNvPr id="46" name="Rectangle: Rounded Corners 45">
            <a:extLst>
              <a:ext uri="{FF2B5EF4-FFF2-40B4-BE49-F238E27FC236}">
                <a16:creationId xmlns:a16="http://schemas.microsoft.com/office/drawing/2014/main" id="{4628790D-EC93-71FC-2E85-4B19F0E02E01}"/>
              </a:ext>
            </a:extLst>
          </p:cNvPr>
          <p:cNvSpPr/>
          <p:nvPr/>
        </p:nvSpPr>
        <p:spPr>
          <a:xfrm>
            <a:off x="10966532" y="336732"/>
            <a:ext cx="1142342" cy="1244384"/>
          </a:xfrm>
          <a:prstGeom prst="roundRect">
            <a:avLst/>
          </a:prstGeom>
          <a:solidFill>
            <a:srgbClr val="374EA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latin typeface="Arial" panose="020B0604020202020204" pitchFamily="34" charset="0"/>
                <a:cs typeface="Arial" panose="020B0604020202020204" pitchFamily="34" charset="0"/>
              </a:rPr>
              <a:t>1485</a:t>
            </a:r>
          </a:p>
          <a:p>
            <a:pPr algn="ctr"/>
            <a:r>
              <a:rPr lang="en-US" sz="1400" b="1" dirty="0">
                <a:latin typeface="Arial" panose="020B0604020202020204" pitchFamily="34" charset="0"/>
                <a:cs typeface="Arial" panose="020B0604020202020204" pitchFamily="34" charset="0"/>
              </a:rPr>
              <a:t>Data and Statistical Experts</a:t>
            </a:r>
            <a:endParaRPr lang="en-US" sz="1400" b="1" dirty="0">
              <a:latin typeface="Arial" panose="020B0604020202020204" pitchFamily="34" charset="0"/>
              <a:ea typeface="Calibri Light"/>
              <a:cs typeface="Arial" panose="020B0604020202020204" pitchFamily="34" charset="0"/>
            </a:endParaRPr>
          </a:p>
        </p:txBody>
      </p:sp>
      <p:grpSp>
        <p:nvGrpSpPr>
          <p:cNvPr id="74" name="Group 73">
            <a:extLst>
              <a:ext uri="{FF2B5EF4-FFF2-40B4-BE49-F238E27FC236}">
                <a16:creationId xmlns:a16="http://schemas.microsoft.com/office/drawing/2014/main" id="{1398715D-B443-6ABA-9BB9-4DC9C6E93EEB}"/>
              </a:ext>
            </a:extLst>
          </p:cNvPr>
          <p:cNvGrpSpPr/>
          <p:nvPr/>
        </p:nvGrpSpPr>
        <p:grpSpPr>
          <a:xfrm>
            <a:off x="6023026" y="4458019"/>
            <a:ext cx="1436532" cy="1331271"/>
            <a:chOff x="4780766" y="4324395"/>
            <a:chExt cx="1734679" cy="1615414"/>
          </a:xfrm>
        </p:grpSpPr>
        <p:sp>
          <p:nvSpPr>
            <p:cNvPr id="81" name="Rectangle: Rounded Corners 80">
              <a:extLst>
                <a:ext uri="{FF2B5EF4-FFF2-40B4-BE49-F238E27FC236}">
                  <a16:creationId xmlns:a16="http://schemas.microsoft.com/office/drawing/2014/main" id="{3D19BBE2-E025-B6E4-5AF2-01A42742E294}"/>
                </a:ext>
              </a:extLst>
            </p:cNvPr>
            <p:cNvSpPr/>
            <p:nvPr/>
          </p:nvSpPr>
          <p:spPr>
            <a:xfrm>
              <a:off x="4780766" y="4324395"/>
              <a:ext cx="1734679" cy="1615414"/>
            </a:xfrm>
            <a:prstGeom prst="roundRect">
              <a:avLst>
                <a:gd name="adj" fmla="val 50000"/>
              </a:avLst>
            </a:prstGeom>
            <a:solidFill>
              <a:srgbClr val="58C0FA">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endParaRPr lang="en-US" sz="1400" b="1" dirty="0"/>
            </a:p>
            <a:p>
              <a:pPr algn="ctr"/>
              <a:endParaRPr lang="en-US" sz="1400" b="1" dirty="0"/>
            </a:p>
            <a:p>
              <a:pPr algn="ctr"/>
              <a:endParaRPr lang="en-US" sz="1400" b="1" dirty="0"/>
            </a:p>
            <a:p>
              <a:pPr algn="ctr"/>
              <a:endParaRPr lang="en-US" sz="1400" b="1" dirty="0"/>
            </a:p>
            <a:p>
              <a:pPr algn="ctr"/>
              <a:r>
                <a:rPr lang="en-US" sz="1400" b="1" dirty="0"/>
                <a:t>Digital Materials</a:t>
              </a:r>
            </a:p>
          </p:txBody>
        </p:sp>
        <p:pic>
          <p:nvPicPr>
            <p:cNvPr id="83" name="Graphic 82" descr="Internet with solid fill">
              <a:extLst>
                <a:ext uri="{FF2B5EF4-FFF2-40B4-BE49-F238E27FC236}">
                  <a16:creationId xmlns:a16="http://schemas.microsoft.com/office/drawing/2014/main" id="{4D95E640-F3A9-23BD-5F3D-B93F9E93F0D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390593" y="5377387"/>
              <a:ext cx="512309" cy="456461"/>
            </a:xfrm>
            <a:prstGeom prst="rect">
              <a:avLst/>
            </a:prstGeom>
          </p:spPr>
        </p:pic>
      </p:grpSp>
      <p:grpSp>
        <p:nvGrpSpPr>
          <p:cNvPr id="75" name="Group 74">
            <a:extLst>
              <a:ext uri="{FF2B5EF4-FFF2-40B4-BE49-F238E27FC236}">
                <a16:creationId xmlns:a16="http://schemas.microsoft.com/office/drawing/2014/main" id="{81F57C36-0870-EC18-2C63-FB356CDC7DFF}"/>
              </a:ext>
            </a:extLst>
          </p:cNvPr>
          <p:cNvGrpSpPr/>
          <p:nvPr/>
        </p:nvGrpSpPr>
        <p:grpSpPr>
          <a:xfrm>
            <a:off x="6065219" y="2449839"/>
            <a:ext cx="1160161" cy="1063857"/>
            <a:chOff x="6021872" y="3205526"/>
            <a:chExt cx="1634015" cy="1524073"/>
          </a:xfrm>
        </p:grpSpPr>
        <p:sp>
          <p:nvSpPr>
            <p:cNvPr id="79" name="Rectangle: Rounded Corners 78">
              <a:extLst>
                <a:ext uri="{FF2B5EF4-FFF2-40B4-BE49-F238E27FC236}">
                  <a16:creationId xmlns:a16="http://schemas.microsoft.com/office/drawing/2014/main" id="{787AF034-8C96-5C3C-DECC-A25143055A70}"/>
                </a:ext>
              </a:extLst>
            </p:cNvPr>
            <p:cNvSpPr/>
            <p:nvPr/>
          </p:nvSpPr>
          <p:spPr>
            <a:xfrm>
              <a:off x="6021872" y="3205526"/>
              <a:ext cx="1634015" cy="1524073"/>
            </a:xfrm>
            <a:prstGeom prst="roundRect">
              <a:avLst>
                <a:gd name="adj" fmla="val 50000"/>
              </a:avLst>
            </a:prstGeom>
            <a:solidFill>
              <a:srgbClr val="99CB6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endParaRPr lang="en-US" sz="1400" b="1" dirty="0"/>
            </a:p>
            <a:p>
              <a:pPr algn="ctr"/>
              <a:endParaRPr lang="en-US" sz="1400" b="1" dirty="0"/>
            </a:p>
            <a:p>
              <a:pPr algn="ctr"/>
              <a:r>
                <a:rPr lang="en-US" sz="1400" b="1" dirty="0"/>
                <a:t>Advisory Service</a:t>
              </a:r>
            </a:p>
          </p:txBody>
        </p:sp>
        <p:pic>
          <p:nvPicPr>
            <p:cNvPr id="80" name="Graphic 79" descr="Smart Phone with solid fill">
              <a:extLst>
                <a:ext uri="{FF2B5EF4-FFF2-40B4-BE49-F238E27FC236}">
                  <a16:creationId xmlns:a16="http://schemas.microsoft.com/office/drawing/2014/main" id="{BE881DE7-7DA2-1C33-1692-89A661D45D6B}"/>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6610744" y="4117013"/>
              <a:ext cx="519054" cy="415270"/>
            </a:xfrm>
            <a:prstGeom prst="rect">
              <a:avLst/>
            </a:prstGeom>
          </p:spPr>
        </p:pic>
      </p:grpSp>
      <p:grpSp>
        <p:nvGrpSpPr>
          <p:cNvPr id="76" name="Group 75">
            <a:extLst>
              <a:ext uri="{FF2B5EF4-FFF2-40B4-BE49-F238E27FC236}">
                <a16:creationId xmlns:a16="http://schemas.microsoft.com/office/drawing/2014/main" id="{8C0E63F6-0DED-2C1E-B1DB-0E4C3A180F0E}"/>
              </a:ext>
            </a:extLst>
          </p:cNvPr>
          <p:cNvGrpSpPr/>
          <p:nvPr/>
        </p:nvGrpSpPr>
        <p:grpSpPr>
          <a:xfrm>
            <a:off x="5998074" y="3429000"/>
            <a:ext cx="1207570" cy="1187882"/>
            <a:chOff x="6709827" y="4395800"/>
            <a:chExt cx="1634014" cy="1572464"/>
          </a:xfrm>
        </p:grpSpPr>
        <p:sp>
          <p:nvSpPr>
            <p:cNvPr id="77" name="Rectangle: Rounded Corners 76">
              <a:extLst>
                <a:ext uri="{FF2B5EF4-FFF2-40B4-BE49-F238E27FC236}">
                  <a16:creationId xmlns:a16="http://schemas.microsoft.com/office/drawing/2014/main" id="{1223ABE2-0859-648E-0956-461D0CE2BAFE}"/>
                </a:ext>
              </a:extLst>
            </p:cNvPr>
            <p:cNvSpPr/>
            <p:nvPr/>
          </p:nvSpPr>
          <p:spPr>
            <a:xfrm>
              <a:off x="6709827" y="4395800"/>
              <a:ext cx="1634014" cy="1572464"/>
            </a:xfrm>
            <a:prstGeom prst="roundRect">
              <a:avLst>
                <a:gd name="adj" fmla="val 50000"/>
              </a:avLst>
            </a:prstGeom>
            <a:solidFill>
              <a:schemeClr val="accent3">
                <a:alpha val="752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r>
                <a:rPr lang="en-US" sz="1400" b="1" dirty="0"/>
                <a:t> </a:t>
              </a:r>
            </a:p>
            <a:p>
              <a:pPr algn="ctr"/>
              <a:endParaRPr lang="en-US" sz="1400" b="1" dirty="0"/>
            </a:p>
            <a:p>
              <a:pPr algn="ctr"/>
              <a:r>
                <a:rPr lang="en-US" sz="1400" b="1" dirty="0"/>
                <a:t>Capacity Building</a:t>
              </a:r>
            </a:p>
          </p:txBody>
        </p:sp>
        <p:pic>
          <p:nvPicPr>
            <p:cNvPr id="78" name="Graphic 77" descr="Download from cloud with solid fill">
              <a:extLst>
                <a:ext uri="{FF2B5EF4-FFF2-40B4-BE49-F238E27FC236}">
                  <a16:creationId xmlns:a16="http://schemas.microsoft.com/office/drawing/2014/main" id="{99547A17-AA7F-DB2A-A6FC-CA14495B497F}"/>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7226595" y="5255560"/>
              <a:ext cx="574686" cy="512039"/>
            </a:xfrm>
            <a:prstGeom prst="rect">
              <a:avLst/>
            </a:prstGeom>
          </p:spPr>
        </p:pic>
      </p:grpSp>
      <p:sp>
        <p:nvSpPr>
          <p:cNvPr id="86" name="Rectangle 85">
            <a:extLst>
              <a:ext uri="{FF2B5EF4-FFF2-40B4-BE49-F238E27FC236}">
                <a16:creationId xmlns:a16="http://schemas.microsoft.com/office/drawing/2014/main" id="{F2C038B1-5015-0913-3636-85EFB627F0DD}"/>
              </a:ext>
            </a:extLst>
          </p:cNvPr>
          <p:cNvSpPr/>
          <p:nvPr/>
        </p:nvSpPr>
        <p:spPr>
          <a:xfrm>
            <a:off x="2420890" y="213877"/>
            <a:ext cx="6723109" cy="1103602"/>
          </a:xfrm>
          <a:prstGeom prst="rect">
            <a:avLst/>
          </a:prstGeom>
          <a:noFill/>
        </p:spPr>
        <p:txBody>
          <a:bodyPr wrap="square" lIns="91440" tIns="0" rIns="91440" bIns="0" anchor="t">
            <a:noAutofit/>
          </a:bodyPr>
          <a:lstStyle/>
          <a:p>
            <a:pPr>
              <a:spcBef>
                <a:spcPct val="0"/>
              </a:spcBef>
            </a:pPr>
            <a:r>
              <a:rPr lang="en-US" sz="2000" b="1" dirty="0">
                <a:latin typeface="Arial" panose="020B0604020202020204" pitchFamily="34" charset="0"/>
                <a:cs typeface="Arial" panose="020B0604020202020204" pitchFamily="34" charset="0"/>
              </a:rPr>
              <a:t>CoF</a:t>
            </a:r>
            <a:r>
              <a:rPr lang="en-US" sz="2000"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Botswana, Burkina Faso, Burundi, Côte d’Ivoire, Democratic Republic of Congo, Egypt, Equatorial Guinea, Ethiopia, Ghana, Kenya, Liberia, Libya, Malawi, Mozambique, Nigeria, Rwanda, Senegal, Somalia, South Africa, Zimbabwe</a:t>
            </a:r>
            <a:endParaRPr lang="en-US" sz="1600" dirty="0">
              <a:latin typeface="Arial" panose="020B0604020202020204" pitchFamily="34" charset="0"/>
              <a:cs typeface="Arial" panose="020B0604020202020204" pitchFamily="34" charset="0"/>
            </a:endParaRPr>
          </a:p>
          <a:p>
            <a:pPr>
              <a:spcBef>
                <a:spcPct val="0"/>
              </a:spcBef>
            </a:pPr>
            <a:r>
              <a:rPr lang="en-US" sz="2000" b="1" dirty="0">
                <a:latin typeface="Arial" panose="020B0604020202020204" pitchFamily="34" charset="0"/>
                <a:cs typeface="Arial" panose="020B0604020202020204" pitchFamily="34" charset="0"/>
              </a:rPr>
              <a:t>Other</a:t>
            </a:r>
            <a:r>
              <a:rPr lang="en-US" sz="2000" dirty="0">
                <a:latin typeface="Arial" panose="020B0604020202020204" pitchFamily="34" charset="0"/>
                <a:cs typeface="Arial" panose="020B0604020202020204" pitchFamily="34" charset="0"/>
              </a:rPr>
              <a:t>:</a:t>
            </a:r>
            <a:r>
              <a:rPr lang="en-GB" dirty="0"/>
              <a:t> </a:t>
            </a:r>
            <a:r>
              <a:rPr lang="en-GB" sz="1600" dirty="0">
                <a:latin typeface="Arial" panose="020B0604020202020204" pitchFamily="34" charset="0"/>
                <a:cs typeface="Arial" panose="020B0604020202020204" pitchFamily="34" charset="0"/>
              </a:rPr>
              <a:t>Angola, Benin, Cabo Verde, Cameroon, Central African Republic, Chad, Djibouti, Eritrea, Gabon, The Gambia, Guinea-Bissau, Lesotho, Mali, Mauritius, Namibia, Seychelles, Sierra Leone, South Sudan, Sudan, Tanzania, Togo, Uganda, Zambia</a:t>
            </a:r>
            <a:endParaRPr lang="it-IT" sz="1600" dirty="0">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DB87303D-A9FB-CE6B-0058-CBF05CAEA3A2}"/>
              </a:ext>
            </a:extLst>
          </p:cNvPr>
          <p:cNvGrpSpPr/>
          <p:nvPr/>
        </p:nvGrpSpPr>
        <p:grpSpPr>
          <a:xfrm rot="17261641" flipH="1">
            <a:off x="11278804" y="1705857"/>
            <a:ext cx="678269" cy="540356"/>
            <a:chOff x="3001850" y="1430598"/>
            <a:chExt cx="481404" cy="478296"/>
          </a:xfrm>
          <a:solidFill>
            <a:srgbClr val="00B0F0"/>
          </a:solidFill>
        </p:grpSpPr>
        <p:sp>
          <p:nvSpPr>
            <p:cNvPr id="6" name="Freeform 65">
              <a:extLst>
                <a:ext uri="{FF2B5EF4-FFF2-40B4-BE49-F238E27FC236}">
                  <a16:creationId xmlns:a16="http://schemas.microsoft.com/office/drawing/2014/main" id="{C0D01878-A2D3-139A-01CD-3F9A84335195}"/>
                </a:ext>
              </a:extLst>
            </p:cNvPr>
            <p:cNvSpPr/>
            <p:nvPr/>
          </p:nvSpPr>
          <p:spPr>
            <a:xfrm rot="8100000">
              <a:off x="3004958" y="1430598"/>
              <a:ext cx="478296" cy="478296"/>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sp>
          <p:nvSpPr>
            <p:cNvPr id="8" name="Freeform 66">
              <a:extLst>
                <a:ext uri="{FF2B5EF4-FFF2-40B4-BE49-F238E27FC236}">
                  <a16:creationId xmlns:a16="http://schemas.microsoft.com/office/drawing/2014/main" id="{BFD5B6F4-20D4-9FC9-7EA2-220989EE44DF}"/>
                </a:ext>
              </a:extLst>
            </p:cNvPr>
            <p:cNvSpPr/>
            <p:nvPr/>
          </p:nvSpPr>
          <p:spPr>
            <a:xfrm rot="8100000">
              <a:off x="3001850" y="1537992"/>
              <a:ext cx="263509" cy="263509"/>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sp>
        <p:nvSpPr>
          <p:cNvPr id="9" name="Rectangle 8">
            <a:extLst>
              <a:ext uri="{FF2B5EF4-FFF2-40B4-BE49-F238E27FC236}">
                <a16:creationId xmlns:a16="http://schemas.microsoft.com/office/drawing/2014/main" id="{66392E61-3569-C9CE-E339-B7FAF291A9F7}"/>
              </a:ext>
            </a:extLst>
          </p:cNvPr>
          <p:cNvSpPr/>
          <p:nvPr/>
        </p:nvSpPr>
        <p:spPr>
          <a:xfrm>
            <a:off x="497143" y="2277253"/>
            <a:ext cx="1887314" cy="1063857"/>
          </a:xfrm>
          <a:prstGeom prst="rect">
            <a:avLst/>
          </a:prstGeom>
          <a:noFill/>
        </p:spPr>
        <p:txBody>
          <a:bodyPr wrap="square" lIns="91440" tIns="0" rIns="91440" bIns="0" anchor="t">
            <a:noAutofit/>
          </a:bodyPr>
          <a:lstStyle/>
          <a:p>
            <a:pPr lvl="0"/>
            <a:r>
              <a:rPr lang="en-US" sz="1600" b="1" dirty="0">
                <a:latin typeface="Arial" panose="020B0604020202020204" pitchFamily="34" charset="0"/>
                <a:cs typeface="Arial" panose="020B0604020202020204" pitchFamily="34" charset="0"/>
              </a:rPr>
              <a:t>Towards digital transformation and modernization of statistical systems</a:t>
            </a:r>
            <a:endParaRPr lang="en-GB" sz="1600" dirty="0">
              <a:latin typeface="Arial" panose="020B0604020202020204" pitchFamily="34" charset="0"/>
              <a:cs typeface="Arial" panose="020B0604020202020204" pitchFamily="34" charset="0"/>
            </a:endParaRPr>
          </a:p>
          <a:p>
            <a:pPr>
              <a:spcBef>
                <a:spcPct val="0"/>
              </a:spcBef>
            </a:pPr>
            <a:endParaRPr lang="en-US" sz="1600" dirty="0">
              <a:solidFill>
                <a:schemeClr val="dk1"/>
              </a:solidFill>
              <a:latin typeface="Arial"/>
              <a:ea typeface="Calibri"/>
              <a:cs typeface="Arial"/>
            </a:endParaRPr>
          </a:p>
        </p:txBody>
      </p:sp>
      <p:sp>
        <p:nvSpPr>
          <p:cNvPr id="12" name="Rectangle 11">
            <a:extLst>
              <a:ext uri="{FF2B5EF4-FFF2-40B4-BE49-F238E27FC236}">
                <a16:creationId xmlns:a16="http://schemas.microsoft.com/office/drawing/2014/main" id="{1F6B334D-EDD1-819D-D80F-9CEC2F5D5C3A}"/>
              </a:ext>
            </a:extLst>
          </p:cNvPr>
          <p:cNvSpPr/>
          <p:nvPr/>
        </p:nvSpPr>
        <p:spPr>
          <a:xfrm>
            <a:off x="482061" y="953821"/>
            <a:ext cx="1789188" cy="884356"/>
          </a:xfrm>
          <a:prstGeom prst="rect">
            <a:avLst/>
          </a:prstGeom>
          <a:noFill/>
        </p:spPr>
        <p:txBody>
          <a:bodyPr wrap="square" lIns="91440" tIns="0" rIns="91440" bIns="0" anchor="t">
            <a:noAutofit/>
          </a:bodyPr>
          <a:lstStyle/>
          <a:p>
            <a:pPr>
              <a:spcBef>
                <a:spcPct val="0"/>
              </a:spcBef>
            </a:pPr>
            <a:r>
              <a:rPr lang="en-US" sz="1600" b="1" dirty="0">
                <a:latin typeface="Arial" panose="020B0604020202020204" pitchFamily="34" charset="0"/>
                <a:cs typeface="Arial" panose="020B0604020202020204" pitchFamily="34" charset="0"/>
              </a:rPr>
              <a:t>Towards integrated Geospatial information framework</a:t>
            </a:r>
            <a:r>
              <a:rPr lang="en-US" sz="1600" dirty="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p>
            <a:pPr>
              <a:spcBef>
                <a:spcPct val="0"/>
              </a:spcBef>
            </a:pPr>
            <a:endParaRPr lang="en-US" sz="1600" dirty="0">
              <a:solidFill>
                <a:schemeClr val="dk1"/>
              </a:solidFill>
              <a:latin typeface="Arial"/>
              <a:ea typeface="Calibri"/>
              <a:cs typeface="Arial"/>
            </a:endParaRPr>
          </a:p>
        </p:txBody>
      </p:sp>
      <p:sp>
        <p:nvSpPr>
          <p:cNvPr id="19" name="Rectangle 18">
            <a:extLst>
              <a:ext uri="{FF2B5EF4-FFF2-40B4-BE49-F238E27FC236}">
                <a16:creationId xmlns:a16="http://schemas.microsoft.com/office/drawing/2014/main" id="{3D434FE3-4A10-3660-7206-9E44EF6D806D}"/>
              </a:ext>
            </a:extLst>
          </p:cNvPr>
          <p:cNvSpPr/>
          <p:nvPr/>
        </p:nvSpPr>
        <p:spPr>
          <a:xfrm>
            <a:off x="603347" y="5618805"/>
            <a:ext cx="2155720" cy="541863"/>
          </a:xfrm>
          <a:prstGeom prst="rect">
            <a:avLst/>
          </a:prstGeom>
          <a:noFill/>
        </p:spPr>
        <p:txBody>
          <a:bodyPr wrap="square" lIns="91440" tIns="0" rIns="91440" bIns="0" anchor="t">
            <a:noAutofit/>
          </a:bodyPr>
          <a:lstStyle/>
          <a:p>
            <a:pPr lvl="0" defTabSz="800100">
              <a:lnSpc>
                <a:spcPct val="90000"/>
              </a:lnSpc>
              <a:spcBef>
                <a:spcPct val="0"/>
              </a:spcBef>
              <a:spcAft>
                <a:spcPct val="35000"/>
              </a:spcAft>
            </a:pPr>
            <a:r>
              <a:rPr lang="en-US" sz="1600" b="1" dirty="0">
                <a:latin typeface="Arial" panose="020B0604020202020204" pitchFamily="34" charset="0"/>
                <a:cs typeface="Arial" panose="020B0604020202020204" pitchFamily="34" charset="0"/>
              </a:rPr>
              <a:t>Improved CRVS System</a:t>
            </a:r>
          </a:p>
        </p:txBody>
      </p:sp>
      <p:sp>
        <p:nvSpPr>
          <p:cNvPr id="20" name="Rectangle 19">
            <a:extLst>
              <a:ext uri="{FF2B5EF4-FFF2-40B4-BE49-F238E27FC236}">
                <a16:creationId xmlns:a16="http://schemas.microsoft.com/office/drawing/2014/main" id="{22A1B7A1-3975-D4FB-CDE7-3931B009C312}"/>
              </a:ext>
            </a:extLst>
          </p:cNvPr>
          <p:cNvSpPr/>
          <p:nvPr/>
        </p:nvSpPr>
        <p:spPr>
          <a:xfrm>
            <a:off x="471569" y="4099711"/>
            <a:ext cx="2259496" cy="1142346"/>
          </a:xfrm>
          <a:prstGeom prst="rect">
            <a:avLst/>
          </a:prstGeom>
          <a:noFill/>
        </p:spPr>
        <p:txBody>
          <a:bodyPr wrap="square" lIns="91440" tIns="0" rIns="91440" bIns="0" anchor="t">
            <a:noAutofit/>
          </a:bodyPr>
          <a:lstStyle/>
          <a:p>
            <a:pPr lvl="0" defTabSz="800100">
              <a:lnSpc>
                <a:spcPct val="90000"/>
              </a:lnSpc>
              <a:spcBef>
                <a:spcPct val="0"/>
              </a:spcBef>
              <a:spcAft>
                <a:spcPct val="35000"/>
              </a:spcAft>
            </a:pPr>
            <a:r>
              <a:rPr lang="en-US" sz="1600" b="1" dirty="0">
                <a:latin typeface="Arial" panose="020B0604020202020204" pitchFamily="34" charset="0"/>
                <a:cs typeface="Arial" panose="020B0604020202020204" pitchFamily="34" charset="0"/>
              </a:rPr>
              <a:t>Members of ECA produce and disseminate comparable economic statistics</a:t>
            </a:r>
            <a:endParaRPr lang="en-GB" sz="1600" b="1" dirty="0">
              <a:latin typeface="Arial" panose="020B0604020202020204" pitchFamily="34" charset="0"/>
              <a:cs typeface="Arial" panose="020B0604020202020204" pitchFamily="34" charset="0"/>
            </a:endParaRPr>
          </a:p>
          <a:p>
            <a:pPr>
              <a:spcBef>
                <a:spcPct val="0"/>
              </a:spcBef>
            </a:pPr>
            <a:endParaRPr lang="en-US" sz="1600" dirty="0">
              <a:solidFill>
                <a:schemeClr val="dk1"/>
              </a:solidFill>
              <a:latin typeface="Arial"/>
              <a:ea typeface="Calibri"/>
              <a:cs typeface="Arial"/>
            </a:endParaRPr>
          </a:p>
        </p:txBody>
      </p:sp>
      <p:sp>
        <p:nvSpPr>
          <p:cNvPr id="22" name="Title 2">
            <a:extLst>
              <a:ext uri="{FF2B5EF4-FFF2-40B4-BE49-F238E27FC236}">
                <a16:creationId xmlns:a16="http://schemas.microsoft.com/office/drawing/2014/main" id="{587AE747-EF18-E03D-CB3D-45737AB3AE23}"/>
              </a:ext>
            </a:extLst>
          </p:cNvPr>
          <p:cNvSpPr txBox="1">
            <a:spLocks/>
          </p:cNvSpPr>
          <p:nvPr/>
        </p:nvSpPr>
        <p:spPr>
          <a:xfrm>
            <a:off x="0" y="5390"/>
            <a:ext cx="2474650" cy="948431"/>
          </a:xfrm>
          <a:prstGeom prst="rect">
            <a:avLst/>
          </a:prstGeom>
        </p:spPr>
        <p:txBody>
          <a:bodyPr vert="horz" wrap="square" lIns="0" tIns="0" rIns="0" bIns="0" rtlCol="0" anchor="ctr">
            <a:noAutofit/>
          </a:bodyPr>
          <a:lstStyle>
            <a:defPPr>
              <a:defRPr lang="en-US"/>
            </a:defPPr>
            <a:lvl1pPr marL="0" algn="l" defTabSz="914400" rtl="0" eaLnBrk="1" latinLnBrk="0" hangingPunct="1">
              <a:lnSpc>
                <a:spcPct val="90000"/>
              </a:lnSpc>
              <a:spcBef>
                <a:spcPct val="0"/>
              </a:spcBef>
              <a:buNone/>
              <a:defRPr sz="3200" kern="1200">
                <a:solidFill>
                  <a:sysClr val="window" lastClr="FFFFFF"/>
                </a:solidFill>
                <a:latin typeface="Calibri Light" panose="020F0302020204030204"/>
                <a:sym typeface="+mj-lt"/>
              </a:defRPr>
            </a:lvl1pPr>
            <a:lvl2pPr marL="457200" algn="l" defTabSz="457200" rtl="0" eaLnBrk="1" latinLnBrk="0" hangingPunct="1">
              <a:defRPr sz="1800" kern="1200">
                <a:solidFill>
                  <a:sysClr val="windowText" lastClr="000000"/>
                </a:solidFill>
                <a:latin typeface="Calibri" panose="020F0502020204030204"/>
              </a:defRPr>
            </a:lvl2pPr>
            <a:lvl3pPr marL="914400" algn="l" defTabSz="457200" rtl="0" eaLnBrk="1" latinLnBrk="0" hangingPunct="1">
              <a:defRPr sz="1800" kern="1200">
                <a:solidFill>
                  <a:sysClr val="windowText" lastClr="000000"/>
                </a:solidFill>
                <a:latin typeface="Calibri" panose="020F0502020204030204"/>
              </a:defRPr>
            </a:lvl3pPr>
            <a:lvl4pPr marL="1371600" algn="l" defTabSz="457200" rtl="0" eaLnBrk="1" latinLnBrk="0" hangingPunct="1">
              <a:defRPr sz="1800" kern="1200">
                <a:solidFill>
                  <a:sysClr val="windowText" lastClr="000000"/>
                </a:solidFill>
                <a:latin typeface="Calibri" panose="020F0502020204030204"/>
              </a:defRPr>
            </a:lvl4pPr>
            <a:lvl5pPr marL="1828800" algn="l" defTabSz="457200" rtl="0" eaLnBrk="1" latinLnBrk="0" hangingPunct="1">
              <a:defRPr sz="1800" kern="1200">
                <a:solidFill>
                  <a:sysClr val="windowText" lastClr="000000"/>
                </a:solidFill>
                <a:latin typeface="Calibri" panose="020F0502020204030204"/>
              </a:defRPr>
            </a:lvl5pPr>
            <a:lvl6pPr marL="2286000" algn="l" defTabSz="457200" rtl="0" eaLnBrk="1" latinLnBrk="0" hangingPunct="1">
              <a:defRPr sz="1800" kern="1200">
                <a:solidFill>
                  <a:sysClr val="windowText" lastClr="000000"/>
                </a:solidFill>
                <a:latin typeface="Calibri" panose="020F0502020204030204"/>
              </a:defRPr>
            </a:lvl6pPr>
            <a:lvl7pPr marL="2743200" algn="l" defTabSz="457200" rtl="0" eaLnBrk="1" latinLnBrk="0" hangingPunct="1">
              <a:defRPr sz="1800" kern="1200">
                <a:solidFill>
                  <a:sysClr val="windowText" lastClr="000000"/>
                </a:solidFill>
                <a:latin typeface="Calibri" panose="020F0502020204030204"/>
              </a:defRPr>
            </a:lvl7pPr>
            <a:lvl8pPr marL="3200400" algn="l" defTabSz="457200" rtl="0" eaLnBrk="1" latinLnBrk="0" hangingPunct="1">
              <a:defRPr sz="1800" kern="1200">
                <a:solidFill>
                  <a:sysClr val="windowText" lastClr="000000"/>
                </a:solidFill>
                <a:latin typeface="Calibri" panose="020F0502020204030204"/>
              </a:defRPr>
            </a:lvl8pPr>
            <a:lvl9pPr marL="3657600" algn="l" defTabSz="457200" rtl="0" eaLnBrk="1" latinLnBrk="0" hangingPunct="1">
              <a:defRPr sz="1800" kern="1200">
                <a:solidFill>
                  <a:sysClr val="windowText" lastClr="000000"/>
                </a:solidFill>
                <a:latin typeface="Calibri" panose="020F0502020204030204"/>
              </a:defRPr>
            </a:lvl9pPr>
          </a:lstStyle>
          <a:p>
            <a:pPr algn="ctr"/>
            <a:r>
              <a:rPr lang="en-US" sz="2000" b="1" dirty="0">
                <a:latin typeface="Arial" panose="020B0604020202020204" pitchFamily="34" charset="0"/>
                <a:cs typeface="Arial" panose="020B0604020202020204" pitchFamily="34" charset="0"/>
              </a:rPr>
              <a:t>Overview of subprogramme work in 2025</a:t>
            </a:r>
            <a:endParaRPr lang="en-US" sz="2000" b="1" dirty="0">
              <a:latin typeface="Arial" panose="020B0604020202020204" pitchFamily="34" charset="0"/>
              <a:cs typeface="Arial" panose="020B0604020202020204" pitchFamily="34" charset="0"/>
              <a:sym typeface="Arial" panose="020B0604020202020204" pitchFamily="34" charset="0"/>
            </a:endParaRPr>
          </a:p>
        </p:txBody>
      </p:sp>
      <p:sp>
        <p:nvSpPr>
          <p:cNvPr id="4" name="Rectangle 1">
            <a:extLst>
              <a:ext uri="{FF2B5EF4-FFF2-40B4-BE49-F238E27FC236}">
                <a16:creationId xmlns:a16="http://schemas.microsoft.com/office/drawing/2014/main" id="{9742178A-6FBB-591F-3933-604C0BCE6EBA}"/>
              </a:ext>
            </a:extLst>
          </p:cNvPr>
          <p:cNvSpPr>
            <a:spLocks noChangeArrowheads="1"/>
          </p:cNvSpPr>
          <p:nvPr/>
        </p:nvSpPr>
        <p:spPr bwMode="auto">
          <a:xfrm>
            <a:off x="2439123" y="2504528"/>
            <a:ext cx="3793745" cy="390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defTabSz="914400" fontAlgn="base">
              <a:lnSpc>
                <a:spcPct val="90000"/>
              </a:lnSpc>
              <a:spcBef>
                <a:spcPct val="0"/>
              </a:spcBef>
              <a:spcAft>
                <a:spcPct val="0"/>
              </a:spcAft>
              <a:buClrTx/>
              <a:buSzTx/>
              <a:tabLst/>
              <a:defRPr/>
            </a:pPr>
            <a:r>
              <a:rPr lang="en-US" altLang="en-US" sz="2000" b="1" dirty="0">
                <a:solidFill>
                  <a:srgbClr val="00B0F0"/>
                </a:solidFill>
                <a:latin typeface="Arial" panose="020B0604020202020204" pitchFamily="34" charset="0"/>
                <a:cs typeface="Arial" panose="020B0604020202020204" pitchFamily="34" charset="0"/>
              </a:rPr>
              <a:t>Changes Observed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1800" b="1" i="0" u="none" cap="none" normalizeH="0" baseline="0" dirty="0">
                <a:ln>
                  <a:noFill/>
                </a:ln>
                <a:solidFill>
                  <a:schemeClr val="tx1"/>
                </a:solidFill>
                <a:effectLst/>
                <a:latin typeface="Arial" panose="020B0604020202020204" pitchFamily="34" charset="0"/>
              </a:rPr>
              <a:t>South Sudan:</a:t>
            </a:r>
            <a:r>
              <a:rPr kumimoji="0" lang="en-US" altLang="en-US" sz="1800" b="0" i="0" u="none" cap="none" normalizeH="0" baseline="0" dirty="0">
                <a:ln>
                  <a:noFill/>
                </a:ln>
                <a:solidFill>
                  <a:schemeClr val="tx1"/>
                </a:solidFill>
                <a:effectLst/>
                <a:latin typeface="Arial" panose="020B0604020202020204" pitchFamily="34" charset="0"/>
              </a:rPr>
              <a:t> Developed a national CRVS Strategic Plan.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Cameroon:</a:t>
            </a:r>
            <a:r>
              <a:rPr kumimoji="0" lang="en-US" altLang="en-US" sz="1800" b="0" i="0" u="none" strike="noStrike" cap="none" normalizeH="0" baseline="0" dirty="0">
                <a:ln>
                  <a:noFill/>
                </a:ln>
                <a:solidFill>
                  <a:schemeClr val="tx1"/>
                </a:solidFill>
                <a:effectLst/>
                <a:latin typeface="Arial" panose="020B0604020202020204" pitchFamily="34" charset="0"/>
              </a:rPr>
              <a:t> Produced a Turnover Index using administrative data sources.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Sierra Leone and Lesotho:</a:t>
            </a:r>
            <a:r>
              <a:rPr kumimoji="0" lang="en-US" altLang="en-US" sz="1800" b="0" i="0" u="none" strike="noStrike" cap="none" normalizeH="0" baseline="0" dirty="0">
                <a:ln>
                  <a:noFill/>
                </a:ln>
                <a:solidFill>
                  <a:schemeClr val="tx1"/>
                </a:solidFill>
                <a:effectLst/>
                <a:latin typeface="Arial" panose="020B0604020202020204" pitchFamily="34" charset="0"/>
              </a:rPr>
              <a:t> Strengthened preparedness for the 2026 Census.</a:t>
            </a:r>
          </a:p>
          <a:p>
            <a:pPr marR="0" lvl="0" algn="l" defTabSz="914400" rtl="0" eaLnBrk="0" fontAlgn="base" latinLnBrk="0" hangingPunct="0">
              <a:lnSpc>
                <a:spcPct val="100000"/>
              </a:lnSpc>
              <a:spcBef>
                <a:spcPct val="0"/>
              </a:spcBef>
              <a:spcAft>
                <a:spcPct val="0"/>
              </a:spcAft>
              <a:buClrTx/>
              <a:buSzTx/>
              <a:tabLst/>
            </a:pPr>
            <a:endParaRPr kumimoji="0" lang="en-US" altLang="en-US" sz="4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Regional Capacity:</a:t>
            </a:r>
            <a:r>
              <a:rPr kumimoji="0" lang="en-US" altLang="en-US" sz="1800" b="0" i="0" u="none" strike="noStrike" cap="none" normalizeH="0" baseline="0" dirty="0">
                <a:ln>
                  <a:noFill/>
                </a:ln>
                <a:solidFill>
                  <a:schemeClr val="tx1"/>
                </a:solidFill>
                <a:effectLst/>
                <a:latin typeface="Arial" panose="020B0604020202020204" pitchFamily="34" charset="0"/>
              </a:rPr>
              <a:t> Enhanced national skills in Small Area Estimation (SAE) using R and geospatial tools.</a:t>
            </a:r>
          </a:p>
          <a:p>
            <a:pPr marR="0" lvl="0" algn="l" defTabSz="914400" rtl="0" eaLnBrk="0" fontAlgn="base" latinLnBrk="0" hangingPunct="0">
              <a:lnSpc>
                <a:spcPct val="100000"/>
              </a:lnSpc>
              <a:spcBef>
                <a:spcPct val="0"/>
              </a:spcBef>
              <a:spcAft>
                <a:spcPct val="0"/>
              </a:spcAft>
              <a:buClrTx/>
              <a:buSzTx/>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92CF1E7B-CE99-B017-FA13-54B4A6B12EDC}"/>
              </a:ext>
            </a:extLst>
          </p:cNvPr>
          <p:cNvSpPr>
            <a:spLocks noChangeArrowheads="1"/>
          </p:cNvSpPr>
          <p:nvPr/>
        </p:nvSpPr>
        <p:spPr bwMode="auto">
          <a:xfrm>
            <a:off x="7706552" y="2191928"/>
            <a:ext cx="4368957"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fontAlgn="base">
              <a:lnSpc>
                <a:spcPct val="90000"/>
              </a:lnSpc>
              <a:spcBef>
                <a:spcPct val="0"/>
              </a:spcBef>
              <a:spcAft>
                <a:spcPct val="0"/>
              </a:spcAft>
              <a:defRPr/>
            </a:pPr>
            <a:r>
              <a:rPr lang="en-US" altLang="en-US" sz="2000" b="1" dirty="0">
                <a:solidFill>
                  <a:srgbClr val="00B0F0"/>
                </a:solidFill>
                <a:latin typeface="Arial" panose="020B0604020202020204" pitchFamily="34" charset="0"/>
                <a:cs typeface="Arial" panose="020B0604020202020204" pitchFamily="34" charset="0"/>
              </a:rPr>
              <a:t>Capacities Developed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Data Governance Assessment Framework and tools (South Sudan).</a:t>
            </a:r>
          </a:p>
          <a:p>
            <a:pPr marR="0" lvl="0" algn="l" defTabSz="914400" rtl="0" eaLnBrk="0" fontAlgn="base" latinLnBrk="0" hangingPunct="0">
              <a:lnSpc>
                <a:spcPct val="100000"/>
              </a:lnSpc>
              <a:spcBef>
                <a:spcPct val="0"/>
              </a:spcBef>
              <a:spcAft>
                <a:spcPct val="0"/>
              </a:spcAft>
              <a:buClrTx/>
              <a:buSzTx/>
              <a:tabLst/>
            </a:pPr>
            <a:endParaRPr kumimoji="0" lang="en-US" altLang="en-US" sz="6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en-US" altLang="en-US" dirty="0">
                <a:latin typeface="Arial" panose="020B0604020202020204" pitchFamily="34" charset="0"/>
              </a:rPr>
              <a:t>Methodological skills in </a:t>
            </a:r>
            <a:r>
              <a:rPr kumimoji="0" lang="en-US" altLang="en-US" sz="1800" b="0" i="0" u="none" strike="noStrike" cap="none" normalizeH="0" baseline="0" dirty="0" err="1">
                <a:ln>
                  <a:noFill/>
                </a:ln>
                <a:solidFill>
                  <a:schemeClr val="tx1"/>
                </a:solidFill>
                <a:effectLst/>
                <a:latin typeface="Arial" panose="020B0604020202020204" pitchFamily="34" charset="0"/>
              </a:rPr>
              <a:t>agro</a:t>
            </a:r>
            <a:r>
              <a:rPr lang="en-US" altLang="en-US" dirty="0">
                <a:latin typeface="Arial" panose="020B0604020202020204" pitchFamily="34" charset="0"/>
              </a:rPr>
              <a:t>-</a:t>
            </a:r>
            <a:r>
              <a:rPr kumimoji="0" lang="en-US" altLang="en-US" sz="1800" b="0" i="0" u="none" strike="noStrike" cap="none" normalizeH="0" baseline="0" dirty="0">
                <a:ln>
                  <a:noFill/>
                </a:ln>
                <a:solidFill>
                  <a:schemeClr val="tx1"/>
                </a:solidFill>
                <a:effectLst/>
                <a:latin typeface="Arial" panose="020B0604020202020204" pitchFamily="34" charset="0"/>
              </a:rPr>
              <a:t>pastoral index  (Burundi).</a:t>
            </a:r>
          </a:p>
          <a:p>
            <a:pPr marR="0" lvl="0" algn="l" defTabSz="914400" rtl="0" eaLnBrk="0" fontAlgn="base" latinLnBrk="0" hangingPunct="0">
              <a:lnSpc>
                <a:spcPct val="100000"/>
              </a:lnSpc>
              <a:spcBef>
                <a:spcPct val="0"/>
              </a:spcBef>
              <a:spcAft>
                <a:spcPct val="0"/>
              </a:spcAft>
              <a:buClrTx/>
              <a:buSzTx/>
              <a:tabLst/>
            </a:pPr>
            <a:endParaRPr kumimoji="0" lang="en-US" altLang="en-US" sz="600" b="0" i="0" u="none" strike="noStrike" cap="none" normalizeH="0" baseline="0" dirty="0">
              <a:ln>
                <a:noFill/>
              </a:ln>
              <a:solidFill>
                <a:schemeClr val="tx1"/>
              </a:solidFill>
              <a:effectLst/>
              <a:latin typeface="Arial" panose="020B0604020202020204" pitchFamily="34" charset="0"/>
            </a:endParaRPr>
          </a:p>
          <a:p>
            <a:pPr marL="285750" indent="-285750" defTabSz="914400" eaLnBrk="0" fontAlgn="base" hangingPunct="0">
              <a:spcBef>
                <a:spcPct val="0"/>
              </a:spcBef>
              <a:spcAft>
                <a:spcPct val="0"/>
              </a:spcAft>
              <a:buFont typeface="Wingdings" panose="05000000000000000000" pitchFamily="2" charset="2"/>
              <a:buChar char="§"/>
            </a:pPr>
            <a:r>
              <a:rPr lang="en-US" altLang="en-US" dirty="0">
                <a:latin typeface="Arial" panose="020B0604020202020204" pitchFamily="34" charset="0"/>
              </a:rPr>
              <a:t>Methodological skills in </a:t>
            </a:r>
            <a:r>
              <a:rPr kumimoji="0" lang="en-US" altLang="en-US" sz="1800" b="0" i="0" u="none" strike="noStrike" cap="none" normalizeH="0" baseline="0" dirty="0">
                <a:ln>
                  <a:noFill/>
                </a:ln>
                <a:solidFill>
                  <a:schemeClr val="tx1"/>
                </a:solidFill>
                <a:effectLst/>
                <a:latin typeface="Arial" panose="020B0604020202020204" pitchFamily="34" charset="0"/>
              </a:rPr>
              <a:t>Turnover </a:t>
            </a:r>
            <a:r>
              <a:rPr lang="en-US" altLang="en-US" dirty="0">
                <a:latin typeface="Arial" panose="020B0604020202020204" pitchFamily="34" charset="0"/>
              </a:rPr>
              <a:t>Index </a:t>
            </a:r>
            <a:r>
              <a:rPr kumimoji="0" lang="en-US" altLang="en-US" sz="1800" b="0" i="0" u="none" strike="noStrike" cap="none" normalizeH="0" baseline="0" dirty="0">
                <a:ln>
                  <a:noFill/>
                </a:ln>
                <a:solidFill>
                  <a:schemeClr val="tx1"/>
                </a:solidFill>
                <a:effectLst/>
                <a:latin typeface="Arial" panose="020B0604020202020204" pitchFamily="34" charset="0"/>
              </a:rPr>
              <a:t>(Cameroon).</a:t>
            </a:r>
          </a:p>
          <a:p>
            <a:pPr marR="0" lvl="0" algn="l" defTabSz="914400" rtl="0" eaLnBrk="0" fontAlgn="base" latinLnBrk="0" hangingPunct="0">
              <a:lnSpc>
                <a:spcPct val="100000"/>
              </a:lnSpc>
              <a:spcBef>
                <a:spcPct val="0"/>
              </a:spcBef>
              <a:spcAft>
                <a:spcPct val="0"/>
              </a:spcAft>
              <a:buClrTx/>
              <a:buSzTx/>
              <a:tabLst/>
            </a:pPr>
            <a:endParaRPr kumimoji="0" lang="en-US" altLang="en-US" sz="7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skills in census methodology, planning, geospatial mapping, and digital data management.</a:t>
            </a:r>
          </a:p>
          <a:p>
            <a:pPr marR="0" lvl="0" algn="l" defTabSz="914400" rtl="0" eaLnBrk="0" fontAlgn="base" latinLnBrk="0" hangingPunct="0">
              <a:lnSpc>
                <a:spcPct val="100000"/>
              </a:lnSpc>
              <a:spcBef>
                <a:spcPct val="0"/>
              </a:spcBef>
              <a:spcAft>
                <a:spcPct val="0"/>
              </a:spcAft>
              <a:buClrTx/>
              <a:buSzTx/>
              <a:tabLst/>
            </a:pPr>
            <a:endParaRPr kumimoji="0" lang="en-US" altLang="en-US" sz="7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Analytical skills in survey data with Earth Observation data for small area estimation</a:t>
            </a:r>
          </a:p>
        </p:txBody>
      </p:sp>
    </p:spTree>
    <p:extLst>
      <p:ext uri="{BB962C8B-B14F-4D97-AF65-F5344CB8AC3E}">
        <p14:creationId xmlns:p14="http://schemas.microsoft.com/office/powerpoint/2010/main" val="896143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450988-2133-ECE6-41D5-E9BD490719EF}"/>
              </a:ext>
            </a:extLst>
          </p:cNvPr>
          <p:cNvSpPr/>
          <p:nvPr/>
        </p:nvSpPr>
        <p:spPr>
          <a:xfrm>
            <a:off x="763645" y="73394"/>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6A98"/>
                </a:solidFill>
                <a:effectLst/>
                <a:uLnTx/>
                <a:uFillTx/>
                <a:latin typeface="Arial" panose="020B0604020202020204" pitchFamily="34" charset="0"/>
                <a:ea typeface="+mn-ea"/>
                <a:cs typeface="Arial" panose="020B0604020202020204" pitchFamily="34" charset="0"/>
              </a:rPr>
              <a:t>Result Area: Improved CRVS system performance </a:t>
            </a:r>
            <a:r>
              <a:rPr kumimoji="0" lang="en-US" sz="900" b="1" i="0" u="none" strike="noStrike" kern="1200" cap="none" spc="0" normalizeH="0" baseline="0" noProof="0" dirty="0">
                <a:ln>
                  <a:noFill/>
                </a:ln>
                <a:solidFill>
                  <a:srgbClr val="006A98"/>
                </a:solidFill>
                <a:effectLst/>
                <a:uLnTx/>
                <a:uFillTx/>
                <a:latin typeface="Arial" panose="020B0604020202020204" pitchFamily="34" charset="0"/>
                <a:ea typeface="+mn-ea"/>
                <a:cs typeface="Arial" panose="020B0604020202020204" pitchFamily="34" charset="0"/>
              </a:rPr>
              <a:t>________________________________________________________________________________</a:t>
            </a:r>
            <a:endParaRPr kumimoji="0" lang="en-GB" sz="1200" b="0" i="0" u="none" strike="noStrike" kern="1200" cap="none" spc="0" normalizeH="0" baseline="0" noProof="0" dirty="0">
              <a:ln>
                <a:noFill/>
              </a:ln>
              <a:solidFill>
                <a:srgbClr val="006A98"/>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E9A0E32-1468-363F-C7FB-F6001DA67CA7}"/>
              </a:ext>
            </a:extLst>
          </p:cNvPr>
          <p:cNvSpPr txBox="1"/>
          <p:nvPr/>
        </p:nvSpPr>
        <p:spPr>
          <a:xfrm rot="16200000">
            <a:off x="399171" y="641333"/>
            <a:ext cx="762861" cy="132766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sz="1600" b="1">
                <a:effectLst>
                  <a:outerShdw blurRad="38100" dist="38100" dir="2700000" algn="tl">
                    <a:srgbClr val="000000">
                      <a:alpha val="43137"/>
                    </a:srgbClr>
                  </a:outerShdw>
                </a:effect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What</a:t>
            </a:r>
          </a:p>
        </p:txBody>
      </p:sp>
      <p:sp>
        <p:nvSpPr>
          <p:cNvPr id="8" name="TextBox 7">
            <a:extLst>
              <a:ext uri="{FF2B5EF4-FFF2-40B4-BE49-F238E27FC236}">
                <a16:creationId xmlns:a16="http://schemas.microsoft.com/office/drawing/2014/main" id="{23B99E2D-B60E-6E43-FD81-281F25230133}"/>
              </a:ext>
            </a:extLst>
          </p:cNvPr>
          <p:cNvSpPr txBox="1"/>
          <p:nvPr/>
        </p:nvSpPr>
        <p:spPr>
          <a:xfrm rot="16200000">
            <a:off x="-351860" y="2576831"/>
            <a:ext cx="2286285" cy="130630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How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C31A7E6B-A661-B930-8B8B-49D292B34484}"/>
              </a:ext>
            </a:extLst>
          </p:cNvPr>
          <p:cNvSpPr txBox="1"/>
          <p:nvPr/>
        </p:nvSpPr>
        <p:spPr>
          <a:xfrm rot="16200000">
            <a:off x="409856" y="4211966"/>
            <a:ext cx="762856" cy="130631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Where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6A64C216-7754-E0AF-AC4D-65755ED2D3B9}"/>
              </a:ext>
            </a:extLst>
          </p:cNvPr>
          <p:cNvSpPr txBox="1"/>
          <p:nvPr/>
        </p:nvSpPr>
        <p:spPr>
          <a:xfrm rot="16200000">
            <a:off x="409854" y="5241565"/>
            <a:ext cx="762860" cy="1306312"/>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Evidence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A27BB14B-2701-4C05-6463-691153F5BBA9}"/>
              </a:ext>
            </a:extLst>
          </p:cNvPr>
          <p:cNvCxnSpPr>
            <a:cxnSpLocks/>
          </p:cNvCxnSpPr>
          <p:nvPr/>
        </p:nvCxnSpPr>
        <p:spPr>
          <a:xfrm>
            <a:off x="1169102" y="1911351"/>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0F8E160-E732-BDEE-34DE-D28CDDA1CB7A}"/>
              </a:ext>
            </a:extLst>
          </p:cNvPr>
          <p:cNvSpPr txBox="1"/>
          <p:nvPr/>
        </p:nvSpPr>
        <p:spPr>
          <a:xfrm>
            <a:off x="1538961" y="958271"/>
            <a:ext cx="9983923" cy="707886"/>
          </a:xfrm>
          <a:prstGeom prst="rect">
            <a:avLst/>
          </a:prstGeom>
          <a:noFill/>
        </p:spPr>
        <p:txBody>
          <a:bodyPr wrap="square" rtlCol="0">
            <a:spAutoFit/>
          </a:bodyPr>
          <a:lstStyle/>
          <a:p>
            <a:pPr>
              <a:defRPr/>
            </a:pPr>
            <a:r>
              <a:rPr lang="en-US" sz="2000" dirty="0">
                <a:solidFill>
                  <a:prstClr val="black"/>
                </a:solidFill>
                <a:latin typeface="Arial" panose="020B0604020202020204" pitchFamily="34" charset="0"/>
                <a:cs typeface="Arial" panose="020B0604020202020204" pitchFamily="34" charset="0"/>
              </a:rPr>
              <a:t>Accelerated reporting of vital events, enabling timely availability of up-to-date statistics for policymakers and stakeholders</a:t>
            </a:r>
          </a:p>
        </p:txBody>
      </p:sp>
      <p:cxnSp>
        <p:nvCxnSpPr>
          <p:cNvPr id="14" name="Straight Connector 13">
            <a:extLst>
              <a:ext uri="{FF2B5EF4-FFF2-40B4-BE49-F238E27FC236}">
                <a16:creationId xmlns:a16="http://schemas.microsoft.com/office/drawing/2014/main" id="{DB7A8B7F-9E59-FEF3-2F88-A518F4E73248}"/>
              </a:ext>
            </a:extLst>
          </p:cNvPr>
          <p:cNvCxnSpPr>
            <a:cxnSpLocks/>
          </p:cNvCxnSpPr>
          <p:nvPr/>
        </p:nvCxnSpPr>
        <p:spPr>
          <a:xfrm>
            <a:off x="1169102" y="4443540"/>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055E163-1CA1-0130-5D25-02F9F8F27C06}"/>
              </a:ext>
            </a:extLst>
          </p:cNvPr>
          <p:cNvSpPr txBox="1"/>
          <p:nvPr/>
        </p:nvSpPr>
        <p:spPr>
          <a:xfrm>
            <a:off x="1422001" y="4637148"/>
            <a:ext cx="10330703" cy="400110"/>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rial" panose="020B0604020202020204" pitchFamily="34" charset="0"/>
                <a:cs typeface="Arial" panose="020B0604020202020204" pitchFamily="34" charset="0"/>
              </a:rPr>
              <a:t>Namibia </a:t>
            </a:r>
            <a:endParaRPr lang="en-GB" sz="2000" dirty="0">
              <a:solidFill>
                <a:prstClr val="black"/>
              </a:solidFill>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a16="http://schemas.microsoft.com/office/drawing/2014/main" id="{2184CD66-AF57-4BA6-C302-704AC52C52CF}"/>
              </a:ext>
            </a:extLst>
          </p:cNvPr>
          <p:cNvCxnSpPr>
            <a:cxnSpLocks/>
          </p:cNvCxnSpPr>
          <p:nvPr/>
        </p:nvCxnSpPr>
        <p:spPr>
          <a:xfrm>
            <a:off x="1169102" y="5424897"/>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2248A5BA-F91E-0758-DE02-D5A51CE22371}"/>
              </a:ext>
            </a:extLst>
          </p:cNvPr>
          <p:cNvSpPr/>
          <p:nvPr/>
        </p:nvSpPr>
        <p:spPr>
          <a:xfrm>
            <a:off x="55653" y="89645"/>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b="1">
                <a:solidFill>
                  <a:prstClr val="white"/>
                </a:solidFill>
                <a:latin typeface="Calibri" panose="020F0502020204030204"/>
              </a:rPr>
              <a:t>8</a:t>
            </a:r>
            <a:endParaRPr kumimoji="0" lang="en-GB" sz="24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B7C2F23-F7B5-5DAF-685A-C09B9D02476F}"/>
              </a:ext>
            </a:extLst>
          </p:cNvPr>
          <p:cNvSpPr txBox="1"/>
          <p:nvPr/>
        </p:nvSpPr>
        <p:spPr>
          <a:xfrm>
            <a:off x="1534860" y="2064807"/>
            <a:ext cx="10217844" cy="2308324"/>
          </a:xfrm>
          <a:prstGeom prst="rect">
            <a:avLst/>
          </a:prstGeom>
          <a:noFill/>
        </p:spPr>
        <p:txBody>
          <a:bodyPr wrap="square" lIns="91440" tIns="45720" rIns="91440" bIns="45720" rtlCol="0" anchor="t">
            <a:spAutoFit/>
          </a:bodyPr>
          <a:lstStyle/>
          <a:p>
            <a:pPr marL="342900" marR="0" lvl="0" indent="-342900" fontAlgn="auto">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rial" panose="020B0604020202020204" pitchFamily="34" charset="0"/>
                <a:cs typeface="Arial" panose="020B0604020202020204" pitchFamily="34" charset="0"/>
              </a:rPr>
              <a:t>Applied modernized data and statistical processing systems. </a:t>
            </a:r>
          </a:p>
          <a:p>
            <a:pPr marR="0" lvl="0" fontAlgn="auto">
              <a:lnSpc>
                <a:spcPct val="100000"/>
              </a:lnSpc>
              <a:spcBef>
                <a:spcPts val="0"/>
              </a:spcBef>
              <a:spcAft>
                <a:spcPts val="0"/>
              </a:spcAft>
              <a:buClrTx/>
              <a:buSzTx/>
              <a:tabLst/>
              <a:defRPr/>
            </a:pPr>
            <a:endParaRPr lang="en-US" sz="600" dirty="0">
              <a:solidFill>
                <a:prstClr val="black"/>
              </a:solidFill>
              <a:latin typeface="Arial" panose="020B0604020202020204" pitchFamily="34" charset="0"/>
              <a:cs typeface="Arial" panose="020B0604020202020204" pitchFamily="34" charset="0"/>
            </a:endParaRPr>
          </a:p>
          <a:p>
            <a:pPr marL="342900" marR="0" lvl="0" indent="-342900" fontAlgn="auto">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rial" panose="020B0604020202020204" pitchFamily="34" charset="0"/>
                <a:cs typeface="Arial" panose="020B0604020202020204" pitchFamily="34" charset="0"/>
              </a:rPr>
              <a:t>Training on  Data management on national administrative individual records and datasets</a:t>
            </a:r>
          </a:p>
          <a:p>
            <a:pPr marR="0" lvl="0" fontAlgn="auto">
              <a:lnSpc>
                <a:spcPct val="100000"/>
              </a:lnSpc>
              <a:spcBef>
                <a:spcPts val="0"/>
              </a:spcBef>
              <a:spcAft>
                <a:spcPts val="0"/>
              </a:spcAft>
              <a:buClrTx/>
              <a:buSzTx/>
              <a:tabLst/>
              <a:defRPr/>
            </a:pPr>
            <a:endParaRPr lang="en-US" sz="800" dirty="0">
              <a:solidFill>
                <a:prstClr val="black"/>
              </a:solidFill>
              <a:latin typeface="Arial" panose="020B0604020202020204" pitchFamily="34" charset="0"/>
              <a:cs typeface="Arial" panose="020B0604020202020204" pitchFamily="34" charset="0"/>
            </a:endParaRPr>
          </a:p>
          <a:p>
            <a:pPr marL="342900" marR="0" lvl="0" indent="-342900" fontAlgn="auto">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rial" panose="020B0604020202020204" pitchFamily="34" charset="0"/>
                <a:cs typeface="Arial" panose="020B0604020202020204" pitchFamily="34" charset="0"/>
              </a:rPr>
              <a:t>Training for 6 data experts on output- input tables for writing a vital statistics report using R </a:t>
            </a:r>
          </a:p>
          <a:p>
            <a:pPr marR="0" lvl="0" fontAlgn="auto">
              <a:lnSpc>
                <a:spcPct val="100000"/>
              </a:lnSpc>
              <a:spcBef>
                <a:spcPts val="0"/>
              </a:spcBef>
              <a:spcAft>
                <a:spcPts val="0"/>
              </a:spcAft>
              <a:buClrTx/>
              <a:buSzTx/>
              <a:tabLst/>
              <a:defRPr/>
            </a:pPr>
            <a:endParaRPr lang="en-US" sz="1000" dirty="0">
              <a:solidFill>
                <a:prstClr val="black"/>
              </a:solidFill>
              <a:latin typeface="Arial" panose="020B0604020202020204" pitchFamily="34" charset="0"/>
              <a:cs typeface="Arial" panose="020B0604020202020204" pitchFamily="34" charset="0"/>
            </a:endParaRPr>
          </a:p>
          <a:p>
            <a:pPr marL="342900" marR="0" lvl="0" indent="-342900" fontAlgn="auto">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rial" panose="020B0604020202020204" pitchFamily="34" charset="0"/>
                <a:cs typeface="Arial" panose="020B0604020202020204" pitchFamily="34" charset="0"/>
              </a:rPr>
              <a:t>Reduced CRVS report generation timing </a:t>
            </a:r>
          </a:p>
        </p:txBody>
      </p:sp>
      <p:sp>
        <p:nvSpPr>
          <p:cNvPr id="4" name="Rectangle 1">
            <a:extLst>
              <a:ext uri="{FF2B5EF4-FFF2-40B4-BE49-F238E27FC236}">
                <a16:creationId xmlns:a16="http://schemas.microsoft.com/office/drawing/2014/main" id="{4E54FEF4-6F46-DCE7-1635-86B8F9E65B78}"/>
              </a:ext>
            </a:extLst>
          </p:cNvPr>
          <p:cNvSpPr>
            <a:spLocks noChangeArrowheads="1"/>
          </p:cNvSpPr>
          <p:nvPr/>
        </p:nvSpPr>
        <p:spPr bwMode="auto">
          <a:xfrm>
            <a:off x="1534860" y="5554807"/>
            <a:ext cx="50449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chemeClr val="tx1"/>
                </a:solidFill>
                <a:effectLst/>
                <a:latin typeface="Arial" panose="020B0604020202020204" pitchFamily="34" charset="0"/>
                <a:hlinkClick r:id="rId3"/>
              </a:rPr>
              <a:t>namibia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443238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C913A-8019-3D07-1522-AEC0D7DCAE1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FA088BA-B5C5-F493-067A-7DC22F0AC67A}"/>
              </a:ext>
            </a:extLst>
          </p:cNvPr>
          <p:cNvSpPr/>
          <p:nvPr/>
        </p:nvSpPr>
        <p:spPr>
          <a:xfrm>
            <a:off x="763645" y="98764"/>
            <a:ext cx="9735430" cy="6621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6A98"/>
                </a:solidFill>
                <a:effectLst/>
                <a:uLnTx/>
                <a:uFillTx/>
                <a:latin typeface="Arial" panose="020B0604020202020204" pitchFamily="34" charset="0"/>
                <a:ea typeface="+mn-ea"/>
                <a:cs typeface="Arial" panose="020B0604020202020204" pitchFamily="34" charset="0"/>
              </a:rPr>
              <a:t>Result Area: Progress towards Integrated Statistical and Geospatial Information Frameworks </a:t>
            </a:r>
            <a:r>
              <a:rPr kumimoji="0" lang="en-US" sz="900" b="1" i="0" u="none" strike="noStrike" kern="1200" cap="none" spc="0" normalizeH="0" baseline="0" noProof="0" dirty="0">
                <a:ln>
                  <a:noFill/>
                </a:ln>
                <a:solidFill>
                  <a:srgbClr val="006A98"/>
                </a:solidFill>
                <a:effectLst/>
                <a:uLnTx/>
                <a:uFillTx/>
                <a:latin typeface="Arial" panose="020B0604020202020204" pitchFamily="34" charset="0"/>
                <a:ea typeface="+mn-ea"/>
                <a:cs typeface="Arial" panose="020B0604020202020204" pitchFamily="34" charset="0"/>
              </a:rPr>
              <a:t>________________________________________________________________________________</a:t>
            </a:r>
            <a:endParaRPr kumimoji="0" lang="en-GB" sz="1200" b="0" i="0" u="none" strike="noStrike" kern="1200" cap="none" spc="0" normalizeH="0" baseline="0" noProof="0" dirty="0">
              <a:ln>
                <a:noFill/>
              </a:ln>
              <a:solidFill>
                <a:srgbClr val="006A98"/>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DF3A4638-DB65-3FA6-6B7C-FF48AFCE2762}"/>
              </a:ext>
            </a:extLst>
          </p:cNvPr>
          <p:cNvSpPr txBox="1"/>
          <p:nvPr/>
        </p:nvSpPr>
        <p:spPr>
          <a:xfrm rot="16200000">
            <a:off x="509283" y="521859"/>
            <a:ext cx="564006" cy="1306304"/>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sz="1600" b="1">
                <a:effectLst>
                  <a:outerShdw blurRad="38100" dist="38100" dir="2700000" algn="tl">
                    <a:srgbClr val="000000">
                      <a:alpha val="43137"/>
                    </a:srgbClr>
                  </a:outerShdw>
                </a:effect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What</a:t>
            </a:r>
          </a:p>
        </p:txBody>
      </p:sp>
      <p:sp>
        <p:nvSpPr>
          <p:cNvPr id="8" name="TextBox 7">
            <a:extLst>
              <a:ext uri="{FF2B5EF4-FFF2-40B4-BE49-F238E27FC236}">
                <a16:creationId xmlns:a16="http://schemas.microsoft.com/office/drawing/2014/main" id="{46E181B6-5380-1197-49E2-5BD08BC84350}"/>
              </a:ext>
            </a:extLst>
          </p:cNvPr>
          <p:cNvSpPr txBox="1"/>
          <p:nvPr/>
        </p:nvSpPr>
        <p:spPr>
          <a:xfrm rot="16200000">
            <a:off x="-1140015" y="2891004"/>
            <a:ext cx="3862597" cy="130630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How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654F3945-4EF5-4972-EE67-25928B7D3274}"/>
              </a:ext>
            </a:extLst>
          </p:cNvPr>
          <p:cNvSpPr txBox="1"/>
          <p:nvPr/>
        </p:nvSpPr>
        <p:spPr>
          <a:xfrm rot="16200000">
            <a:off x="620434" y="5140986"/>
            <a:ext cx="341701" cy="130631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Where  </a:t>
            </a:r>
          </a:p>
        </p:txBody>
      </p:sp>
      <p:sp>
        <p:nvSpPr>
          <p:cNvPr id="11" name="TextBox 10">
            <a:extLst>
              <a:ext uri="{FF2B5EF4-FFF2-40B4-BE49-F238E27FC236}">
                <a16:creationId xmlns:a16="http://schemas.microsoft.com/office/drawing/2014/main" id="{807B788D-A47B-6E77-BE2D-7FE3B1786DCD}"/>
              </a:ext>
            </a:extLst>
          </p:cNvPr>
          <p:cNvSpPr txBox="1"/>
          <p:nvPr/>
        </p:nvSpPr>
        <p:spPr>
          <a:xfrm rot="16200000">
            <a:off x="620431" y="5584469"/>
            <a:ext cx="341706" cy="1306312"/>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Evidence  </a:t>
            </a:r>
          </a:p>
        </p:txBody>
      </p:sp>
      <p:cxnSp>
        <p:nvCxnSpPr>
          <p:cNvPr id="12" name="Straight Connector 11">
            <a:extLst>
              <a:ext uri="{FF2B5EF4-FFF2-40B4-BE49-F238E27FC236}">
                <a16:creationId xmlns:a16="http://schemas.microsoft.com/office/drawing/2014/main" id="{E49A2311-A718-CDF1-46F9-405F4F4A7FC9}"/>
              </a:ext>
            </a:extLst>
          </p:cNvPr>
          <p:cNvCxnSpPr>
            <a:cxnSpLocks/>
          </p:cNvCxnSpPr>
          <p:nvPr/>
        </p:nvCxnSpPr>
        <p:spPr>
          <a:xfrm>
            <a:off x="1169102" y="1536777"/>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05A991F-7E07-52AD-78CC-32A12B616BC9}"/>
              </a:ext>
            </a:extLst>
          </p:cNvPr>
          <p:cNvSpPr txBox="1"/>
          <p:nvPr/>
        </p:nvSpPr>
        <p:spPr>
          <a:xfrm>
            <a:off x="1522666" y="831547"/>
            <a:ext cx="8976409" cy="707886"/>
          </a:xfrm>
          <a:prstGeom prst="rect">
            <a:avLst/>
          </a:prstGeom>
          <a:noFill/>
        </p:spPr>
        <p:txBody>
          <a:bodyPr wrap="square" rtlCol="0">
            <a:spAutoFit/>
          </a:bodyPr>
          <a:lstStyle/>
          <a:p>
            <a:pPr lvl="0">
              <a:defRPr/>
            </a:pPr>
            <a:r>
              <a:rPr lang="en-US" sz="2000" dirty="0">
                <a:latin typeface="Arial" panose="020B0604020202020204" pitchFamily="34" charset="0"/>
                <a:cs typeface="Arial" panose="020B0604020202020204" pitchFamily="34" charset="0"/>
              </a:rPr>
              <a:t>Enhancing national data ecosystems towards systematic climate and disaster‑risk monitoring and reporting</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EE5688AB-5A16-A8CB-3A52-4E5C75B30F92}"/>
              </a:ext>
            </a:extLst>
          </p:cNvPr>
          <p:cNvCxnSpPr>
            <a:cxnSpLocks/>
          </p:cNvCxnSpPr>
          <p:nvPr/>
        </p:nvCxnSpPr>
        <p:spPr>
          <a:xfrm>
            <a:off x="1169102" y="5611332"/>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C1DABEC-95BA-C669-2203-A0E198707064}"/>
              </a:ext>
            </a:extLst>
          </p:cNvPr>
          <p:cNvSpPr txBox="1"/>
          <p:nvPr/>
        </p:nvSpPr>
        <p:spPr>
          <a:xfrm>
            <a:off x="1483548" y="5623295"/>
            <a:ext cx="6435311"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Africa</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7" name="Straight Connector 16">
            <a:extLst>
              <a:ext uri="{FF2B5EF4-FFF2-40B4-BE49-F238E27FC236}">
                <a16:creationId xmlns:a16="http://schemas.microsoft.com/office/drawing/2014/main" id="{8B733838-467F-1063-527C-2F4874CBA6B1}"/>
              </a:ext>
            </a:extLst>
          </p:cNvPr>
          <p:cNvCxnSpPr>
            <a:cxnSpLocks/>
          </p:cNvCxnSpPr>
          <p:nvPr/>
        </p:nvCxnSpPr>
        <p:spPr>
          <a:xfrm>
            <a:off x="1169102" y="5996340"/>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D15FC22-8AF3-8F74-EE42-3680073955D8}"/>
              </a:ext>
            </a:extLst>
          </p:cNvPr>
          <p:cNvSpPr txBox="1"/>
          <p:nvPr/>
        </p:nvSpPr>
        <p:spPr>
          <a:xfrm>
            <a:off x="1563251" y="6059507"/>
            <a:ext cx="4532749" cy="403666"/>
          </a:xfrm>
          <a:prstGeom prst="rect">
            <a:avLst/>
          </a:prstGeom>
          <a:noFill/>
        </p:spPr>
        <p:txBody>
          <a:bodyPr wrap="square" rtlCol="0">
            <a:spAutoFit/>
          </a:bodyPr>
          <a:lstStyle/>
          <a:p>
            <a:pPr lvl="0">
              <a:defRPr/>
            </a:pPr>
            <a:r>
              <a:rPr lang="en-US" sz="2000" dirty="0">
                <a:solidFill>
                  <a:prstClr val="black"/>
                </a:solidFill>
                <a:latin typeface="Arial" panose="020B0604020202020204" pitchFamily="34" charset="0"/>
                <a:cs typeface="Arial" panose="020B0604020202020204" pitchFamily="34" charset="0"/>
                <a:hlinkClick r:id="rId2"/>
              </a:rPr>
              <a:t>Climate Change Indicator Map</a:t>
            </a:r>
            <a:endPar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27" name="Oval 26">
            <a:extLst>
              <a:ext uri="{FF2B5EF4-FFF2-40B4-BE49-F238E27FC236}">
                <a16:creationId xmlns:a16="http://schemas.microsoft.com/office/drawing/2014/main" id="{445C477A-5A7E-0755-0869-5C3E311A3C27}"/>
              </a:ext>
            </a:extLst>
          </p:cNvPr>
          <p:cNvSpPr/>
          <p:nvPr/>
        </p:nvSpPr>
        <p:spPr>
          <a:xfrm>
            <a:off x="55653" y="89645"/>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b="1">
                <a:solidFill>
                  <a:prstClr val="white"/>
                </a:solidFill>
                <a:latin typeface="Calibri" panose="020F0502020204030204"/>
              </a:rPr>
              <a:t>8</a:t>
            </a:r>
            <a:endParaRPr kumimoji="0" lang="en-GB" sz="24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9C46BE2-2218-A704-D3C8-97C3EB716892}"/>
              </a:ext>
            </a:extLst>
          </p:cNvPr>
          <p:cNvSpPr txBox="1"/>
          <p:nvPr/>
        </p:nvSpPr>
        <p:spPr>
          <a:xfrm>
            <a:off x="1444432" y="1704559"/>
            <a:ext cx="10645482" cy="3785652"/>
          </a:xfrm>
          <a:prstGeom prst="rect">
            <a:avLst/>
          </a:prstGeom>
          <a:noFill/>
        </p:spPr>
        <p:txBody>
          <a:bodyPr wrap="square" rtlCol="0">
            <a:spAutoFit/>
          </a:bodyPr>
          <a:lstStyle>
            <a:defPPr>
              <a:defRPr lang="en-US"/>
            </a:defPPr>
            <a:lvl1pPr lvl="0">
              <a:defRPr sz="2000">
                <a:solidFill>
                  <a:prstClr val="black"/>
                </a:solidFill>
                <a:latin typeface="Arial" panose="020B0604020202020204" pitchFamily="34" charset="0"/>
                <a:cs typeface="Arial" panose="020B0604020202020204" pitchFamily="34" charset="0"/>
              </a:defRPr>
            </a:lvl1pPr>
          </a:lstStyle>
          <a:p>
            <a:pPr marL="342900" indent="-342900">
              <a:spcBef>
                <a:spcPts val="600"/>
              </a:spcBef>
              <a:buFont typeface="Wingdings" panose="05000000000000000000" pitchFamily="2" charset="2"/>
              <a:buChar char="§"/>
            </a:pPr>
            <a:r>
              <a:rPr lang="en-US" b="1" i="1" dirty="0"/>
              <a:t>Research: </a:t>
            </a:r>
            <a:r>
              <a:rPr lang="en-US" dirty="0"/>
              <a:t>Technical review of existing geospatial data initiatives to define the set of essential climate variables informing the design of the tool.</a:t>
            </a:r>
          </a:p>
          <a:p>
            <a:pPr marL="342900" indent="-342900">
              <a:spcBef>
                <a:spcPts val="600"/>
              </a:spcBef>
              <a:buFont typeface="Wingdings" panose="05000000000000000000" pitchFamily="2" charset="2"/>
              <a:buChar char="§"/>
            </a:pPr>
            <a:r>
              <a:rPr lang="en-US" b="1" i="1" dirty="0"/>
              <a:t>Consultations: </a:t>
            </a:r>
            <a:r>
              <a:rPr lang="en-US" dirty="0"/>
              <a:t>Targeted consultations with member States (Burundi, Namibia) to validate priority indicators, data sources.</a:t>
            </a:r>
          </a:p>
          <a:p>
            <a:pPr marL="342900" indent="-342900">
              <a:spcBef>
                <a:spcPts val="600"/>
              </a:spcBef>
              <a:buFont typeface="Wingdings" panose="05000000000000000000" pitchFamily="2" charset="2"/>
              <a:buChar char="§"/>
            </a:pPr>
            <a:r>
              <a:rPr lang="en-US" b="1" i="1" dirty="0"/>
              <a:t>Review: </a:t>
            </a:r>
            <a:r>
              <a:rPr lang="en-US" dirty="0"/>
              <a:t>Experts in climate-related statistics and geospatial analysis were reviewed the identified priority indicators.</a:t>
            </a:r>
          </a:p>
          <a:p>
            <a:pPr marL="342900" indent="-342900">
              <a:spcBef>
                <a:spcPts val="600"/>
              </a:spcBef>
              <a:buFont typeface="Wingdings" panose="05000000000000000000" pitchFamily="2" charset="2"/>
              <a:buChar char="§"/>
            </a:pPr>
            <a:r>
              <a:rPr lang="en-US" b="1" i="1" dirty="0"/>
              <a:t>Testing:</a:t>
            </a:r>
            <a:r>
              <a:rPr lang="en-US" dirty="0"/>
              <a:t> Internal pilot testing assessed performance in operational settings.</a:t>
            </a:r>
          </a:p>
          <a:p>
            <a:pPr marL="342900" indent="-342900">
              <a:spcBef>
                <a:spcPts val="600"/>
              </a:spcBef>
              <a:buFont typeface="Wingdings" panose="05000000000000000000" pitchFamily="2" charset="2"/>
              <a:buChar char="§"/>
            </a:pPr>
            <a:r>
              <a:rPr lang="en-US" b="1" i="1" dirty="0"/>
              <a:t>Training: </a:t>
            </a:r>
            <a:r>
              <a:rPr lang="en-US" dirty="0"/>
              <a:t>Capacity‑building of national data ecosystem custodians, including staff from NSOs, NMAs, climate, environment and disaster ministries on practical use of the tool, interpretation of the climate indicators, and integration of outputs into national climate and disaster‑risk monitoring systems</a:t>
            </a:r>
          </a:p>
        </p:txBody>
      </p:sp>
      <p:pic>
        <p:nvPicPr>
          <p:cNvPr id="4" name="Picture 3">
            <a:extLst>
              <a:ext uri="{FF2B5EF4-FFF2-40B4-BE49-F238E27FC236}">
                <a16:creationId xmlns:a16="http://schemas.microsoft.com/office/drawing/2014/main" id="{F86D02C4-FDE3-CFE3-4A6F-730D71086C6C}"/>
              </a:ext>
            </a:extLst>
          </p:cNvPr>
          <p:cNvPicPr>
            <a:picLocks noChangeAspect="1"/>
          </p:cNvPicPr>
          <p:nvPr/>
        </p:nvPicPr>
        <p:blipFill>
          <a:blip r:embed="rId3"/>
          <a:stretch>
            <a:fillRect/>
          </a:stretch>
        </p:blipFill>
        <p:spPr>
          <a:xfrm>
            <a:off x="10375310" y="-54712"/>
            <a:ext cx="1816690" cy="1511726"/>
          </a:xfrm>
          <a:prstGeom prst="rect">
            <a:avLst/>
          </a:prstGeom>
          <a:ln>
            <a:noFill/>
          </a:ln>
          <a:effectLst>
            <a:softEdge rad="112500"/>
          </a:effectLst>
        </p:spPr>
      </p:pic>
      <p:pic>
        <p:nvPicPr>
          <p:cNvPr id="6" name="Picture 5">
            <a:extLst>
              <a:ext uri="{FF2B5EF4-FFF2-40B4-BE49-F238E27FC236}">
                <a16:creationId xmlns:a16="http://schemas.microsoft.com/office/drawing/2014/main" id="{7280F4FB-B72C-57BD-E4B5-8F40E58567F0}"/>
              </a:ext>
            </a:extLst>
          </p:cNvPr>
          <p:cNvPicPr>
            <a:picLocks noChangeAspect="1"/>
          </p:cNvPicPr>
          <p:nvPr/>
        </p:nvPicPr>
        <p:blipFill>
          <a:blip r:embed="rId4"/>
          <a:stretch>
            <a:fillRect/>
          </a:stretch>
        </p:blipFill>
        <p:spPr>
          <a:xfrm>
            <a:off x="10168569" y="5244031"/>
            <a:ext cx="2235791" cy="1865895"/>
          </a:xfrm>
          <a:prstGeom prst="rect">
            <a:avLst/>
          </a:prstGeom>
          <a:ln>
            <a:noFill/>
          </a:ln>
          <a:effectLst>
            <a:softEdge rad="112500"/>
          </a:effectLst>
        </p:spPr>
      </p:pic>
    </p:spTree>
    <p:extLst>
      <p:ext uri="{BB962C8B-B14F-4D97-AF65-F5344CB8AC3E}">
        <p14:creationId xmlns:p14="http://schemas.microsoft.com/office/powerpoint/2010/main" val="350465618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6ACE821-780E-4B60-8B95-889712989DB0}"/>
              </a:ext>
            </a:extLst>
          </p:cNvPr>
          <p:cNvSpPr/>
          <p:nvPr/>
        </p:nvSpPr>
        <p:spPr>
          <a:xfrm>
            <a:off x="95327" y="43237"/>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5</a:t>
            </a:r>
            <a:endParaRPr lang="en-GB" sz="2400" b="1"/>
          </a:p>
        </p:txBody>
      </p:sp>
      <p:sp>
        <p:nvSpPr>
          <p:cNvPr id="6" name="Rectangle 5">
            <a:extLst>
              <a:ext uri="{FF2B5EF4-FFF2-40B4-BE49-F238E27FC236}">
                <a16:creationId xmlns:a16="http://schemas.microsoft.com/office/drawing/2014/main" id="{BBF6BB4E-0AA2-D371-317C-0C42CBDC4425}"/>
              </a:ext>
            </a:extLst>
          </p:cNvPr>
          <p:cNvSpPr/>
          <p:nvPr/>
        </p:nvSpPr>
        <p:spPr>
          <a:xfrm>
            <a:off x="603330" y="88715"/>
            <a:ext cx="10664710" cy="569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Contribution to Sustainable Development Goals</a:t>
            </a:r>
          </a:p>
          <a:p>
            <a:r>
              <a:rPr lang="en-US" sz="7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3C9A918-DF71-F72A-5621-EF6DCEAC2A03}"/>
              </a:ext>
            </a:extLst>
          </p:cNvPr>
          <p:cNvSpPr txBox="1">
            <a:spLocks/>
          </p:cNvSpPr>
          <p:nvPr/>
        </p:nvSpPr>
        <p:spPr>
          <a:xfrm>
            <a:off x="9628178" y="615703"/>
            <a:ext cx="2496442" cy="419294"/>
          </a:xfrm>
          <a:prstGeom prst="rect">
            <a:avLst/>
          </a:prstGeom>
          <a:solidFill>
            <a:srgbClr val="006A98"/>
          </a:solidFill>
          <a:ln>
            <a:solidFill>
              <a:srgbClr val="006A98"/>
            </a:solidFill>
          </a:ln>
        </p:spPr>
        <p:txBody>
          <a:bodyPr vert="horz" lIns="91440" tIns="45720" rIns="91440" bIns="45720" rtlCol="0" anchor="ctr" anchorCtr="0">
            <a:normAutofit fontScale="92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dirty="0">
                <a:solidFill>
                  <a:schemeClr val="bg1"/>
                </a:solidFill>
                <a:latin typeface="Arial" panose="020B0604020202020204" pitchFamily="34" charset="0"/>
                <a:cs typeface="Arial" panose="020B0604020202020204" pitchFamily="34" charset="0"/>
              </a:rPr>
              <a:t>Budget expenditure</a:t>
            </a:r>
            <a:endParaRPr lang="en-US" sz="2000" dirty="0">
              <a:solidFill>
                <a:schemeClr val="bg1"/>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4A92EAAA-51FD-B1A6-9C2E-366D7EE1DE17}"/>
              </a:ext>
            </a:extLst>
          </p:cNvPr>
          <p:cNvSpPr txBox="1">
            <a:spLocks/>
          </p:cNvSpPr>
          <p:nvPr/>
        </p:nvSpPr>
        <p:spPr>
          <a:xfrm>
            <a:off x="9646022" y="1389161"/>
            <a:ext cx="2360230"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latin typeface="Arial" panose="020B0604020202020204" pitchFamily="34" charset="0"/>
                <a:cs typeface="Arial" panose="020B0604020202020204" pitchFamily="34" charset="0"/>
              </a:rPr>
              <a:t>$2,723,662</a:t>
            </a:r>
          </a:p>
          <a:p>
            <a:pPr marL="0" indent="0">
              <a:lnSpc>
                <a:spcPct val="100000"/>
              </a:lnSpc>
              <a:spcBef>
                <a:spcPts val="0"/>
              </a:spcBef>
              <a:buNone/>
            </a:pPr>
            <a:endParaRPr lang="en-US" sz="1400" dirty="0">
              <a:solidFill>
                <a:srgbClr val="FF000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7566B27-36BB-0796-9243-E62D9D23019B}"/>
              </a:ext>
            </a:extLst>
          </p:cNvPr>
          <p:cNvSpPr txBox="1"/>
          <p:nvPr/>
        </p:nvSpPr>
        <p:spPr>
          <a:xfrm>
            <a:off x="1638966" y="3436236"/>
            <a:ext cx="1151822" cy="400110"/>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8.1;8.9</a:t>
            </a:r>
          </a:p>
        </p:txBody>
      </p:sp>
      <p:sp>
        <p:nvSpPr>
          <p:cNvPr id="11" name="TextBox 10">
            <a:extLst>
              <a:ext uri="{FF2B5EF4-FFF2-40B4-BE49-F238E27FC236}">
                <a16:creationId xmlns:a16="http://schemas.microsoft.com/office/drawing/2014/main" id="{6EC7BF5A-B33E-88FB-627F-E691E2301B15}"/>
              </a:ext>
            </a:extLst>
          </p:cNvPr>
          <p:cNvSpPr txBox="1"/>
          <p:nvPr/>
        </p:nvSpPr>
        <p:spPr>
          <a:xfrm>
            <a:off x="1427462" y="1904538"/>
            <a:ext cx="1610612" cy="707886"/>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16.6; 16.9;16.10</a:t>
            </a:r>
          </a:p>
        </p:txBody>
      </p:sp>
      <p:sp>
        <p:nvSpPr>
          <p:cNvPr id="12" name="TextBox 11">
            <a:extLst>
              <a:ext uri="{FF2B5EF4-FFF2-40B4-BE49-F238E27FC236}">
                <a16:creationId xmlns:a16="http://schemas.microsoft.com/office/drawing/2014/main" id="{45237462-ABE7-478D-AADF-064D339D8C99}"/>
              </a:ext>
            </a:extLst>
          </p:cNvPr>
          <p:cNvSpPr txBox="1"/>
          <p:nvPr/>
        </p:nvSpPr>
        <p:spPr>
          <a:xfrm>
            <a:off x="1394594" y="919954"/>
            <a:ext cx="1277322" cy="1015663"/>
          </a:xfrm>
          <a:prstGeom prst="rect">
            <a:avLst/>
          </a:prstGeom>
          <a:noFill/>
        </p:spPr>
        <p:txBody>
          <a:bodyPr wrap="square" rtlCol="0" anchor="b" anchorCtr="0">
            <a:spAutoFit/>
          </a:bodyPr>
          <a:lstStyle/>
          <a:p>
            <a:pPr defTabSz="1828434"/>
            <a:endParaRPr lang="en-US" sz="2000" b="1" dirty="0">
              <a:solidFill>
                <a:srgbClr val="FF0000"/>
              </a:solidFill>
              <a:latin typeface="Arial" panose="020B0604020202020204" pitchFamily="34" charset="0"/>
              <a:ea typeface="League Spartan" charset="0"/>
              <a:cs typeface="Arial" panose="020B0604020202020204" pitchFamily="34" charset="0"/>
            </a:endParaRPr>
          </a:p>
          <a:p>
            <a:pPr defTabSz="1828434"/>
            <a:r>
              <a:rPr lang="en-US" sz="2000" b="1" dirty="0">
                <a:latin typeface="Arial" panose="020B0604020202020204" pitchFamily="34" charset="0"/>
                <a:ea typeface="League Spartan" charset="0"/>
                <a:cs typeface="Arial" panose="020B0604020202020204" pitchFamily="34" charset="0"/>
              </a:rPr>
              <a:t>17.18, 17.19</a:t>
            </a:r>
            <a:r>
              <a:rPr lang="en-US" sz="2000" b="1" dirty="0">
                <a:solidFill>
                  <a:srgbClr val="FF0000"/>
                </a:solidFill>
                <a:latin typeface="Arial" panose="020B0604020202020204" pitchFamily="34" charset="0"/>
                <a:ea typeface="League Spartan" charset="0"/>
                <a:cs typeface="Arial" panose="020B0604020202020204" pitchFamily="34" charset="0"/>
              </a:rPr>
              <a:t> </a:t>
            </a:r>
          </a:p>
        </p:txBody>
      </p:sp>
      <p:sp>
        <p:nvSpPr>
          <p:cNvPr id="13" name="TextBox 12">
            <a:extLst>
              <a:ext uri="{FF2B5EF4-FFF2-40B4-BE49-F238E27FC236}">
                <a16:creationId xmlns:a16="http://schemas.microsoft.com/office/drawing/2014/main" id="{17D5ED4F-B93E-94F5-24F5-10EF3DB9E3EA}"/>
              </a:ext>
            </a:extLst>
          </p:cNvPr>
          <p:cNvSpPr txBox="1"/>
          <p:nvPr/>
        </p:nvSpPr>
        <p:spPr>
          <a:xfrm>
            <a:off x="1564559" y="5328252"/>
            <a:ext cx="1151822" cy="400110"/>
          </a:xfrm>
          <a:prstGeom prst="rect">
            <a:avLst/>
          </a:prstGeom>
          <a:noFill/>
        </p:spPr>
        <p:txBody>
          <a:bodyPr wrap="square" rtlCol="0" anchor="b" anchorCtr="0">
            <a:spAutoFit/>
          </a:bodyPr>
          <a:lstStyle/>
          <a:p>
            <a:pPr defTabSz="1828434"/>
            <a:r>
              <a:rPr lang="en-US" sz="2000" b="1" dirty="0">
                <a:latin typeface="Arial" panose="020B0604020202020204" pitchFamily="34" charset="0"/>
                <a:ea typeface="League Spartan" charset="0"/>
                <a:cs typeface="Arial" panose="020B0604020202020204" pitchFamily="34" charset="0"/>
              </a:rPr>
              <a:t>17.19</a:t>
            </a:r>
          </a:p>
        </p:txBody>
      </p:sp>
      <p:sp>
        <p:nvSpPr>
          <p:cNvPr id="16" name="Content Placeholder 2">
            <a:extLst>
              <a:ext uri="{FF2B5EF4-FFF2-40B4-BE49-F238E27FC236}">
                <a16:creationId xmlns:a16="http://schemas.microsoft.com/office/drawing/2014/main" id="{D4093B63-B40E-C932-2D6F-6DD10D72C8F2}"/>
              </a:ext>
            </a:extLst>
          </p:cNvPr>
          <p:cNvSpPr txBox="1">
            <a:spLocks/>
          </p:cNvSpPr>
          <p:nvPr/>
        </p:nvSpPr>
        <p:spPr>
          <a:xfrm>
            <a:off x="128584" y="623769"/>
            <a:ext cx="1225505"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dirty="0">
                <a:solidFill>
                  <a:schemeClr val="bg1"/>
                </a:solidFill>
                <a:latin typeface="Arial" panose="020B0604020202020204" pitchFamily="34" charset="0"/>
                <a:cs typeface="Arial" panose="020B0604020202020204" pitchFamily="34" charset="0"/>
              </a:rPr>
              <a:t>SDG</a:t>
            </a:r>
            <a:endParaRPr lang="en-US" sz="2000" dirty="0">
              <a:solidFill>
                <a:schemeClr val="bg1"/>
              </a:solidFill>
              <a:latin typeface="Arial" panose="020B0604020202020204" pitchFamily="34" charset="0"/>
              <a:cs typeface="Arial" panose="020B0604020202020204" pitchFamily="34" charset="0"/>
            </a:endParaRPr>
          </a:p>
        </p:txBody>
      </p:sp>
      <p:sp>
        <p:nvSpPr>
          <p:cNvPr id="18" name="Content Placeholder 2">
            <a:extLst>
              <a:ext uri="{FF2B5EF4-FFF2-40B4-BE49-F238E27FC236}">
                <a16:creationId xmlns:a16="http://schemas.microsoft.com/office/drawing/2014/main" id="{41543E39-164B-6A4E-6A41-202E4106A39F}"/>
              </a:ext>
            </a:extLst>
          </p:cNvPr>
          <p:cNvSpPr txBox="1">
            <a:spLocks/>
          </p:cNvSpPr>
          <p:nvPr/>
        </p:nvSpPr>
        <p:spPr>
          <a:xfrm>
            <a:off x="1446662" y="619355"/>
            <a:ext cx="1746913"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dirty="0">
                <a:solidFill>
                  <a:schemeClr val="bg1"/>
                </a:solidFill>
                <a:latin typeface="Arial" panose="020B0604020202020204" pitchFamily="34" charset="0"/>
                <a:cs typeface="Arial" panose="020B0604020202020204" pitchFamily="34" charset="0"/>
              </a:rPr>
              <a:t>SDG Target</a:t>
            </a:r>
            <a:endParaRPr lang="en-US" sz="2000" dirty="0">
              <a:solidFill>
                <a:schemeClr val="bg1"/>
              </a:solidFill>
              <a:latin typeface="Arial" panose="020B0604020202020204" pitchFamily="34" charset="0"/>
              <a:cs typeface="Arial" panose="020B0604020202020204" pitchFamily="34" charset="0"/>
            </a:endParaRPr>
          </a:p>
        </p:txBody>
      </p:sp>
      <p:sp>
        <p:nvSpPr>
          <p:cNvPr id="23" name="Content Placeholder 2">
            <a:extLst>
              <a:ext uri="{FF2B5EF4-FFF2-40B4-BE49-F238E27FC236}">
                <a16:creationId xmlns:a16="http://schemas.microsoft.com/office/drawing/2014/main" id="{379A718C-A20A-9A61-0A0A-79D206B95807}"/>
              </a:ext>
            </a:extLst>
          </p:cNvPr>
          <p:cNvSpPr txBox="1">
            <a:spLocks/>
          </p:cNvSpPr>
          <p:nvPr/>
        </p:nvSpPr>
        <p:spPr>
          <a:xfrm>
            <a:off x="3404232" y="1068171"/>
            <a:ext cx="6121828" cy="1415130"/>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latin typeface="Arial" panose="020B0604020202020204" pitchFamily="34" charset="0"/>
                <a:cs typeface="Arial" panose="020B0604020202020204" pitchFamily="34" charset="0"/>
              </a:rPr>
              <a:t>Technical support and capacity building  for in Statistical and Data Exchange system in SDGs reporting and monitoring </a:t>
            </a:r>
          </a:p>
          <a:p>
            <a:pPr>
              <a:lnSpc>
                <a:spcPct val="100000"/>
              </a:lnSpc>
              <a:spcBef>
                <a:spcPts val="0"/>
              </a:spcBef>
            </a:pPr>
            <a:r>
              <a:rPr lang="en-US" sz="1400" dirty="0">
                <a:latin typeface="Arial" panose="020B0604020202020204" pitchFamily="34" charset="0"/>
                <a:cs typeface="Arial" panose="020B0604020202020204" pitchFamily="34" charset="0"/>
              </a:rPr>
              <a:t>Capacity building in statistical leadership </a:t>
            </a:r>
          </a:p>
          <a:p>
            <a:pPr>
              <a:lnSpc>
                <a:spcPct val="100000"/>
              </a:lnSpc>
              <a:spcBef>
                <a:spcPts val="0"/>
              </a:spcBef>
            </a:pPr>
            <a:r>
              <a:rPr lang="en-US" sz="1400" dirty="0">
                <a:latin typeface="Arial" panose="020B0604020202020204" pitchFamily="34" charset="0"/>
                <a:cs typeface="Arial" panose="020B0604020202020204" pitchFamily="34" charset="0"/>
              </a:rPr>
              <a:t>Advisory technical support in data harmonization </a:t>
            </a:r>
          </a:p>
          <a:p>
            <a:pPr>
              <a:lnSpc>
                <a:spcPct val="100000"/>
              </a:lnSpc>
              <a:spcBef>
                <a:spcPts val="0"/>
              </a:spcBef>
            </a:pPr>
            <a:r>
              <a:rPr lang="en-US" sz="1400" dirty="0">
                <a:latin typeface="Arial" panose="020B0604020202020204" pitchFamily="34" charset="0"/>
                <a:cs typeface="Arial" panose="020B0604020202020204" pitchFamily="34" charset="0"/>
              </a:rPr>
              <a:t>Advisory and capacity building in modernization  and use of administrative data sources </a:t>
            </a:r>
          </a:p>
        </p:txBody>
      </p:sp>
      <p:sp>
        <p:nvSpPr>
          <p:cNvPr id="24" name="Content Placeholder 2">
            <a:extLst>
              <a:ext uri="{FF2B5EF4-FFF2-40B4-BE49-F238E27FC236}">
                <a16:creationId xmlns:a16="http://schemas.microsoft.com/office/drawing/2014/main" id="{A0B3AA6C-12A1-EC66-2BDF-9F01029F058A}"/>
              </a:ext>
            </a:extLst>
          </p:cNvPr>
          <p:cNvSpPr txBox="1">
            <a:spLocks/>
          </p:cNvSpPr>
          <p:nvPr/>
        </p:nvSpPr>
        <p:spPr>
          <a:xfrm>
            <a:off x="9654659" y="2757435"/>
            <a:ext cx="2360230"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solidFill>
                  <a:srgbClr val="000000"/>
                </a:solidFill>
                <a:latin typeface="Arial" panose="020B0604020202020204" pitchFamily="34" charset="0"/>
                <a:cs typeface="Arial" panose="020B0604020202020204" pitchFamily="34" charset="0"/>
              </a:rPr>
              <a:t>$ 244,956</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25" name="Content Placeholder 2">
            <a:extLst>
              <a:ext uri="{FF2B5EF4-FFF2-40B4-BE49-F238E27FC236}">
                <a16:creationId xmlns:a16="http://schemas.microsoft.com/office/drawing/2014/main" id="{DCB573BB-22A1-355D-E89C-96300BF2F3CE}"/>
              </a:ext>
            </a:extLst>
          </p:cNvPr>
          <p:cNvSpPr txBox="1">
            <a:spLocks/>
          </p:cNvSpPr>
          <p:nvPr/>
        </p:nvSpPr>
        <p:spPr>
          <a:xfrm>
            <a:off x="9646022" y="4089348"/>
            <a:ext cx="2360230"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solidFill>
                  <a:srgbClr val="000000"/>
                </a:solidFill>
                <a:latin typeface="Arial" panose="020B0604020202020204" pitchFamily="34" charset="0"/>
                <a:cs typeface="Arial" panose="020B0604020202020204" pitchFamily="34" charset="0"/>
              </a:rPr>
              <a:t>$ 160,652</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26" name="Content Placeholder 2">
            <a:extLst>
              <a:ext uri="{FF2B5EF4-FFF2-40B4-BE49-F238E27FC236}">
                <a16:creationId xmlns:a16="http://schemas.microsoft.com/office/drawing/2014/main" id="{659AE95C-3BE7-5BB6-1FB3-371B36D80E20}"/>
              </a:ext>
            </a:extLst>
          </p:cNvPr>
          <p:cNvSpPr txBox="1">
            <a:spLocks/>
          </p:cNvSpPr>
          <p:nvPr/>
        </p:nvSpPr>
        <p:spPr>
          <a:xfrm>
            <a:off x="9686832" y="5462835"/>
            <a:ext cx="2360230"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solidFill>
                  <a:srgbClr val="000000"/>
                </a:solidFill>
                <a:latin typeface="Arial" panose="020B0604020202020204" pitchFamily="34" charset="0"/>
                <a:cs typeface="Arial" panose="020B0604020202020204" pitchFamily="34" charset="0"/>
              </a:rPr>
              <a:t>$ 3,722,563 </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27" name="Content Placeholder 2">
            <a:extLst>
              <a:ext uri="{FF2B5EF4-FFF2-40B4-BE49-F238E27FC236}">
                <a16:creationId xmlns:a16="http://schemas.microsoft.com/office/drawing/2014/main" id="{DB93C55A-AD88-34F9-338B-ECA91BE830DA}"/>
              </a:ext>
            </a:extLst>
          </p:cNvPr>
          <p:cNvSpPr txBox="1">
            <a:spLocks/>
          </p:cNvSpPr>
          <p:nvPr/>
        </p:nvSpPr>
        <p:spPr>
          <a:xfrm>
            <a:off x="3404232" y="2516475"/>
            <a:ext cx="6121828" cy="1157832"/>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latin typeface="Arial" panose="020B0604020202020204" pitchFamily="34" charset="0"/>
                <a:cs typeface="Arial" panose="020B0604020202020204" pitchFamily="34" charset="0"/>
              </a:rPr>
              <a:t>Technical support in rebasing of GDP in Togo Eritrea and Burkina Faso</a:t>
            </a:r>
          </a:p>
          <a:p>
            <a:pPr>
              <a:lnSpc>
                <a:spcPct val="100000"/>
              </a:lnSpc>
              <a:spcBef>
                <a:spcPts val="0"/>
              </a:spcBef>
            </a:pPr>
            <a:r>
              <a:rPr lang="en-US" sz="1400" dirty="0">
                <a:latin typeface="Arial" panose="020B0604020202020204" pitchFamily="34" charset="0"/>
                <a:cs typeface="Arial" panose="020B0604020202020204" pitchFamily="34" charset="0"/>
              </a:rPr>
              <a:t>Technical advisory services in the use of the Environmental Economic Accounting Framework</a:t>
            </a:r>
          </a:p>
          <a:p>
            <a:pPr>
              <a:lnSpc>
                <a:spcPct val="100000"/>
              </a:lnSpc>
              <a:spcBef>
                <a:spcPts val="0"/>
              </a:spcBef>
            </a:pPr>
            <a:r>
              <a:rPr lang="en-US" sz="1400" dirty="0">
                <a:latin typeface="Arial" panose="020B0604020202020204" pitchFamily="34" charset="0"/>
                <a:cs typeface="Arial" panose="020B0604020202020204" pitchFamily="34" charset="0"/>
              </a:rPr>
              <a:t>Technical advisory support in the use of African Continental Output Input Table </a:t>
            </a:r>
          </a:p>
        </p:txBody>
      </p:sp>
      <p:sp>
        <p:nvSpPr>
          <p:cNvPr id="37" name="Content Placeholder 2">
            <a:extLst>
              <a:ext uri="{FF2B5EF4-FFF2-40B4-BE49-F238E27FC236}">
                <a16:creationId xmlns:a16="http://schemas.microsoft.com/office/drawing/2014/main" id="{CED9AA65-10FA-F856-B889-5CFB587F0A54}"/>
              </a:ext>
            </a:extLst>
          </p:cNvPr>
          <p:cNvSpPr txBox="1">
            <a:spLocks/>
          </p:cNvSpPr>
          <p:nvPr/>
        </p:nvSpPr>
        <p:spPr>
          <a:xfrm>
            <a:off x="3386256" y="3728167"/>
            <a:ext cx="6121828" cy="1542093"/>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pPr>
            <a:r>
              <a:rPr lang="en-US" sz="1400" dirty="0">
                <a:latin typeface="Arial" panose="020B0604020202020204" pitchFamily="34" charset="0"/>
                <a:cs typeface="Arial" panose="020B0604020202020204" pitchFamily="34" charset="0"/>
              </a:rPr>
              <a:t>Advisory and capacity building support in 3 countries in the Integrated Geospatial Information Systems and African Geodetic Reference Framework</a:t>
            </a:r>
          </a:p>
          <a:p>
            <a:pPr>
              <a:lnSpc>
                <a:spcPct val="110000"/>
              </a:lnSpc>
              <a:spcBef>
                <a:spcPts val="0"/>
              </a:spcBef>
            </a:pPr>
            <a:r>
              <a:rPr lang="en-US" sz="1400" dirty="0">
                <a:latin typeface="Arial" panose="020B0604020202020204" pitchFamily="34" charset="0"/>
                <a:cs typeface="Arial" panose="020B0604020202020204" pitchFamily="34" charset="0"/>
              </a:rPr>
              <a:t>Update of geoportals and data sets in Geospatial Information </a:t>
            </a:r>
          </a:p>
          <a:p>
            <a:pPr>
              <a:lnSpc>
                <a:spcPct val="110000"/>
              </a:lnSpc>
              <a:spcBef>
                <a:spcPts val="0"/>
              </a:spcBef>
            </a:pPr>
            <a:r>
              <a:rPr lang="en-US" sz="1400" dirty="0">
                <a:latin typeface="Arial" panose="020B0604020202020204" pitchFamily="34" charset="0"/>
                <a:cs typeface="Arial" panose="020B0604020202020204" pitchFamily="34" charset="0"/>
              </a:rPr>
              <a:t>Capacity building supporting in development of National Action Plan on Geospatial information  </a:t>
            </a:r>
          </a:p>
        </p:txBody>
      </p:sp>
      <p:sp>
        <p:nvSpPr>
          <p:cNvPr id="39" name="Content Placeholder 2">
            <a:extLst>
              <a:ext uri="{FF2B5EF4-FFF2-40B4-BE49-F238E27FC236}">
                <a16:creationId xmlns:a16="http://schemas.microsoft.com/office/drawing/2014/main" id="{47477081-8359-B257-2492-9ECA54AF0401}"/>
              </a:ext>
            </a:extLst>
          </p:cNvPr>
          <p:cNvSpPr txBox="1">
            <a:spLocks/>
          </p:cNvSpPr>
          <p:nvPr/>
        </p:nvSpPr>
        <p:spPr>
          <a:xfrm>
            <a:off x="3422076" y="5270261"/>
            <a:ext cx="6121828" cy="1152389"/>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pPr>
            <a:r>
              <a:rPr lang="en-US" sz="1400" dirty="0">
                <a:latin typeface="Arial" panose="020B0604020202020204" pitchFamily="34" charset="0"/>
                <a:cs typeface="Arial" panose="020B0604020202020204" pitchFamily="34" charset="0"/>
              </a:rPr>
              <a:t>Technical advisory and capacity building in the use of innovative application in CRVS</a:t>
            </a:r>
          </a:p>
          <a:p>
            <a:pPr>
              <a:lnSpc>
                <a:spcPct val="120000"/>
              </a:lnSpc>
              <a:spcBef>
                <a:spcPts val="0"/>
              </a:spcBef>
            </a:pPr>
            <a:r>
              <a:rPr lang="en-US" sz="1400" dirty="0">
                <a:latin typeface="Arial" panose="020B0604020202020204" pitchFamily="34" charset="0"/>
                <a:cs typeface="Arial" panose="020B0604020202020204" pitchFamily="34" charset="0"/>
              </a:rPr>
              <a:t>Technical Advisory support in digital population and housing censes in three countries </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pic>
        <p:nvPicPr>
          <p:cNvPr id="42" name="Picture 41">
            <a:extLst>
              <a:ext uri="{FF2B5EF4-FFF2-40B4-BE49-F238E27FC236}">
                <a16:creationId xmlns:a16="http://schemas.microsoft.com/office/drawing/2014/main" id="{B111C578-9899-F2C2-E5C4-444A6C09E144}"/>
              </a:ext>
            </a:extLst>
          </p:cNvPr>
          <p:cNvPicPr>
            <a:picLocks noChangeAspect="1"/>
          </p:cNvPicPr>
          <p:nvPr/>
        </p:nvPicPr>
        <p:blipFill>
          <a:blip r:embed="rId3"/>
          <a:stretch>
            <a:fillRect/>
          </a:stretch>
        </p:blipFill>
        <p:spPr>
          <a:xfrm>
            <a:off x="303290" y="1280243"/>
            <a:ext cx="904365" cy="563972"/>
          </a:xfrm>
          <a:prstGeom prst="rect">
            <a:avLst/>
          </a:prstGeom>
        </p:spPr>
      </p:pic>
      <p:sp>
        <p:nvSpPr>
          <p:cNvPr id="17" name="Content Placeholder 2">
            <a:extLst>
              <a:ext uri="{FF2B5EF4-FFF2-40B4-BE49-F238E27FC236}">
                <a16:creationId xmlns:a16="http://schemas.microsoft.com/office/drawing/2014/main" id="{0D937159-146B-B467-C1AE-CD5BEA6B3FA9}"/>
              </a:ext>
            </a:extLst>
          </p:cNvPr>
          <p:cNvSpPr txBox="1">
            <a:spLocks/>
          </p:cNvSpPr>
          <p:nvPr/>
        </p:nvSpPr>
        <p:spPr>
          <a:xfrm>
            <a:off x="3420447" y="615703"/>
            <a:ext cx="6207731"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Arial" panose="020B0604020202020204" pitchFamily="34" charset="0"/>
                <a:cs typeface="Arial" panose="020B0604020202020204" pitchFamily="34" charset="0"/>
              </a:rPr>
              <a:t>SP Contribution</a:t>
            </a:r>
            <a:endParaRPr lang="en-US" sz="200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8E63A2DC-E01E-AE26-E40A-2A4681ADD1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839" y="1947801"/>
            <a:ext cx="859681" cy="563971"/>
          </a:xfrm>
          <a:prstGeom prst="rect">
            <a:avLst/>
          </a:prstGeom>
        </p:spPr>
      </p:pic>
      <p:pic>
        <p:nvPicPr>
          <p:cNvPr id="8" name="Picture 7">
            <a:extLst>
              <a:ext uri="{FF2B5EF4-FFF2-40B4-BE49-F238E27FC236}">
                <a16:creationId xmlns:a16="http://schemas.microsoft.com/office/drawing/2014/main" id="{03615B01-D3CE-78D9-BED2-ED5052FCE34E}"/>
              </a:ext>
            </a:extLst>
          </p:cNvPr>
          <p:cNvPicPr>
            <a:picLocks noChangeAspect="1"/>
          </p:cNvPicPr>
          <p:nvPr/>
        </p:nvPicPr>
        <p:blipFill>
          <a:blip r:embed="rId3"/>
          <a:stretch>
            <a:fillRect/>
          </a:stretch>
        </p:blipFill>
        <p:spPr>
          <a:xfrm>
            <a:off x="289155" y="2708974"/>
            <a:ext cx="904365" cy="563972"/>
          </a:xfrm>
          <a:prstGeom prst="rect">
            <a:avLst/>
          </a:prstGeom>
        </p:spPr>
      </p:pic>
      <p:pic>
        <p:nvPicPr>
          <p:cNvPr id="20" name="Picture 19">
            <a:extLst>
              <a:ext uri="{FF2B5EF4-FFF2-40B4-BE49-F238E27FC236}">
                <a16:creationId xmlns:a16="http://schemas.microsoft.com/office/drawing/2014/main" id="{99F32991-9EBD-4820-8195-74792C1179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5933" y="4088343"/>
            <a:ext cx="859681" cy="563971"/>
          </a:xfrm>
          <a:prstGeom prst="rect">
            <a:avLst/>
          </a:prstGeom>
        </p:spPr>
      </p:pic>
      <p:pic>
        <p:nvPicPr>
          <p:cNvPr id="21" name="Picture 20">
            <a:extLst>
              <a:ext uri="{FF2B5EF4-FFF2-40B4-BE49-F238E27FC236}">
                <a16:creationId xmlns:a16="http://schemas.microsoft.com/office/drawing/2014/main" id="{A8E35C91-070B-9330-7272-C0201C22E7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1497" y="3436236"/>
            <a:ext cx="859680" cy="563971"/>
          </a:xfrm>
          <a:prstGeom prst="rect">
            <a:avLst/>
          </a:prstGeom>
        </p:spPr>
      </p:pic>
      <p:pic>
        <p:nvPicPr>
          <p:cNvPr id="22" name="Picture 21">
            <a:extLst>
              <a:ext uri="{FF2B5EF4-FFF2-40B4-BE49-F238E27FC236}">
                <a16:creationId xmlns:a16="http://schemas.microsoft.com/office/drawing/2014/main" id="{EDCE7BF3-B059-7935-86A0-77CA4BFF07A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5933" y="4727696"/>
            <a:ext cx="859681" cy="563971"/>
          </a:xfrm>
          <a:prstGeom prst="rect">
            <a:avLst/>
          </a:prstGeom>
        </p:spPr>
      </p:pic>
      <p:sp>
        <p:nvSpPr>
          <p:cNvPr id="28" name="TextBox 27">
            <a:extLst>
              <a:ext uri="{FF2B5EF4-FFF2-40B4-BE49-F238E27FC236}">
                <a16:creationId xmlns:a16="http://schemas.microsoft.com/office/drawing/2014/main" id="{BEE2D463-9808-B50B-0F99-3D2F19CDC918}"/>
              </a:ext>
            </a:extLst>
          </p:cNvPr>
          <p:cNvSpPr txBox="1"/>
          <p:nvPr/>
        </p:nvSpPr>
        <p:spPr>
          <a:xfrm>
            <a:off x="1493953" y="4043181"/>
            <a:ext cx="1151822" cy="400110"/>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9.1;9.C</a:t>
            </a:r>
          </a:p>
        </p:txBody>
      </p:sp>
      <p:sp>
        <p:nvSpPr>
          <p:cNvPr id="29" name="TextBox 28">
            <a:extLst>
              <a:ext uri="{FF2B5EF4-FFF2-40B4-BE49-F238E27FC236}">
                <a16:creationId xmlns:a16="http://schemas.microsoft.com/office/drawing/2014/main" id="{12A1DD56-C5C8-3A88-EE85-8375C31079CB}"/>
              </a:ext>
            </a:extLst>
          </p:cNvPr>
          <p:cNvSpPr txBox="1"/>
          <p:nvPr/>
        </p:nvSpPr>
        <p:spPr>
          <a:xfrm>
            <a:off x="1539898" y="4746346"/>
            <a:ext cx="1151822" cy="400110"/>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11.3</a:t>
            </a:r>
          </a:p>
        </p:txBody>
      </p:sp>
      <p:pic>
        <p:nvPicPr>
          <p:cNvPr id="30" name="Picture 29">
            <a:extLst>
              <a:ext uri="{FF2B5EF4-FFF2-40B4-BE49-F238E27FC236}">
                <a16:creationId xmlns:a16="http://schemas.microsoft.com/office/drawing/2014/main" id="{E907BF12-EBDC-C824-A0BA-4CB2266BC965}"/>
              </a:ext>
            </a:extLst>
          </p:cNvPr>
          <p:cNvPicPr>
            <a:picLocks noChangeAspect="1"/>
          </p:cNvPicPr>
          <p:nvPr/>
        </p:nvPicPr>
        <p:blipFill>
          <a:blip r:embed="rId3"/>
          <a:stretch>
            <a:fillRect/>
          </a:stretch>
        </p:blipFill>
        <p:spPr>
          <a:xfrm>
            <a:off x="291526" y="5349803"/>
            <a:ext cx="904365" cy="563972"/>
          </a:xfrm>
          <a:prstGeom prst="rect">
            <a:avLst/>
          </a:prstGeom>
        </p:spPr>
      </p:pic>
      <p:pic>
        <p:nvPicPr>
          <p:cNvPr id="31" name="Picture 30">
            <a:extLst>
              <a:ext uri="{FF2B5EF4-FFF2-40B4-BE49-F238E27FC236}">
                <a16:creationId xmlns:a16="http://schemas.microsoft.com/office/drawing/2014/main" id="{F0BF1D98-BCAF-CE8E-4A5C-906D22126C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290" y="5938679"/>
            <a:ext cx="859681" cy="563971"/>
          </a:xfrm>
          <a:prstGeom prst="rect">
            <a:avLst/>
          </a:prstGeom>
        </p:spPr>
      </p:pic>
      <p:sp>
        <p:nvSpPr>
          <p:cNvPr id="32" name="TextBox 31">
            <a:extLst>
              <a:ext uri="{FF2B5EF4-FFF2-40B4-BE49-F238E27FC236}">
                <a16:creationId xmlns:a16="http://schemas.microsoft.com/office/drawing/2014/main" id="{FC0E373E-47A0-E873-756A-303851FCB025}"/>
              </a:ext>
            </a:extLst>
          </p:cNvPr>
          <p:cNvSpPr txBox="1"/>
          <p:nvPr/>
        </p:nvSpPr>
        <p:spPr>
          <a:xfrm>
            <a:off x="1354089" y="5913268"/>
            <a:ext cx="1151822" cy="400110"/>
          </a:xfrm>
          <a:prstGeom prst="rect">
            <a:avLst/>
          </a:prstGeom>
          <a:noFill/>
        </p:spPr>
        <p:txBody>
          <a:bodyPr wrap="square" rtlCol="0" anchor="b" anchorCtr="0">
            <a:spAutoFit/>
          </a:bodyPr>
          <a:lstStyle/>
          <a:p>
            <a:pPr defTabSz="1828434"/>
            <a:r>
              <a:rPr lang="en-US" sz="2000" b="1" dirty="0">
                <a:latin typeface="Arial" panose="020B0604020202020204" pitchFamily="34" charset="0"/>
                <a:ea typeface="League Spartan" charset="0"/>
                <a:cs typeface="Arial" panose="020B0604020202020204" pitchFamily="34" charset="0"/>
              </a:rPr>
              <a:t>16.19</a:t>
            </a:r>
          </a:p>
        </p:txBody>
      </p:sp>
      <p:sp>
        <p:nvSpPr>
          <p:cNvPr id="5" name="TextBox 4">
            <a:extLst>
              <a:ext uri="{FF2B5EF4-FFF2-40B4-BE49-F238E27FC236}">
                <a16:creationId xmlns:a16="http://schemas.microsoft.com/office/drawing/2014/main" id="{150C2279-6C45-211A-22CE-530AB59660A7}"/>
              </a:ext>
            </a:extLst>
          </p:cNvPr>
          <p:cNvSpPr txBox="1"/>
          <p:nvPr/>
        </p:nvSpPr>
        <p:spPr>
          <a:xfrm>
            <a:off x="2078625" y="5714764"/>
            <a:ext cx="1610612" cy="707886"/>
          </a:xfrm>
          <a:prstGeom prst="rect">
            <a:avLst/>
          </a:prstGeom>
          <a:noFill/>
        </p:spPr>
        <p:txBody>
          <a:bodyPr wrap="square" rtlCol="0" anchor="b" anchorCtr="0">
            <a:spAutoFit/>
          </a:bodyPr>
          <a:lstStyle/>
          <a:p>
            <a:pPr defTabSz="1828434"/>
            <a:r>
              <a:rPr lang="en-US" sz="2000" b="1" dirty="0">
                <a:latin typeface="Arial" panose="020B0604020202020204" pitchFamily="34" charset="0"/>
                <a:ea typeface="League Spartan" charset="0"/>
                <a:cs typeface="Arial" panose="020B0604020202020204" pitchFamily="34" charset="0"/>
              </a:rPr>
              <a:t>16.6; 16.9;16.10</a:t>
            </a:r>
          </a:p>
        </p:txBody>
      </p:sp>
    </p:spTree>
    <p:extLst>
      <p:ext uri="{BB962C8B-B14F-4D97-AF65-F5344CB8AC3E}">
        <p14:creationId xmlns:p14="http://schemas.microsoft.com/office/powerpoint/2010/main" val="3615227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AFA1FD-5CD5-8E1F-95F0-2AEA6064A957}"/>
              </a:ext>
            </a:extLst>
          </p:cNvPr>
          <p:cNvSpPr>
            <a:spLocks noGrp="1"/>
          </p:cNvSpPr>
          <p:nvPr>
            <p:ph type="sldNum" sz="quarter" idx="12"/>
          </p:nvPr>
        </p:nvSpPr>
        <p:spPr/>
        <p:txBody>
          <a:bodyPr/>
          <a:lstStyle/>
          <a:p>
            <a:fld id="{06A4D788-7454-A849-95EF-E0A31EF5E4C8}" type="slidenum">
              <a:rPr lang="en-US" smtClean="0"/>
              <a:t>5</a:t>
            </a:fld>
            <a:endParaRPr lang="en-US"/>
          </a:p>
        </p:txBody>
      </p:sp>
      <p:grpSp>
        <p:nvGrpSpPr>
          <p:cNvPr id="44" name="Group 43">
            <a:extLst>
              <a:ext uri="{FF2B5EF4-FFF2-40B4-BE49-F238E27FC236}">
                <a16:creationId xmlns:a16="http://schemas.microsoft.com/office/drawing/2014/main" id="{02ECAFD5-615D-DB02-4169-DF087E8C1463}"/>
              </a:ext>
            </a:extLst>
          </p:cNvPr>
          <p:cNvGrpSpPr/>
          <p:nvPr/>
        </p:nvGrpSpPr>
        <p:grpSpPr>
          <a:xfrm>
            <a:off x="5954701" y="3575330"/>
            <a:ext cx="1422782" cy="1223066"/>
            <a:chOff x="9694828" y="3732757"/>
            <a:chExt cx="2315987" cy="2105443"/>
          </a:xfrm>
        </p:grpSpPr>
        <p:sp>
          <p:nvSpPr>
            <p:cNvPr id="29" name="Shape">
              <a:extLst>
                <a:ext uri="{FF2B5EF4-FFF2-40B4-BE49-F238E27FC236}">
                  <a16:creationId xmlns:a16="http://schemas.microsoft.com/office/drawing/2014/main" id="{C5993944-D67D-B1C8-1A9B-416CE199DC91}"/>
                </a:ext>
              </a:extLst>
            </p:cNvPr>
            <p:cNvSpPr/>
            <p:nvPr/>
          </p:nvSpPr>
          <p:spPr>
            <a:xfrm flipH="1">
              <a:off x="9694828" y="3732757"/>
              <a:ext cx="2315987" cy="2105443"/>
            </a:xfrm>
            <a:prstGeom prst="rect">
              <a:avLst/>
            </a:prstGeom>
            <a:solidFill>
              <a:srgbClr val="6997AF"/>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1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5" name="Freeform 27">
              <a:extLst>
                <a:ext uri="{FF2B5EF4-FFF2-40B4-BE49-F238E27FC236}">
                  <a16:creationId xmlns:a16="http://schemas.microsoft.com/office/drawing/2014/main" id="{B9D729A0-0B6B-C2DF-AC5D-B9171B5A974B}"/>
                </a:ext>
              </a:extLst>
            </p:cNvPr>
            <p:cNvSpPr>
              <a:spLocks noChangeArrowheads="1"/>
            </p:cNvSpPr>
            <p:nvPr/>
          </p:nvSpPr>
          <p:spPr bwMode="auto">
            <a:xfrm>
              <a:off x="10566649" y="4057919"/>
              <a:ext cx="572347" cy="702531"/>
            </a:xfrm>
            <a:custGeom>
              <a:avLst/>
              <a:gdLst>
                <a:gd name="connsiteX0" fmla="*/ 171273 w 226653"/>
                <a:gd name="connsiteY0" fmla="*/ 260350 h 306027"/>
                <a:gd name="connsiteX1" fmla="*/ 175859 w 226653"/>
                <a:gd name="connsiteY1" fmla="*/ 264936 h 306027"/>
                <a:gd name="connsiteX2" fmla="*/ 171273 w 226653"/>
                <a:gd name="connsiteY2" fmla="*/ 269522 h 306027"/>
                <a:gd name="connsiteX3" fmla="*/ 166687 w 226653"/>
                <a:gd name="connsiteY3" fmla="*/ 264936 h 306027"/>
                <a:gd name="connsiteX4" fmla="*/ 171273 w 226653"/>
                <a:gd name="connsiteY4" fmla="*/ 260350 h 306027"/>
                <a:gd name="connsiteX5" fmla="*/ 185371 w 226653"/>
                <a:gd name="connsiteY5" fmla="*/ 228600 h 306027"/>
                <a:gd name="connsiteX6" fmla="*/ 190134 w 226653"/>
                <a:gd name="connsiteY6" fmla="*/ 233186 h 306027"/>
                <a:gd name="connsiteX7" fmla="*/ 185371 w 226653"/>
                <a:gd name="connsiteY7" fmla="*/ 237772 h 306027"/>
                <a:gd name="connsiteX8" fmla="*/ 180975 w 226653"/>
                <a:gd name="connsiteY8" fmla="*/ 233186 h 306027"/>
                <a:gd name="connsiteX9" fmla="*/ 185371 w 226653"/>
                <a:gd name="connsiteY9" fmla="*/ 228600 h 306027"/>
                <a:gd name="connsiteX10" fmla="*/ 166511 w 226653"/>
                <a:gd name="connsiteY10" fmla="*/ 195263 h 306027"/>
                <a:gd name="connsiteX11" fmla="*/ 171097 w 226653"/>
                <a:gd name="connsiteY11" fmla="*/ 199849 h 306027"/>
                <a:gd name="connsiteX12" fmla="*/ 166511 w 226653"/>
                <a:gd name="connsiteY12" fmla="*/ 204435 h 306027"/>
                <a:gd name="connsiteX13" fmla="*/ 161925 w 226653"/>
                <a:gd name="connsiteY13" fmla="*/ 199849 h 306027"/>
                <a:gd name="connsiteX14" fmla="*/ 166511 w 226653"/>
                <a:gd name="connsiteY14" fmla="*/ 195263 h 306027"/>
                <a:gd name="connsiteX15" fmla="*/ 195086 w 226653"/>
                <a:gd name="connsiteY15" fmla="*/ 168275 h 306027"/>
                <a:gd name="connsiteX16" fmla="*/ 199672 w 226653"/>
                <a:gd name="connsiteY16" fmla="*/ 172861 h 306027"/>
                <a:gd name="connsiteX17" fmla="*/ 195086 w 226653"/>
                <a:gd name="connsiteY17" fmla="*/ 177447 h 306027"/>
                <a:gd name="connsiteX18" fmla="*/ 190500 w 226653"/>
                <a:gd name="connsiteY18" fmla="*/ 172861 h 306027"/>
                <a:gd name="connsiteX19" fmla="*/ 195086 w 226653"/>
                <a:gd name="connsiteY19" fmla="*/ 168275 h 306027"/>
                <a:gd name="connsiteX20" fmla="*/ 166511 w 226653"/>
                <a:gd name="connsiteY20" fmla="*/ 146050 h 306027"/>
                <a:gd name="connsiteX21" fmla="*/ 171097 w 226653"/>
                <a:gd name="connsiteY21" fmla="*/ 150446 h 306027"/>
                <a:gd name="connsiteX22" fmla="*/ 166511 w 226653"/>
                <a:gd name="connsiteY22" fmla="*/ 155209 h 306027"/>
                <a:gd name="connsiteX23" fmla="*/ 161925 w 226653"/>
                <a:gd name="connsiteY23" fmla="*/ 150446 h 306027"/>
                <a:gd name="connsiteX24" fmla="*/ 166511 w 226653"/>
                <a:gd name="connsiteY24" fmla="*/ 146050 h 306027"/>
                <a:gd name="connsiteX25" fmla="*/ 96063 w 226653"/>
                <a:gd name="connsiteY25" fmla="*/ 142378 h 306027"/>
                <a:gd name="connsiteX26" fmla="*/ 102085 w 226653"/>
                <a:gd name="connsiteY26" fmla="*/ 143831 h 306027"/>
                <a:gd name="connsiteX27" fmla="*/ 112358 w 226653"/>
                <a:gd name="connsiteY27" fmla="*/ 175076 h 306027"/>
                <a:gd name="connsiteX28" fmla="*/ 74455 w 226653"/>
                <a:gd name="connsiteY28" fmla="*/ 213950 h 306027"/>
                <a:gd name="connsiteX29" fmla="*/ 69850 w 226653"/>
                <a:gd name="connsiteY29" fmla="*/ 209227 h 306027"/>
                <a:gd name="connsiteX30" fmla="*/ 74455 w 226653"/>
                <a:gd name="connsiteY30" fmla="*/ 204504 h 306027"/>
                <a:gd name="connsiteX31" fmla="*/ 103148 w 226653"/>
                <a:gd name="connsiteY31" fmla="*/ 175076 h 306027"/>
                <a:gd name="connsiteX32" fmla="*/ 94646 w 226653"/>
                <a:gd name="connsiteY32" fmla="*/ 148918 h 306027"/>
                <a:gd name="connsiteX33" fmla="*/ 96063 w 226653"/>
                <a:gd name="connsiteY33" fmla="*/ 142378 h 306027"/>
                <a:gd name="connsiteX34" fmla="*/ 180975 w 226653"/>
                <a:gd name="connsiteY34" fmla="*/ 117475 h 306027"/>
                <a:gd name="connsiteX35" fmla="*/ 185371 w 226653"/>
                <a:gd name="connsiteY35" fmla="*/ 122237 h 306027"/>
                <a:gd name="connsiteX36" fmla="*/ 180975 w 226653"/>
                <a:gd name="connsiteY36" fmla="*/ 126634 h 306027"/>
                <a:gd name="connsiteX37" fmla="*/ 176212 w 226653"/>
                <a:gd name="connsiteY37" fmla="*/ 122237 h 306027"/>
                <a:gd name="connsiteX38" fmla="*/ 180975 w 226653"/>
                <a:gd name="connsiteY38" fmla="*/ 117475 h 306027"/>
                <a:gd name="connsiteX39" fmla="*/ 156986 w 226653"/>
                <a:gd name="connsiteY39" fmla="*/ 93663 h 306027"/>
                <a:gd name="connsiteX40" fmla="*/ 161572 w 226653"/>
                <a:gd name="connsiteY40" fmla="*/ 98602 h 306027"/>
                <a:gd name="connsiteX41" fmla="*/ 156986 w 226653"/>
                <a:gd name="connsiteY41" fmla="*/ 102835 h 306027"/>
                <a:gd name="connsiteX42" fmla="*/ 152400 w 226653"/>
                <a:gd name="connsiteY42" fmla="*/ 98602 h 306027"/>
                <a:gd name="connsiteX43" fmla="*/ 156986 w 226653"/>
                <a:gd name="connsiteY43" fmla="*/ 93663 h 306027"/>
                <a:gd name="connsiteX44" fmla="*/ 73460 w 226653"/>
                <a:gd name="connsiteY44" fmla="*/ 61115 h 306027"/>
                <a:gd name="connsiteX45" fmla="*/ 9317 w 226653"/>
                <a:gd name="connsiteY45" fmla="*/ 176167 h 306027"/>
                <a:gd name="connsiteX46" fmla="*/ 73460 w 226653"/>
                <a:gd name="connsiteY46" fmla="*/ 241087 h 306027"/>
                <a:gd name="connsiteX47" fmla="*/ 137962 w 226653"/>
                <a:gd name="connsiteY47" fmla="*/ 176167 h 306027"/>
                <a:gd name="connsiteX48" fmla="*/ 73460 w 226653"/>
                <a:gd name="connsiteY48" fmla="*/ 61115 h 306027"/>
                <a:gd name="connsiteX49" fmla="*/ 70594 w 226653"/>
                <a:gd name="connsiteY49" fmla="*/ 51016 h 306027"/>
                <a:gd name="connsiteX50" fmla="*/ 76685 w 226653"/>
                <a:gd name="connsiteY50" fmla="*/ 51016 h 306027"/>
                <a:gd name="connsiteX51" fmla="*/ 147279 w 226653"/>
                <a:gd name="connsiteY51" fmla="*/ 176167 h 306027"/>
                <a:gd name="connsiteX52" fmla="*/ 73460 w 226653"/>
                <a:gd name="connsiteY52" fmla="*/ 250464 h 306027"/>
                <a:gd name="connsiteX53" fmla="*/ 0 w 226653"/>
                <a:gd name="connsiteY53" fmla="*/ 176167 h 306027"/>
                <a:gd name="connsiteX54" fmla="*/ 70594 w 226653"/>
                <a:gd name="connsiteY54" fmla="*/ 51016 h 306027"/>
                <a:gd name="connsiteX55" fmla="*/ 134228 w 226653"/>
                <a:gd name="connsiteY55" fmla="*/ 9383 h 306027"/>
                <a:gd name="connsiteX56" fmla="*/ 134228 w 226653"/>
                <a:gd name="connsiteY56" fmla="*/ 59545 h 306027"/>
                <a:gd name="connsiteX57" fmla="*/ 169112 w 226653"/>
                <a:gd name="connsiteY57" fmla="*/ 58463 h 306027"/>
                <a:gd name="connsiteX58" fmla="*/ 208312 w 226653"/>
                <a:gd name="connsiteY58" fmla="*/ 55576 h 306027"/>
                <a:gd name="connsiteX59" fmla="*/ 208312 w 226653"/>
                <a:gd name="connsiteY59" fmla="*/ 9383 h 306027"/>
                <a:gd name="connsiteX60" fmla="*/ 120562 w 226653"/>
                <a:gd name="connsiteY60" fmla="*/ 0 h 306027"/>
                <a:gd name="connsiteX61" fmla="*/ 129913 w 226653"/>
                <a:gd name="connsiteY61" fmla="*/ 0 h 306027"/>
                <a:gd name="connsiteX62" fmla="*/ 212987 w 226653"/>
                <a:gd name="connsiteY62" fmla="*/ 0 h 306027"/>
                <a:gd name="connsiteX63" fmla="*/ 221977 w 226653"/>
                <a:gd name="connsiteY63" fmla="*/ 0 h 306027"/>
                <a:gd name="connsiteX64" fmla="*/ 226653 w 226653"/>
                <a:gd name="connsiteY64" fmla="*/ 4691 h 306027"/>
                <a:gd name="connsiteX65" fmla="*/ 221977 w 226653"/>
                <a:gd name="connsiteY65" fmla="*/ 9383 h 306027"/>
                <a:gd name="connsiteX66" fmla="*/ 217302 w 226653"/>
                <a:gd name="connsiteY66" fmla="*/ 9383 h 306027"/>
                <a:gd name="connsiteX67" fmla="*/ 217302 w 226653"/>
                <a:gd name="connsiteY67" fmla="*/ 259474 h 306027"/>
                <a:gd name="connsiteX68" fmla="*/ 171270 w 226653"/>
                <a:gd name="connsiteY68" fmla="*/ 306027 h 306027"/>
                <a:gd name="connsiteX69" fmla="*/ 125237 w 226653"/>
                <a:gd name="connsiteY69" fmla="*/ 259474 h 306027"/>
                <a:gd name="connsiteX70" fmla="*/ 125237 w 226653"/>
                <a:gd name="connsiteY70" fmla="*/ 245399 h 306027"/>
                <a:gd name="connsiteX71" fmla="*/ 129913 w 226653"/>
                <a:gd name="connsiteY71" fmla="*/ 240708 h 306027"/>
                <a:gd name="connsiteX72" fmla="*/ 134228 w 226653"/>
                <a:gd name="connsiteY72" fmla="*/ 245399 h 306027"/>
                <a:gd name="connsiteX73" fmla="*/ 134228 w 226653"/>
                <a:gd name="connsiteY73" fmla="*/ 259474 h 306027"/>
                <a:gd name="connsiteX74" fmla="*/ 171270 w 226653"/>
                <a:gd name="connsiteY74" fmla="*/ 296644 h 306027"/>
                <a:gd name="connsiteX75" fmla="*/ 208312 w 226653"/>
                <a:gd name="connsiteY75" fmla="*/ 259474 h 306027"/>
                <a:gd name="connsiteX76" fmla="*/ 208312 w 226653"/>
                <a:gd name="connsiteY76" fmla="*/ 65319 h 306027"/>
                <a:gd name="connsiteX77" fmla="*/ 173428 w 226653"/>
                <a:gd name="connsiteY77" fmla="*/ 66402 h 306027"/>
                <a:gd name="connsiteX78" fmla="*/ 150411 w 226653"/>
                <a:gd name="connsiteY78" fmla="*/ 71815 h 306027"/>
                <a:gd name="connsiteX79" fmla="*/ 134228 w 226653"/>
                <a:gd name="connsiteY79" fmla="*/ 69289 h 306027"/>
                <a:gd name="connsiteX80" fmla="*/ 134228 w 226653"/>
                <a:gd name="connsiteY80" fmla="*/ 92746 h 306027"/>
                <a:gd name="connsiteX81" fmla="*/ 129913 w 226653"/>
                <a:gd name="connsiteY81" fmla="*/ 97438 h 306027"/>
                <a:gd name="connsiteX82" fmla="*/ 125237 w 226653"/>
                <a:gd name="connsiteY82" fmla="*/ 92746 h 306027"/>
                <a:gd name="connsiteX83" fmla="*/ 125237 w 226653"/>
                <a:gd name="connsiteY83" fmla="*/ 9383 h 306027"/>
                <a:gd name="connsiteX84" fmla="*/ 120562 w 226653"/>
                <a:gd name="connsiteY84" fmla="*/ 9383 h 306027"/>
                <a:gd name="connsiteX85" fmla="*/ 115887 w 226653"/>
                <a:gd name="connsiteY85" fmla="*/ 4691 h 306027"/>
                <a:gd name="connsiteX86" fmla="*/ 120562 w 226653"/>
                <a:gd name="connsiteY86" fmla="*/ 0 h 30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26653" h="306027">
                  <a:moveTo>
                    <a:pt x="171273" y="260350"/>
                  </a:moveTo>
                  <a:cubicBezTo>
                    <a:pt x="173743" y="260350"/>
                    <a:pt x="175859" y="262467"/>
                    <a:pt x="175859" y="264936"/>
                  </a:cubicBezTo>
                  <a:cubicBezTo>
                    <a:pt x="175859" y="267406"/>
                    <a:pt x="173743" y="269522"/>
                    <a:pt x="171273" y="269522"/>
                  </a:cubicBezTo>
                  <a:cubicBezTo>
                    <a:pt x="168804" y="269522"/>
                    <a:pt x="166687" y="267406"/>
                    <a:pt x="166687" y="264936"/>
                  </a:cubicBezTo>
                  <a:cubicBezTo>
                    <a:pt x="166687" y="262467"/>
                    <a:pt x="168804" y="260350"/>
                    <a:pt x="171273" y="260350"/>
                  </a:cubicBezTo>
                  <a:close/>
                  <a:moveTo>
                    <a:pt x="185371" y="228600"/>
                  </a:moveTo>
                  <a:cubicBezTo>
                    <a:pt x="188302" y="228600"/>
                    <a:pt x="190134" y="230717"/>
                    <a:pt x="190134" y="233186"/>
                  </a:cubicBezTo>
                  <a:cubicBezTo>
                    <a:pt x="190134" y="235656"/>
                    <a:pt x="188302" y="237772"/>
                    <a:pt x="185371" y="237772"/>
                  </a:cubicBezTo>
                  <a:cubicBezTo>
                    <a:pt x="182807" y="237772"/>
                    <a:pt x="180975" y="235656"/>
                    <a:pt x="180975" y="233186"/>
                  </a:cubicBezTo>
                  <a:cubicBezTo>
                    <a:pt x="180975" y="230717"/>
                    <a:pt x="182807" y="228600"/>
                    <a:pt x="185371" y="228600"/>
                  </a:cubicBezTo>
                  <a:close/>
                  <a:moveTo>
                    <a:pt x="166511" y="195263"/>
                  </a:moveTo>
                  <a:cubicBezTo>
                    <a:pt x="168981" y="195263"/>
                    <a:pt x="171097" y="197380"/>
                    <a:pt x="171097" y="199849"/>
                  </a:cubicBezTo>
                  <a:cubicBezTo>
                    <a:pt x="171097" y="202319"/>
                    <a:pt x="168981" y="204435"/>
                    <a:pt x="166511" y="204435"/>
                  </a:cubicBezTo>
                  <a:cubicBezTo>
                    <a:pt x="164042" y="204435"/>
                    <a:pt x="161925" y="202319"/>
                    <a:pt x="161925" y="199849"/>
                  </a:cubicBezTo>
                  <a:cubicBezTo>
                    <a:pt x="161925" y="197380"/>
                    <a:pt x="164042" y="195263"/>
                    <a:pt x="166511" y="195263"/>
                  </a:cubicBezTo>
                  <a:close/>
                  <a:moveTo>
                    <a:pt x="195086" y="168275"/>
                  </a:moveTo>
                  <a:cubicBezTo>
                    <a:pt x="197556" y="168275"/>
                    <a:pt x="199672" y="170392"/>
                    <a:pt x="199672" y="172861"/>
                  </a:cubicBezTo>
                  <a:cubicBezTo>
                    <a:pt x="199672" y="175331"/>
                    <a:pt x="197556" y="177447"/>
                    <a:pt x="195086" y="177447"/>
                  </a:cubicBezTo>
                  <a:cubicBezTo>
                    <a:pt x="192617" y="177447"/>
                    <a:pt x="190500" y="175331"/>
                    <a:pt x="190500" y="172861"/>
                  </a:cubicBezTo>
                  <a:cubicBezTo>
                    <a:pt x="190500" y="170392"/>
                    <a:pt x="192617" y="168275"/>
                    <a:pt x="195086" y="168275"/>
                  </a:cubicBezTo>
                  <a:close/>
                  <a:moveTo>
                    <a:pt x="166511" y="146050"/>
                  </a:moveTo>
                  <a:cubicBezTo>
                    <a:pt x="168981" y="146050"/>
                    <a:pt x="171097" y="147882"/>
                    <a:pt x="171097" y="150446"/>
                  </a:cubicBezTo>
                  <a:cubicBezTo>
                    <a:pt x="171097" y="153011"/>
                    <a:pt x="168981" y="155209"/>
                    <a:pt x="166511" y="155209"/>
                  </a:cubicBezTo>
                  <a:cubicBezTo>
                    <a:pt x="164042" y="155209"/>
                    <a:pt x="161925" y="153011"/>
                    <a:pt x="161925" y="150446"/>
                  </a:cubicBezTo>
                  <a:cubicBezTo>
                    <a:pt x="161925" y="147882"/>
                    <a:pt x="164042" y="146050"/>
                    <a:pt x="166511" y="146050"/>
                  </a:cubicBezTo>
                  <a:close/>
                  <a:moveTo>
                    <a:pt x="96063" y="142378"/>
                  </a:moveTo>
                  <a:cubicBezTo>
                    <a:pt x="98189" y="141288"/>
                    <a:pt x="101022" y="141651"/>
                    <a:pt x="102085" y="143831"/>
                  </a:cubicBezTo>
                  <a:cubicBezTo>
                    <a:pt x="108816" y="155457"/>
                    <a:pt x="112358" y="166356"/>
                    <a:pt x="112358" y="175076"/>
                  </a:cubicBezTo>
                  <a:cubicBezTo>
                    <a:pt x="112358" y="196511"/>
                    <a:pt x="95355" y="213950"/>
                    <a:pt x="74455" y="213950"/>
                  </a:cubicBezTo>
                  <a:cubicBezTo>
                    <a:pt x="71976" y="213950"/>
                    <a:pt x="69850" y="211770"/>
                    <a:pt x="69850" y="209227"/>
                  </a:cubicBezTo>
                  <a:cubicBezTo>
                    <a:pt x="69850" y="206684"/>
                    <a:pt x="71976" y="204504"/>
                    <a:pt x="74455" y="204504"/>
                  </a:cubicBezTo>
                  <a:cubicBezTo>
                    <a:pt x="90396" y="204504"/>
                    <a:pt x="103148" y="191425"/>
                    <a:pt x="103148" y="175076"/>
                  </a:cubicBezTo>
                  <a:cubicBezTo>
                    <a:pt x="103148" y="167446"/>
                    <a:pt x="100314" y="159090"/>
                    <a:pt x="94646" y="148918"/>
                  </a:cubicBezTo>
                  <a:cubicBezTo>
                    <a:pt x="93229" y="146374"/>
                    <a:pt x="93938" y="143831"/>
                    <a:pt x="96063" y="142378"/>
                  </a:cubicBezTo>
                  <a:close/>
                  <a:moveTo>
                    <a:pt x="180975" y="117475"/>
                  </a:moveTo>
                  <a:cubicBezTo>
                    <a:pt x="183539" y="117475"/>
                    <a:pt x="185371" y="119307"/>
                    <a:pt x="185371" y="122237"/>
                  </a:cubicBezTo>
                  <a:cubicBezTo>
                    <a:pt x="185371" y="124802"/>
                    <a:pt x="183539" y="126634"/>
                    <a:pt x="180975" y="126634"/>
                  </a:cubicBezTo>
                  <a:cubicBezTo>
                    <a:pt x="178044" y="126634"/>
                    <a:pt x="176212" y="124802"/>
                    <a:pt x="176212" y="122237"/>
                  </a:cubicBezTo>
                  <a:cubicBezTo>
                    <a:pt x="176212" y="119307"/>
                    <a:pt x="178044" y="117475"/>
                    <a:pt x="180975" y="117475"/>
                  </a:cubicBezTo>
                  <a:close/>
                  <a:moveTo>
                    <a:pt x="156986" y="93663"/>
                  </a:moveTo>
                  <a:cubicBezTo>
                    <a:pt x="159456" y="93663"/>
                    <a:pt x="161572" y="95780"/>
                    <a:pt x="161572" y="98602"/>
                  </a:cubicBezTo>
                  <a:cubicBezTo>
                    <a:pt x="161572" y="100718"/>
                    <a:pt x="159456" y="102835"/>
                    <a:pt x="156986" y="102835"/>
                  </a:cubicBezTo>
                  <a:cubicBezTo>
                    <a:pt x="154517" y="102835"/>
                    <a:pt x="152400" y="100718"/>
                    <a:pt x="152400" y="98602"/>
                  </a:cubicBezTo>
                  <a:cubicBezTo>
                    <a:pt x="152400" y="95780"/>
                    <a:pt x="154517" y="93663"/>
                    <a:pt x="156986" y="93663"/>
                  </a:cubicBezTo>
                  <a:close/>
                  <a:moveTo>
                    <a:pt x="73460" y="61115"/>
                  </a:moveTo>
                  <a:cubicBezTo>
                    <a:pt x="60201" y="74820"/>
                    <a:pt x="9317" y="130363"/>
                    <a:pt x="9317" y="176167"/>
                  </a:cubicBezTo>
                  <a:cubicBezTo>
                    <a:pt x="9317" y="212234"/>
                    <a:pt x="37984" y="241087"/>
                    <a:pt x="73460" y="241087"/>
                  </a:cubicBezTo>
                  <a:cubicBezTo>
                    <a:pt x="108936" y="241087"/>
                    <a:pt x="137962" y="212234"/>
                    <a:pt x="137962" y="176167"/>
                  </a:cubicBezTo>
                  <a:cubicBezTo>
                    <a:pt x="137962" y="130363"/>
                    <a:pt x="87077" y="74820"/>
                    <a:pt x="73460" y="61115"/>
                  </a:cubicBezTo>
                  <a:close/>
                  <a:moveTo>
                    <a:pt x="70594" y="51016"/>
                  </a:moveTo>
                  <a:cubicBezTo>
                    <a:pt x="72027" y="49213"/>
                    <a:pt x="74894" y="49213"/>
                    <a:pt x="76685" y="51016"/>
                  </a:cubicBezTo>
                  <a:cubicBezTo>
                    <a:pt x="79552" y="53902"/>
                    <a:pt x="147279" y="119543"/>
                    <a:pt x="147279" y="176167"/>
                  </a:cubicBezTo>
                  <a:cubicBezTo>
                    <a:pt x="147279" y="217283"/>
                    <a:pt x="114311" y="250464"/>
                    <a:pt x="73460" y="250464"/>
                  </a:cubicBezTo>
                  <a:cubicBezTo>
                    <a:pt x="32967" y="250464"/>
                    <a:pt x="0" y="217283"/>
                    <a:pt x="0" y="176167"/>
                  </a:cubicBezTo>
                  <a:cubicBezTo>
                    <a:pt x="0" y="119543"/>
                    <a:pt x="67368" y="53902"/>
                    <a:pt x="70594" y="51016"/>
                  </a:cubicBezTo>
                  <a:close/>
                  <a:moveTo>
                    <a:pt x="134228" y="9383"/>
                  </a:moveTo>
                  <a:lnTo>
                    <a:pt x="134228" y="59545"/>
                  </a:lnTo>
                  <a:cubicBezTo>
                    <a:pt x="144657" y="63876"/>
                    <a:pt x="159762" y="63515"/>
                    <a:pt x="169112" y="58463"/>
                  </a:cubicBezTo>
                  <a:cubicBezTo>
                    <a:pt x="179901" y="52689"/>
                    <a:pt x="195725" y="51606"/>
                    <a:pt x="208312" y="55576"/>
                  </a:cubicBezTo>
                  <a:lnTo>
                    <a:pt x="208312" y="9383"/>
                  </a:lnTo>
                  <a:close/>
                  <a:moveTo>
                    <a:pt x="120562" y="0"/>
                  </a:moveTo>
                  <a:lnTo>
                    <a:pt x="129913" y="0"/>
                  </a:lnTo>
                  <a:lnTo>
                    <a:pt x="212987" y="0"/>
                  </a:lnTo>
                  <a:lnTo>
                    <a:pt x="221977" y="0"/>
                  </a:lnTo>
                  <a:cubicBezTo>
                    <a:pt x="224495" y="0"/>
                    <a:pt x="226653" y="2165"/>
                    <a:pt x="226653" y="4691"/>
                  </a:cubicBezTo>
                  <a:cubicBezTo>
                    <a:pt x="226653" y="7217"/>
                    <a:pt x="224495" y="9383"/>
                    <a:pt x="221977" y="9383"/>
                  </a:cubicBezTo>
                  <a:lnTo>
                    <a:pt x="217302" y="9383"/>
                  </a:lnTo>
                  <a:lnTo>
                    <a:pt x="217302" y="259474"/>
                  </a:lnTo>
                  <a:cubicBezTo>
                    <a:pt x="217302" y="285096"/>
                    <a:pt x="196804" y="306027"/>
                    <a:pt x="171270" y="306027"/>
                  </a:cubicBezTo>
                  <a:cubicBezTo>
                    <a:pt x="145736" y="306027"/>
                    <a:pt x="125237" y="285096"/>
                    <a:pt x="125237" y="259474"/>
                  </a:cubicBezTo>
                  <a:lnTo>
                    <a:pt x="125237" y="245399"/>
                  </a:lnTo>
                  <a:cubicBezTo>
                    <a:pt x="125237" y="242873"/>
                    <a:pt x="127036" y="240708"/>
                    <a:pt x="129913" y="240708"/>
                  </a:cubicBezTo>
                  <a:cubicBezTo>
                    <a:pt x="132430" y="240708"/>
                    <a:pt x="134228" y="242873"/>
                    <a:pt x="134228" y="245399"/>
                  </a:cubicBezTo>
                  <a:lnTo>
                    <a:pt x="134228" y="259474"/>
                  </a:lnTo>
                  <a:cubicBezTo>
                    <a:pt x="134228" y="280044"/>
                    <a:pt x="150771" y="296644"/>
                    <a:pt x="171270" y="296644"/>
                  </a:cubicBezTo>
                  <a:cubicBezTo>
                    <a:pt x="191769" y="296644"/>
                    <a:pt x="208312" y="280044"/>
                    <a:pt x="208312" y="259474"/>
                  </a:cubicBezTo>
                  <a:lnTo>
                    <a:pt x="208312" y="65319"/>
                  </a:lnTo>
                  <a:cubicBezTo>
                    <a:pt x="197882" y="61350"/>
                    <a:pt x="182778" y="61711"/>
                    <a:pt x="173428" y="66402"/>
                  </a:cubicBezTo>
                  <a:cubicBezTo>
                    <a:pt x="166954" y="70011"/>
                    <a:pt x="159042" y="71815"/>
                    <a:pt x="150411" y="71815"/>
                  </a:cubicBezTo>
                  <a:cubicBezTo>
                    <a:pt x="145017" y="71815"/>
                    <a:pt x="139623" y="71093"/>
                    <a:pt x="134228" y="69289"/>
                  </a:cubicBezTo>
                  <a:lnTo>
                    <a:pt x="134228" y="92746"/>
                  </a:lnTo>
                  <a:cubicBezTo>
                    <a:pt x="134228" y="95272"/>
                    <a:pt x="132430" y="97438"/>
                    <a:pt x="129913" y="97438"/>
                  </a:cubicBezTo>
                  <a:cubicBezTo>
                    <a:pt x="127036" y="97438"/>
                    <a:pt x="125237" y="95272"/>
                    <a:pt x="125237" y="92746"/>
                  </a:cubicBezTo>
                  <a:lnTo>
                    <a:pt x="125237" y="9383"/>
                  </a:lnTo>
                  <a:lnTo>
                    <a:pt x="120562" y="9383"/>
                  </a:lnTo>
                  <a:cubicBezTo>
                    <a:pt x="118045" y="9383"/>
                    <a:pt x="115887" y="7217"/>
                    <a:pt x="115887" y="4691"/>
                  </a:cubicBezTo>
                  <a:cubicBezTo>
                    <a:pt x="115887" y="2165"/>
                    <a:pt x="118045" y="0"/>
                    <a:pt x="120562" y="0"/>
                  </a:cubicBezTo>
                  <a:close/>
                </a:path>
              </a:pathLst>
            </a:custGeom>
            <a:solidFill>
              <a:srgbClr val="FFFFFF"/>
            </a:solidFill>
            <a:ln>
              <a:noFill/>
            </a:ln>
            <a:effectLst/>
          </p:spPr>
          <p:txBody>
            <a:bodyPr wrap="square" anchor="ctr">
              <a:noAutofit/>
            </a:bodyPr>
            <a:lstStyle/>
            <a:p>
              <a:pPr marL="0" marR="0" lvl="0" indent="0" defTabSz="1828434" eaLnBrk="1" fontAlgn="auto" latinLnBrk="0" hangingPunct="1">
                <a:spcBef>
                  <a:spcPts val="600"/>
                </a:spcBef>
                <a:spcAft>
                  <a:spcPts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10ED7BBA-2D3C-B41D-87DF-D8CE1E887886}"/>
                </a:ext>
              </a:extLst>
            </p:cNvPr>
            <p:cNvSpPr txBox="1"/>
            <p:nvPr/>
          </p:nvSpPr>
          <p:spPr>
            <a:xfrm>
              <a:off x="9777518" y="4942598"/>
              <a:ext cx="2219275" cy="617751"/>
            </a:xfrm>
            <a:prstGeom prst="rect">
              <a:avLst/>
            </a:prstGeom>
            <a:noFill/>
          </p:spPr>
          <p:txBody>
            <a:bodyPr wrap="square" rtlCol="0" anchor="ctr" anchorCtr="0">
              <a:spAutoFit/>
            </a:bodyPr>
            <a:lstStyle/>
            <a:p>
              <a:pPr algn="ctr" defTabSz="1828434">
                <a:spcBef>
                  <a:spcPts val="600"/>
                </a:spcBef>
              </a:pPr>
              <a:r>
                <a:rPr lang="en-US" sz="1050" b="1">
                  <a:solidFill>
                    <a:srgbClr val="FFFFFF"/>
                  </a:solidFill>
                  <a:latin typeface="Arial" panose="020B0604020202020204" pitchFamily="34" charset="0"/>
                  <a:ea typeface="League Spartan" charset="0"/>
                  <a:cs typeface="Arial" panose="020B0604020202020204" pitchFamily="34" charset="0"/>
                </a:rPr>
                <a:t>ENVIRONMENTAL SUSTAINABILITY </a:t>
              </a:r>
            </a:p>
          </p:txBody>
        </p:sp>
      </p:grpSp>
      <p:grpSp>
        <p:nvGrpSpPr>
          <p:cNvPr id="45" name="Group 44">
            <a:extLst>
              <a:ext uri="{FF2B5EF4-FFF2-40B4-BE49-F238E27FC236}">
                <a16:creationId xmlns:a16="http://schemas.microsoft.com/office/drawing/2014/main" id="{E1A995BF-8296-FCBC-422A-E6956FEE1635}"/>
              </a:ext>
            </a:extLst>
          </p:cNvPr>
          <p:cNvGrpSpPr/>
          <p:nvPr/>
        </p:nvGrpSpPr>
        <p:grpSpPr>
          <a:xfrm>
            <a:off x="5946228" y="620392"/>
            <a:ext cx="1416472" cy="1224250"/>
            <a:chOff x="9660950" y="1210134"/>
            <a:chExt cx="2315987" cy="2105443"/>
          </a:xfrm>
        </p:grpSpPr>
        <p:sp>
          <p:nvSpPr>
            <p:cNvPr id="30" name="Shape">
              <a:extLst>
                <a:ext uri="{FF2B5EF4-FFF2-40B4-BE49-F238E27FC236}">
                  <a16:creationId xmlns:a16="http://schemas.microsoft.com/office/drawing/2014/main" id="{53B39543-805F-1860-59B2-0850983150EF}"/>
                </a:ext>
              </a:extLst>
            </p:cNvPr>
            <p:cNvSpPr/>
            <p:nvPr/>
          </p:nvSpPr>
          <p:spPr>
            <a:xfrm rot="10800000">
              <a:off x="9660950" y="1210134"/>
              <a:ext cx="2315987" cy="2105443"/>
            </a:xfrm>
            <a:prstGeom prst="rect">
              <a:avLst/>
            </a:prstGeom>
            <a:solidFill>
              <a:srgbClr val="3E67AA"/>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1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C0705D57-BDD8-6CCF-09C4-89F1372942BA}"/>
                </a:ext>
              </a:extLst>
            </p:cNvPr>
            <p:cNvSpPr txBox="1"/>
            <p:nvPr/>
          </p:nvSpPr>
          <p:spPr>
            <a:xfrm>
              <a:off x="9821208" y="2360292"/>
              <a:ext cx="2033495" cy="852398"/>
            </a:xfrm>
            <a:prstGeom prst="rect">
              <a:avLst/>
            </a:prstGeom>
            <a:noFill/>
          </p:spPr>
          <p:txBody>
            <a:bodyPr wrap="square" rtlCol="0" anchor="ctr" anchorCtr="0">
              <a:spAutoFit/>
            </a:bodyPr>
            <a:lstStyle/>
            <a:p>
              <a:pPr algn="ctr" defTabSz="1828434">
                <a:spcBef>
                  <a:spcPts val="600"/>
                </a:spcBef>
              </a:pPr>
              <a:r>
                <a:rPr lang="en-US" sz="1050" b="1">
                  <a:solidFill>
                    <a:srgbClr val="FFFFFF"/>
                  </a:solidFill>
                  <a:latin typeface="Arial" panose="020B0604020202020204" pitchFamily="34" charset="0"/>
                  <a:ea typeface="League Spartan" charset="0"/>
                  <a:cs typeface="Arial" panose="020B0604020202020204" pitchFamily="34" charset="0"/>
                </a:rPr>
                <a:t>DISABILITY INCLUSION </a:t>
              </a:r>
            </a:p>
          </p:txBody>
        </p:sp>
        <p:sp>
          <p:nvSpPr>
            <p:cNvPr id="33" name="Freeform 25">
              <a:extLst>
                <a:ext uri="{FF2B5EF4-FFF2-40B4-BE49-F238E27FC236}">
                  <a16:creationId xmlns:a16="http://schemas.microsoft.com/office/drawing/2014/main" id="{1C2C487C-988D-B1C5-B3DA-BAD17473B11D}"/>
                </a:ext>
              </a:extLst>
            </p:cNvPr>
            <p:cNvSpPr>
              <a:spLocks noChangeArrowheads="1"/>
            </p:cNvSpPr>
            <p:nvPr/>
          </p:nvSpPr>
          <p:spPr bwMode="auto">
            <a:xfrm>
              <a:off x="10505628" y="1579380"/>
              <a:ext cx="633511" cy="572341"/>
            </a:xfrm>
            <a:custGeom>
              <a:avLst/>
              <a:gdLst>
                <a:gd name="connsiteX0" fmla="*/ 28448 w 306028"/>
                <a:gd name="connsiteY0" fmla="*/ 224238 h 304127"/>
                <a:gd name="connsiteX1" fmla="*/ 28448 w 306028"/>
                <a:gd name="connsiteY1" fmla="*/ 260583 h 304127"/>
                <a:gd name="connsiteX2" fmla="*/ 130354 w 306028"/>
                <a:gd name="connsiteY2" fmla="*/ 260583 h 304127"/>
                <a:gd name="connsiteX3" fmla="*/ 130354 w 306028"/>
                <a:gd name="connsiteY3" fmla="*/ 224238 h 304127"/>
                <a:gd name="connsiteX4" fmla="*/ 235090 w 306028"/>
                <a:gd name="connsiteY4" fmla="*/ 63546 h 304127"/>
                <a:gd name="connsiteX5" fmla="*/ 250214 w 306028"/>
                <a:gd name="connsiteY5" fmla="*/ 73974 h 304127"/>
                <a:gd name="connsiteX6" fmla="*/ 262097 w 306028"/>
                <a:gd name="connsiteY6" fmla="*/ 70378 h 304127"/>
                <a:gd name="connsiteX7" fmla="*/ 279381 w 306028"/>
                <a:gd name="connsiteY7" fmla="*/ 89438 h 304127"/>
                <a:gd name="connsiteX8" fmla="*/ 279381 w 306028"/>
                <a:gd name="connsiteY8" fmla="*/ 93034 h 304127"/>
                <a:gd name="connsiteX9" fmla="*/ 289104 w 306028"/>
                <a:gd name="connsiteY9" fmla="*/ 90876 h 304127"/>
                <a:gd name="connsiteX10" fmla="*/ 306028 w 306028"/>
                <a:gd name="connsiteY10" fmla="*/ 109576 h 304127"/>
                <a:gd name="connsiteX11" fmla="*/ 306028 w 306028"/>
                <a:gd name="connsiteY11" fmla="*/ 153449 h 304127"/>
                <a:gd name="connsiteX12" fmla="*/ 296306 w 306028"/>
                <a:gd name="connsiteY12" fmla="*/ 219618 h 304127"/>
                <a:gd name="connsiteX13" fmla="*/ 287663 w 306028"/>
                <a:gd name="connsiteY13" fmla="*/ 280032 h 304127"/>
                <a:gd name="connsiteX14" fmla="*/ 287663 w 306028"/>
                <a:gd name="connsiteY14" fmla="*/ 299452 h 304127"/>
                <a:gd name="connsiteX15" fmla="*/ 282982 w 306028"/>
                <a:gd name="connsiteY15" fmla="*/ 304127 h 304127"/>
                <a:gd name="connsiteX16" fmla="*/ 278301 w 306028"/>
                <a:gd name="connsiteY16" fmla="*/ 299452 h 304127"/>
                <a:gd name="connsiteX17" fmla="*/ 278301 w 306028"/>
                <a:gd name="connsiteY17" fmla="*/ 280032 h 304127"/>
                <a:gd name="connsiteX18" fmla="*/ 287663 w 306028"/>
                <a:gd name="connsiteY18" fmla="*/ 217100 h 304127"/>
                <a:gd name="connsiteX19" fmla="*/ 297026 w 306028"/>
                <a:gd name="connsiteY19" fmla="*/ 153449 h 304127"/>
                <a:gd name="connsiteX20" fmla="*/ 297026 w 306028"/>
                <a:gd name="connsiteY20" fmla="*/ 109576 h 304127"/>
                <a:gd name="connsiteX21" fmla="*/ 288744 w 306028"/>
                <a:gd name="connsiteY21" fmla="*/ 100226 h 304127"/>
                <a:gd name="connsiteX22" fmla="*/ 281902 w 306028"/>
                <a:gd name="connsiteY22" fmla="*/ 102384 h 304127"/>
                <a:gd name="connsiteX23" fmla="*/ 279381 w 306028"/>
                <a:gd name="connsiteY23" fmla="*/ 108857 h 304127"/>
                <a:gd name="connsiteX24" fmla="*/ 279381 w 306028"/>
                <a:gd name="connsiteY24" fmla="*/ 159203 h 304127"/>
                <a:gd name="connsiteX25" fmla="*/ 274700 w 306028"/>
                <a:gd name="connsiteY25" fmla="*/ 163518 h 304127"/>
                <a:gd name="connsiteX26" fmla="*/ 270019 w 306028"/>
                <a:gd name="connsiteY26" fmla="*/ 159203 h 304127"/>
                <a:gd name="connsiteX27" fmla="*/ 270019 w 306028"/>
                <a:gd name="connsiteY27" fmla="*/ 108857 h 304127"/>
                <a:gd name="connsiteX28" fmla="*/ 270019 w 306028"/>
                <a:gd name="connsiteY28" fmla="*/ 89438 h 304127"/>
                <a:gd name="connsiteX29" fmla="*/ 261377 w 306028"/>
                <a:gd name="connsiteY29" fmla="*/ 79728 h 304127"/>
                <a:gd name="connsiteX30" fmla="*/ 254895 w 306028"/>
                <a:gd name="connsiteY30" fmla="*/ 82246 h 304127"/>
                <a:gd name="connsiteX31" fmla="*/ 252374 w 306028"/>
                <a:gd name="connsiteY31" fmla="*/ 88719 h 304127"/>
                <a:gd name="connsiteX32" fmla="*/ 252374 w 306028"/>
                <a:gd name="connsiteY32" fmla="*/ 154887 h 304127"/>
                <a:gd name="connsiteX33" fmla="*/ 247693 w 306028"/>
                <a:gd name="connsiteY33" fmla="*/ 159562 h 304127"/>
                <a:gd name="connsiteX34" fmla="*/ 243012 w 306028"/>
                <a:gd name="connsiteY34" fmla="*/ 154887 h 304127"/>
                <a:gd name="connsiteX35" fmla="*/ 243012 w 306028"/>
                <a:gd name="connsiteY35" fmla="*/ 88719 h 304127"/>
                <a:gd name="connsiteX36" fmla="*/ 243012 w 306028"/>
                <a:gd name="connsiteY36" fmla="*/ 82246 h 304127"/>
                <a:gd name="connsiteX37" fmla="*/ 234370 w 306028"/>
                <a:gd name="connsiteY37" fmla="*/ 72536 h 304127"/>
                <a:gd name="connsiteX38" fmla="*/ 227888 w 306028"/>
                <a:gd name="connsiteY38" fmla="*/ 75053 h 304127"/>
                <a:gd name="connsiteX39" fmla="*/ 225007 w 306028"/>
                <a:gd name="connsiteY39" fmla="*/ 81526 h 304127"/>
                <a:gd name="connsiteX40" fmla="*/ 225007 w 306028"/>
                <a:gd name="connsiteY40" fmla="*/ 101665 h 304127"/>
                <a:gd name="connsiteX41" fmla="*/ 225007 w 306028"/>
                <a:gd name="connsiteY41" fmla="*/ 150572 h 304127"/>
                <a:gd name="connsiteX42" fmla="*/ 220326 w 306028"/>
                <a:gd name="connsiteY42" fmla="*/ 155247 h 304127"/>
                <a:gd name="connsiteX43" fmla="*/ 216005 w 306028"/>
                <a:gd name="connsiteY43" fmla="*/ 150572 h 304127"/>
                <a:gd name="connsiteX44" fmla="*/ 216005 w 306028"/>
                <a:gd name="connsiteY44" fmla="*/ 101665 h 304127"/>
                <a:gd name="connsiteX45" fmla="*/ 216005 w 306028"/>
                <a:gd name="connsiteY45" fmla="*/ 101305 h 304127"/>
                <a:gd name="connsiteX46" fmla="*/ 212764 w 306028"/>
                <a:gd name="connsiteY46" fmla="*/ 94832 h 304127"/>
                <a:gd name="connsiteX47" fmla="*/ 205202 w 306028"/>
                <a:gd name="connsiteY47" fmla="*/ 93034 h 304127"/>
                <a:gd name="connsiteX48" fmla="*/ 198000 w 306028"/>
                <a:gd name="connsiteY48" fmla="*/ 102024 h 304127"/>
                <a:gd name="connsiteX49" fmla="*/ 198000 w 306028"/>
                <a:gd name="connsiteY49" fmla="*/ 166035 h 304127"/>
                <a:gd name="connsiteX50" fmla="*/ 198000 w 306028"/>
                <a:gd name="connsiteY50" fmla="*/ 193366 h 304127"/>
                <a:gd name="connsiteX51" fmla="*/ 200521 w 306028"/>
                <a:gd name="connsiteY51" fmla="*/ 199839 h 304127"/>
                <a:gd name="connsiteX52" fmla="*/ 206643 w 306028"/>
                <a:gd name="connsiteY52" fmla="*/ 206312 h 304127"/>
                <a:gd name="connsiteX53" fmla="*/ 206643 w 306028"/>
                <a:gd name="connsiteY53" fmla="*/ 212785 h 304127"/>
                <a:gd name="connsiteX54" fmla="*/ 203402 w 306028"/>
                <a:gd name="connsiteY54" fmla="*/ 214223 h 304127"/>
                <a:gd name="connsiteX55" fmla="*/ 200161 w 306028"/>
                <a:gd name="connsiteY55" fmla="*/ 212785 h 304127"/>
                <a:gd name="connsiteX56" fmla="*/ 193679 w 306028"/>
                <a:gd name="connsiteY56" fmla="*/ 206312 h 304127"/>
                <a:gd name="connsiteX57" fmla="*/ 188998 w 306028"/>
                <a:gd name="connsiteY57" fmla="*/ 193366 h 304127"/>
                <a:gd name="connsiteX58" fmla="*/ 188998 w 306028"/>
                <a:gd name="connsiteY58" fmla="*/ 166035 h 304127"/>
                <a:gd name="connsiteX59" fmla="*/ 184677 w 306028"/>
                <a:gd name="connsiteY59" fmla="*/ 156326 h 304127"/>
                <a:gd name="connsiteX60" fmla="*/ 176395 w 306028"/>
                <a:gd name="connsiteY60" fmla="*/ 154528 h 304127"/>
                <a:gd name="connsiteX61" fmla="*/ 168113 w 306028"/>
                <a:gd name="connsiteY61" fmla="*/ 166755 h 304127"/>
                <a:gd name="connsiteX62" fmla="*/ 168113 w 306028"/>
                <a:gd name="connsiteY62" fmla="*/ 216021 h 304127"/>
                <a:gd name="connsiteX63" fmla="*/ 174594 w 306028"/>
                <a:gd name="connsiteY63" fmla="*/ 232923 h 304127"/>
                <a:gd name="connsiteX64" fmla="*/ 190078 w 306028"/>
                <a:gd name="connsiteY64" fmla="*/ 248746 h 304127"/>
                <a:gd name="connsiteX65" fmla="*/ 198000 w 306028"/>
                <a:gd name="connsiteY65" fmla="*/ 268525 h 304127"/>
                <a:gd name="connsiteX66" fmla="*/ 198000 w 306028"/>
                <a:gd name="connsiteY66" fmla="*/ 299452 h 304127"/>
                <a:gd name="connsiteX67" fmla="*/ 193679 w 306028"/>
                <a:gd name="connsiteY67" fmla="*/ 304127 h 304127"/>
                <a:gd name="connsiteX68" fmla="*/ 188998 w 306028"/>
                <a:gd name="connsiteY68" fmla="*/ 299452 h 304127"/>
                <a:gd name="connsiteX69" fmla="*/ 188998 w 306028"/>
                <a:gd name="connsiteY69" fmla="*/ 268525 h 304127"/>
                <a:gd name="connsiteX70" fmla="*/ 183237 w 306028"/>
                <a:gd name="connsiteY70" fmla="*/ 255219 h 304127"/>
                <a:gd name="connsiteX71" fmla="*/ 167753 w 306028"/>
                <a:gd name="connsiteY71" fmla="*/ 239396 h 304127"/>
                <a:gd name="connsiteX72" fmla="*/ 158750 w 306028"/>
                <a:gd name="connsiteY72" fmla="*/ 216021 h 304127"/>
                <a:gd name="connsiteX73" fmla="*/ 158750 w 306028"/>
                <a:gd name="connsiteY73" fmla="*/ 166755 h 304127"/>
                <a:gd name="connsiteX74" fmla="*/ 174234 w 306028"/>
                <a:gd name="connsiteY74" fmla="*/ 145537 h 304127"/>
                <a:gd name="connsiteX75" fmla="*/ 188998 w 306028"/>
                <a:gd name="connsiteY75" fmla="*/ 148414 h 304127"/>
                <a:gd name="connsiteX76" fmla="*/ 188998 w 306028"/>
                <a:gd name="connsiteY76" fmla="*/ 102024 h 304127"/>
                <a:gd name="connsiteX77" fmla="*/ 203762 w 306028"/>
                <a:gd name="connsiteY77" fmla="*/ 83684 h 304127"/>
                <a:gd name="connsiteX78" fmla="*/ 216005 w 306028"/>
                <a:gd name="connsiteY78" fmla="*/ 85842 h 304127"/>
                <a:gd name="connsiteX79" fmla="*/ 216005 w 306028"/>
                <a:gd name="connsiteY79" fmla="*/ 81526 h 304127"/>
                <a:gd name="connsiteX80" fmla="*/ 221406 w 306028"/>
                <a:gd name="connsiteY80" fmla="*/ 68580 h 304127"/>
                <a:gd name="connsiteX81" fmla="*/ 235090 w 306028"/>
                <a:gd name="connsiteY81" fmla="*/ 63546 h 304127"/>
                <a:gd name="connsiteX82" fmla="*/ 75620 w 306028"/>
                <a:gd name="connsiteY82" fmla="*/ 9402 h 304127"/>
                <a:gd name="connsiteX83" fmla="*/ 69138 w 306028"/>
                <a:gd name="connsiteY83" fmla="*/ 11561 h 304127"/>
                <a:gd name="connsiteX84" fmla="*/ 66257 w 306028"/>
                <a:gd name="connsiteY84" fmla="*/ 18039 h 304127"/>
                <a:gd name="connsiteX85" fmla="*/ 66257 w 306028"/>
                <a:gd name="connsiteY85" fmla="*/ 38191 h 304127"/>
                <a:gd name="connsiteX86" fmla="*/ 66257 w 306028"/>
                <a:gd name="connsiteY86" fmla="*/ 87132 h 304127"/>
                <a:gd name="connsiteX87" fmla="*/ 61576 w 306028"/>
                <a:gd name="connsiteY87" fmla="*/ 91810 h 304127"/>
                <a:gd name="connsiteX88" fmla="*/ 56895 w 306028"/>
                <a:gd name="connsiteY88" fmla="*/ 87132 h 304127"/>
                <a:gd name="connsiteX89" fmla="*/ 56895 w 306028"/>
                <a:gd name="connsiteY89" fmla="*/ 38191 h 304127"/>
                <a:gd name="connsiteX90" fmla="*/ 54014 w 306028"/>
                <a:gd name="connsiteY90" fmla="*/ 31354 h 304127"/>
                <a:gd name="connsiteX91" fmla="*/ 46452 w 306028"/>
                <a:gd name="connsiteY91" fmla="*/ 29554 h 304127"/>
                <a:gd name="connsiteX92" fmla="*/ 39250 w 306028"/>
                <a:gd name="connsiteY92" fmla="*/ 38911 h 304127"/>
                <a:gd name="connsiteX93" fmla="*/ 39250 w 306028"/>
                <a:gd name="connsiteY93" fmla="*/ 102606 h 304127"/>
                <a:gd name="connsiteX94" fmla="*/ 39250 w 306028"/>
                <a:gd name="connsiteY94" fmla="*/ 129955 h 304127"/>
                <a:gd name="connsiteX95" fmla="*/ 41771 w 306028"/>
                <a:gd name="connsiteY95" fmla="*/ 136432 h 304127"/>
                <a:gd name="connsiteX96" fmla="*/ 47893 w 306028"/>
                <a:gd name="connsiteY96" fmla="*/ 143270 h 304127"/>
                <a:gd name="connsiteX97" fmla="*/ 47532 w 306028"/>
                <a:gd name="connsiteY97" fmla="*/ 149747 h 304127"/>
                <a:gd name="connsiteX98" fmla="*/ 44292 w 306028"/>
                <a:gd name="connsiteY98" fmla="*/ 150827 h 304127"/>
                <a:gd name="connsiteX99" fmla="*/ 41051 w 306028"/>
                <a:gd name="connsiteY99" fmla="*/ 149387 h 304127"/>
                <a:gd name="connsiteX100" fmla="*/ 34929 w 306028"/>
                <a:gd name="connsiteY100" fmla="*/ 142910 h 304127"/>
                <a:gd name="connsiteX101" fmla="*/ 29888 w 306028"/>
                <a:gd name="connsiteY101" fmla="*/ 129955 h 304127"/>
                <a:gd name="connsiteX102" fmla="*/ 29888 w 306028"/>
                <a:gd name="connsiteY102" fmla="*/ 102606 h 304127"/>
                <a:gd name="connsiteX103" fmla="*/ 25567 w 306028"/>
                <a:gd name="connsiteY103" fmla="*/ 93249 h 304127"/>
                <a:gd name="connsiteX104" fmla="*/ 17645 w 306028"/>
                <a:gd name="connsiteY104" fmla="*/ 91090 h 304127"/>
                <a:gd name="connsiteX105" fmla="*/ 9363 w 306028"/>
                <a:gd name="connsiteY105" fmla="*/ 103325 h 304127"/>
                <a:gd name="connsiteX106" fmla="*/ 9363 w 306028"/>
                <a:gd name="connsiteY106" fmla="*/ 152626 h 304127"/>
                <a:gd name="connsiteX107" fmla="*/ 15844 w 306028"/>
                <a:gd name="connsiteY107" fmla="*/ 169899 h 304127"/>
                <a:gd name="connsiteX108" fmla="*/ 30968 w 306028"/>
                <a:gd name="connsiteY108" fmla="*/ 185373 h 304127"/>
                <a:gd name="connsiteX109" fmla="*/ 39250 w 306028"/>
                <a:gd name="connsiteY109" fmla="*/ 205525 h 304127"/>
                <a:gd name="connsiteX110" fmla="*/ 39250 w 306028"/>
                <a:gd name="connsiteY110" fmla="*/ 214881 h 304127"/>
                <a:gd name="connsiteX111" fmla="*/ 119551 w 306028"/>
                <a:gd name="connsiteY111" fmla="*/ 214881 h 304127"/>
                <a:gd name="connsiteX112" fmla="*/ 128553 w 306028"/>
                <a:gd name="connsiteY112" fmla="*/ 153705 h 304127"/>
                <a:gd name="connsiteX113" fmla="*/ 137916 w 306028"/>
                <a:gd name="connsiteY113" fmla="*/ 90370 h 304127"/>
                <a:gd name="connsiteX114" fmla="*/ 137916 w 306028"/>
                <a:gd name="connsiteY114" fmla="*/ 46468 h 304127"/>
                <a:gd name="connsiteX115" fmla="*/ 129634 w 306028"/>
                <a:gd name="connsiteY115" fmla="*/ 36751 h 304127"/>
                <a:gd name="connsiteX116" fmla="*/ 123152 w 306028"/>
                <a:gd name="connsiteY116" fmla="*/ 39270 h 304127"/>
                <a:gd name="connsiteX117" fmla="*/ 120271 w 306028"/>
                <a:gd name="connsiteY117" fmla="*/ 45748 h 304127"/>
                <a:gd name="connsiteX118" fmla="*/ 120271 w 306028"/>
                <a:gd name="connsiteY118" fmla="*/ 95768 h 304127"/>
                <a:gd name="connsiteX119" fmla="*/ 115950 w 306028"/>
                <a:gd name="connsiteY119" fmla="*/ 100446 h 304127"/>
                <a:gd name="connsiteX120" fmla="*/ 111269 w 306028"/>
                <a:gd name="connsiteY120" fmla="*/ 95768 h 304127"/>
                <a:gd name="connsiteX121" fmla="*/ 111269 w 306028"/>
                <a:gd name="connsiteY121" fmla="*/ 45748 h 304127"/>
                <a:gd name="connsiteX122" fmla="*/ 111269 w 306028"/>
                <a:gd name="connsiteY122" fmla="*/ 25956 h 304127"/>
                <a:gd name="connsiteX123" fmla="*/ 102627 w 306028"/>
                <a:gd name="connsiteY123" fmla="*/ 16599 h 304127"/>
                <a:gd name="connsiteX124" fmla="*/ 96145 w 306028"/>
                <a:gd name="connsiteY124" fmla="*/ 18759 h 304127"/>
                <a:gd name="connsiteX125" fmla="*/ 93264 w 306028"/>
                <a:gd name="connsiteY125" fmla="*/ 25236 h 304127"/>
                <a:gd name="connsiteX126" fmla="*/ 93264 w 306028"/>
                <a:gd name="connsiteY126" fmla="*/ 91450 h 304127"/>
                <a:gd name="connsiteX127" fmla="*/ 88583 w 306028"/>
                <a:gd name="connsiteY127" fmla="*/ 96128 h 304127"/>
                <a:gd name="connsiteX128" fmla="*/ 83902 w 306028"/>
                <a:gd name="connsiteY128" fmla="*/ 91450 h 304127"/>
                <a:gd name="connsiteX129" fmla="*/ 83902 w 306028"/>
                <a:gd name="connsiteY129" fmla="*/ 25236 h 304127"/>
                <a:gd name="connsiteX130" fmla="*/ 83902 w 306028"/>
                <a:gd name="connsiteY130" fmla="*/ 18759 h 304127"/>
                <a:gd name="connsiteX131" fmla="*/ 75620 w 306028"/>
                <a:gd name="connsiteY131" fmla="*/ 9402 h 304127"/>
                <a:gd name="connsiteX132" fmla="*/ 75980 w 306028"/>
                <a:gd name="connsiteY132" fmla="*/ 46 h 304127"/>
                <a:gd name="connsiteX133" fmla="*/ 91464 w 306028"/>
                <a:gd name="connsiteY133" fmla="*/ 10482 h 304127"/>
                <a:gd name="connsiteX134" fmla="*/ 102987 w 306028"/>
                <a:gd name="connsiteY134" fmla="*/ 7243 h 304127"/>
                <a:gd name="connsiteX135" fmla="*/ 120271 w 306028"/>
                <a:gd name="connsiteY135" fmla="*/ 25956 h 304127"/>
                <a:gd name="connsiteX136" fmla="*/ 120271 w 306028"/>
                <a:gd name="connsiteY136" fmla="*/ 29914 h 304127"/>
                <a:gd name="connsiteX137" fmla="*/ 130354 w 306028"/>
                <a:gd name="connsiteY137" fmla="*/ 27395 h 304127"/>
                <a:gd name="connsiteX138" fmla="*/ 147278 w 306028"/>
                <a:gd name="connsiteY138" fmla="*/ 46468 h 304127"/>
                <a:gd name="connsiteX139" fmla="*/ 147278 w 306028"/>
                <a:gd name="connsiteY139" fmla="*/ 90370 h 304127"/>
                <a:gd name="connsiteX140" fmla="*/ 137556 w 306028"/>
                <a:gd name="connsiteY140" fmla="*/ 156225 h 304127"/>
                <a:gd name="connsiteX141" fmla="*/ 128553 w 306028"/>
                <a:gd name="connsiteY141" fmla="*/ 214881 h 304127"/>
                <a:gd name="connsiteX142" fmla="*/ 130354 w 306028"/>
                <a:gd name="connsiteY142" fmla="*/ 214881 h 304127"/>
                <a:gd name="connsiteX143" fmla="*/ 139356 w 306028"/>
                <a:gd name="connsiteY143" fmla="*/ 224238 h 304127"/>
                <a:gd name="connsiteX144" fmla="*/ 139356 w 306028"/>
                <a:gd name="connsiteY144" fmla="*/ 299448 h 304127"/>
                <a:gd name="connsiteX145" fmla="*/ 134675 w 306028"/>
                <a:gd name="connsiteY145" fmla="*/ 304126 h 304127"/>
                <a:gd name="connsiteX146" fmla="*/ 130354 w 306028"/>
                <a:gd name="connsiteY146" fmla="*/ 299448 h 304127"/>
                <a:gd name="connsiteX147" fmla="*/ 130354 w 306028"/>
                <a:gd name="connsiteY147" fmla="*/ 269580 h 304127"/>
                <a:gd name="connsiteX148" fmla="*/ 28448 w 306028"/>
                <a:gd name="connsiteY148" fmla="*/ 269580 h 304127"/>
                <a:gd name="connsiteX149" fmla="*/ 28448 w 306028"/>
                <a:gd name="connsiteY149" fmla="*/ 299448 h 304127"/>
                <a:gd name="connsiteX150" fmla="*/ 23766 w 306028"/>
                <a:gd name="connsiteY150" fmla="*/ 304126 h 304127"/>
                <a:gd name="connsiteX151" fmla="*/ 19085 w 306028"/>
                <a:gd name="connsiteY151" fmla="*/ 299448 h 304127"/>
                <a:gd name="connsiteX152" fmla="*/ 19085 w 306028"/>
                <a:gd name="connsiteY152" fmla="*/ 224238 h 304127"/>
                <a:gd name="connsiteX153" fmla="*/ 28448 w 306028"/>
                <a:gd name="connsiteY153" fmla="*/ 214881 h 304127"/>
                <a:gd name="connsiteX154" fmla="*/ 29888 w 306028"/>
                <a:gd name="connsiteY154" fmla="*/ 214881 h 304127"/>
                <a:gd name="connsiteX155" fmla="*/ 29888 w 306028"/>
                <a:gd name="connsiteY155" fmla="*/ 205525 h 304127"/>
                <a:gd name="connsiteX156" fmla="*/ 24487 w 306028"/>
                <a:gd name="connsiteY156" fmla="*/ 191850 h 304127"/>
                <a:gd name="connsiteX157" fmla="*/ 9003 w 306028"/>
                <a:gd name="connsiteY157" fmla="*/ 176377 h 304127"/>
                <a:gd name="connsiteX158" fmla="*/ 0 w 306028"/>
                <a:gd name="connsiteY158" fmla="*/ 152626 h 304127"/>
                <a:gd name="connsiteX159" fmla="*/ 0 w 306028"/>
                <a:gd name="connsiteY159" fmla="*/ 103325 h 304127"/>
                <a:gd name="connsiteX160" fmla="*/ 15484 w 306028"/>
                <a:gd name="connsiteY160" fmla="*/ 82094 h 304127"/>
                <a:gd name="connsiteX161" fmla="*/ 29888 w 306028"/>
                <a:gd name="connsiteY161" fmla="*/ 85332 h 304127"/>
                <a:gd name="connsiteX162" fmla="*/ 29888 w 306028"/>
                <a:gd name="connsiteY162" fmla="*/ 38911 h 304127"/>
                <a:gd name="connsiteX163" fmla="*/ 44652 w 306028"/>
                <a:gd name="connsiteY163" fmla="*/ 20558 h 304127"/>
                <a:gd name="connsiteX164" fmla="*/ 56895 w 306028"/>
                <a:gd name="connsiteY164" fmla="*/ 22717 h 304127"/>
                <a:gd name="connsiteX165" fmla="*/ 56895 w 306028"/>
                <a:gd name="connsiteY165" fmla="*/ 18039 h 304127"/>
                <a:gd name="connsiteX166" fmla="*/ 62656 w 306028"/>
                <a:gd name="connsiteY166" fmla="*/ 5084 h 304127"/>
                <a:gd name="connsiteX167" fmla="*/ 75980 w 306028"/>
                <a:gd name="connsiteY167" fmla="*/ 46 h 30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306028" h="304127">
                  <a:moveTo>
                    <a:pt x="28448" y="224238"/>
                  </a:moveTo>
                  <a:lnTo>
                    <a:pt x="28448" y="260583"/>
                  </a:lnTo>
                  <a:lnTo>
                    <a:pt x="130354" y="260583"/>
                  </a:lnTo>
                  <a:lnTo>
                    <a:pt x="130354" y="224238"/>
                  </a:lnTo>
                  <a:close/>
                  <a:moveTo>
                    <a:pt x="235090" y="63546"/>
                  </a:moveTo>
                  <a:cubicBezTo>
                    <a:pt x="241932" y="63905"/>
                    <a:pt x="247693" y="68221"/>
                    <a:pt x="250214" y="73974"/>
                  </a:cubicBezTo>
                  <a:cubicBezTo>
                    <a:pt x="253815" y="71817"/>
                    <a:pt x="257776" y="70378"/>
                    <a:pt x="262097" y="70378"/>
                  </a:cubicBezTo>
                  <a:cubicBezTo>
                    <a:pt x="271459" y="71098"/>
                    <a:pt x="279381" y="79369"/>
                    <a:pt x="279381" y="89438"/>
                  </a:cubicBezTo>
                  <a:lnTo>
                    <a:pt x="279381" y="93034"/>
                  </a:lnTo>
                  <a:cubicBezTo>
                    <a:pt x="282262" y="91236"/>
                    <a:pt x="285503" y="90517"/>
                    <a:pt x="289104" y="90876"/>
                  </a:cubicBezTo>
                  <a:cubicBezTo>
                    <a:pt x="298826" y="91236"/>
                    <a:pt x="306028" y="99867"/>
                    <a:pt x="306028" y="109576"/>
                  </a:cubicBezTo>
                  <a:lnTo>
                    <a:pt x="306028" y="153449"/>
                  </a:lnTo>
                  <a:cubicBezTo>
                    <a:pt x="306028" y="176104"/>
                    <a:pt x="303147" y="198041"/>
                    <a:pt x="296306" y="219618"/>
                  </a:cubicBezTo>
                  <a:cubicBezTo>
                    <a:pt x="290544" y="239396"/>
                    <a:pt x="287663" y="259535"/>
                    <a:pt x="287663" y="280032"/>
                  </a:cubicBezTo>
                  <a:lnTo>
                    <a:pt x="287663" y="299452"/>
                  </a:lnTo>
                  <a:cubicBezTo>
                    <a:pt x="287663" y="302328"/>
                    <a:pt x="285503" y="304127"/>
                    <a:pt x="282982" y="304127"/>
                  </a:cubicBezTo>
                  <a:cubicBezTo>
                    <a:pt x="280462" y="304127"/>
                    <a:pt x="278301" y="302328"/>
                    <a:pt x="278301" y="299452"/>
                  </a:cubicBezTo>
                  <a:lnTo>
                    <a:pt x="278301" y="280032"/>
                  </a:lnTo>
                  <a:cubicBezTo>
                    <a:pt x="278301" y="258815"/>
                    <a:pt x="281542" y="237239"/>
                    <a:pt x="287663" y="217100"/>
                  </a:cubicBezTo>
                  <a:cubicBezTo>
                    <a:pt x="293785" y="196243"/>
                    <a:pt x="297026" y="175026"/>
                    <a:pt x="297026" y="153449"/>
                  </a:cubicBezTo>
                  <a:lnTo>
                    <a:pt x="297026" y="109576"/>
                  </a:lnTo>
                  <a:cubicBezTo>
                    <a:pt x="297026" y="104542"/>
                    <a:pt x="293065" y="100226"/>
                    <a:pt x="288744" y="100226"/>
                  </a:cubicBezTo>
                  <a:cubicBezTo>
                    <a:pt x="285863" y="99867"/>
                    <a:pt x="283702" y="100945"/>
                    <a:pt x="281902" y="102384"/>
                  </a:cubicBezTo>
                  <a:cubicBezTo>
                    <a:pt x="280101" y="104182"/>
                    <a:pt x="279381" y="106340"/>
                    <a:pt x="279381" y="108857"/>
                  </a:cubicBezTo>
                  <a:lnTo>
                    <a:pt x="279381" y="159203"/>
                  </a:lnTo>
                  <a:cubicBezTo>
                    <a:pt x="279381" y="161720"/>
                    <a:pt x="277221" y="163518"/>
                    <a:pt x="274700" y="163518"/>
                  </a:cubicBezTo>
                  <a:cubicBezTo>
                    <a:pt x="272179" y="163518"/>
                    <a:pt x="270019" y="161720"/>
                    <a:pt x="270019" y="159203"/>
                  </a:cubicBezTo>
                  <a:lnTo>
                    <a:pt x="270019" y="108857"/>
                  </a:lnTo>
                  <a:lnTo>
                    <a:pt x="270019" y="89438"/>
                  </a:lnTo>
                  <a:cubicBezTo>
                    <a:pt x="270019" y="84403"/>
                    <a:pt x="266058" y="80088"/>
                    <a:pt x="261377" y="79728"/>
                  </a:cubicBezTo>
                  <a:cubicBezTo>
                    <a:pt x="258856" y="79728"/>
                    <a:pt x="256695" y="80447"/>
                    <a:pt x="254895" y="82246"/>
                  </a:cubicBezTo>
                  <a:cubicBezTo>
                    <a:pt x="253095" y="83684"/>
                    <a:pt x="252374" y="86201"/>
                    <a:pt x="252374" y="88719"/>
                  </a:cubicBezTo>
                  <a:lnTo>
                    <a:pt x="252374" y="154887"/>
                  </a:lnTo>
                  <a:cubicBezTo>
                    <a:pt x="252374" y="157405"/>
                    <a:pt x="250214" y="159562"/>
                    <a:pt x="247693" y="159562"/>
                  </a:cubicBezTo>
                  <a:cubicBezTo>
                    <a:pt x="245172" y="159562"/>
                    <a:pt x="243012" y="157405"/>
                    <a:pt x="243012" y="154887"/>
                  </a:cubicBezTo>
                  <a:lnTo>
                    <a:pt x="243012" y="88719"/>
                  </a:lnTo>
                  <a:lnTo>
                    <a:pt x="243012" y="82246"/>
                  </a:lnTo>
                  <a:cubicBezTo>
                    <a:pt x="243012" y="77211"/>
                    <a:pt x="239051" y="72896"/>
                    <a:pt x="234370" y="72536"/>
                  </a:cubicBezTo>
                  <a:cubicBezTo>
                    <a:pt x="232209" y="72536"/>
                    <a:pt x="229689" y="73255"/>
                    <a:pt x="227888" y="75053"/>
                  </a:cubicBezTo>
                  <a:cubicBezTo>
                    <a:pt x="226088" y="76492"/>
                    <a:pt x="225007" y="79009"/>
                    <a:pt x="225007" y="81526"/>
                  </a:cubicBezTo>
                  <a:lnTo>
                    <a:pt x="225007" y="101665"/>
                  </a:lnTo>
                  <a:lnTo>
                    <a:pt x="225007" y="150572"/>
                  </a:lnTo>
                  <a:cubicBezTo>
                    <a:pt x="225007" y="153089"/>
                    <a:pt x="222847" y="155247"/>
                    <a:pt x="220326" y="155247"/>
                  </a:cubicBezTo>
                  <a:cubicBezTo>
                    <a:pt x="217805" y="155247"/>
                    <a:pt x="216005" y="153089"/>
                    <a:pt x="216005" y="150572"/>
                  </a:cubicBezTo>
                  <a:lnTo>
                    <a:pt x="216005" y="101665"/>
                  </a:lnTo>
                  <a:lnTo>
                    <a:pt x="216005" y="101305"/>
                  </a:lnTo>
                  <a:cubicBezTo>
                    <a:pt x="216005" y="98788"/>
                    <a:pt x="214565" y="96630"/>
                    <a:pt x="212764" y="94832"/>
                  </a:cubicBezTo>
                  <a:cubicBezTo>
                    <a:pt x="210604" y="93034"/>
                    <a:pt x="208083" y="92674"/>
                    <a:pt x="205202" y="93034"/>
                  </a:cubicBezTo>
                  <a:cubicBezTo>
                    <a:pt x="201241" y="93753"/>
                    <a:pt x="198000" y="97709"/>
                    <a:pt x="198000" y="102024"/>
                  </a:cubicBezTo>
                  <a:lnTo>
                    <a:pt x="198000" y="166035"/>
                  </a:lnTo>
                  <a:lnTo>
                    <a:pt x="198000" y="193366"/>
                  </a:lnTo>
                  <a:cubicBezTo>
                    <a:pt x="198000" y="195883"/>
                    <a:pt x="199081" y="198041"/>
                    <a:pt x="200521" y="199839"/>
                  </a:cubicBezTo>
                  <a:lnTo>
                    <a:pt x="206643" y="206312"/>
                  </a:lnTo>
                  <a:cubicBezTo>
                    <a:pt x="208443" y="208110"/>
                    <a:pt x="208083" y="211346"/>
                    <a:pt x="206643" y="212785"/>
                  </a:cubicBezTo>
                  <a:cubicBezTo>
                    <a:pt x="205562" y="213864"/>
                    <a:pt x="204482" y="214223"/>
                    <a:pt x="203402" y="214223"/>
                  </a:cubicBezTo>
                  <a:cubicBezTo>
                    <a:pt x="201961" y="214223"/>
                    <a:pt x="200881" y="213504"/>
                    <a:pt x="200161" y="212785"/>
                  </a:cubicBezTo>
                  <a:lnTo>
                    <a:pt x="193679" y="206312"/>
                  </a:lnTo>
                  <a:cubicBezTo>
                    <a:pt x="190798" y="202716"/>
                    <a:pt x="188998" y="198041"/>
                    <a:pt x="188998" y="193366"/>
                  </a:cubicBezTo>
                  <a:lnTo>
                    <a:pt x="188998" y="166035"/>
                  </a:lnTo>
                  <a:cubicBezTo>
                    <a:pt x="188998" y="162439"/>
                    <a:pt x="187198" y="158843"/>
                    <a:pt x="184677" y="156326"/>
                  </a:cubicBezTo>
                  <a:cubicBezTo>
                    <a:pt x="182156" y="154528"/>
                    <a:pt x="179276" y="153808"/>
                    <a:pt x="176395" y="154528"/>
                  </a:cubicBezTo>
                  <a:cubicBezTo>
                    <a:pt x="171714" y="155607"/>
                    <a:pt x="168113" y="160641"/>
                    <a:pt x="168113" y="166755"/>
                  </a:cubicBezTo>
                  <a:lnTo>
                    <a:pt x="168113" y="216021"/>
                  </a:lnTo>
                  <a:cubicBezTo>
                    <a:pt x="168113" y="222135"/>
                    <a:pt x="170273" y="228608"/>
                    <a:pt x="174594" y="232923"/>
                  </a:cubicBezTo>
                  <a:lnTo>
                    <a:pt x="190078" y="248746"/>
                  </a:lnTo>
                  <a:cubicBezTo>
                    <a:pt x="195120" y="253781"/>
                    <a:pt x="198000" y="260973"/>
                    <a:pt x="198000" y="268525"/>
                  </a:cubicBezTo>
                  <a:lnTo>
                    <a:pt x="198000" y="299452"/>
                  </a:lnTo>
                  <a:cubicBezTo>
                    <a:pt x="198000" y="302328"/>
                    <a:pt x="196200" y="304127"/>
                    <a:pt x="193679" y="304127"/>
                  </a:cubicBezTo>
                  <a:cubicBezTo>
                    <a:pt x="190798" y="304127"/>
                    <a:pt x="188998" y="302328"/>
                    <a:pt x="188998" y="299452"/>
                  </a:cubicBezTo>
                  <a:lnTo>
                    <a:pt x="188998" y="268525"/>
                  </a:lnTo>
                  <a:cubicBezTo>
                    <a:pt x="188998" y="263490"/>
                    <a:pt x="186837" y="258815"/>
                    <a:pt x="183237" y="255219"/>
                  </a:cubicBezTo>
                  <a:lnTo>
                    <a:pt x="167753" y="239396"/>
                  </a:lnTo>
                  <a:cubicBezTo>
                    <a:pt x="161991" y="232923"/>
                    <a:pt x="158750" y="224652"/>
                    <a:pt x="158750" y="216021"/>
                  </a:cubicBezTo>
                  <a:lnTo>
                    <a:pt x="158750" y="166755"/>
                  </a:lnTo>
                  <a:cubicBezTo>
                    <a:pt x="158750" y="156326"/>
                    <a:pt x="165232" y="147695"/>
                    <a:pt x="174234" y="145537"/>
                  </a:cubicBezTo>
                  <a:cubicBezTo>
                    <a:pt x="179276" y="144458"/>
                    <a:pt x="184677" y="145537"/>
                    <a:pt x="188998" y="148414"/>
                  </a:cubicBezTo>
                  <a:lnTo>
                    <a:pt x="188998" y="102024"/>
                  </a:lnTo>
                  <a:cubicBezTo>
                    <a:pt x="188998" y="93034"/>
                    <a:pt x="195120" y="85482"/>
                    <a:pt x="203762" y="83684"/>
                  </a:cubicBezTo>
                  <a:cubicBezTo>
                    <a:pt x="207723" y="82965"/>
                    <a:pt x="212404" y="83684"/>
                    <a:pt x="216005" y="85842"/>
                  </a:cubicBezTo>
                  <a:lnTo>
                    <a:pt x="216005" y="81526"/>
                  </a:lnTo>
                  <a:cubicBezTo>
                    <a:pt x="216005" y="76492"/>
                    <a:pt x="217805" y="71817"/>
                    <a:pt x="221406" y="68580"/>
                  </a:cubicBezTo>
                  <a:cubicBezTo>
                    <a:pt x="225007" y="64984"/>
                    <a:pt x="230049" y="63186"/>
                    <a:pt x="235090" y="63546"/>
                  </a:cubicBezTo>
                  <a:close/>
                  <a:moveTo>
                    <a:pt x="75620" y="9402"/>
                  </a:moveTo>
                  <a:cubicBezTo>
                    <a:pt x="73459" y="9042"/>
                    <a:pt x="70939" y="10122"/>
                    <a:pt x="69138" y="11561"/>
                  </a:cubicBezTo>
                  <a:cubicBezTo>
                    <a:pt x="67338" y="13361"/>
                    <a:pt x="66257" y="15520"/>
                    <a:pt x="66257" y="18039"/>
                  </a:cubicBezTo>
                  <a:lnTo>
                    <a:pt x="66257" y="38191"/>
                  </a:lnTo>
                  <a:lnTo>
                    <a:pt x="66257" y="87132"/>
                  </a:lnTo>
                  <a:cubicBezTo>
                    <a:pt x="66257" y="90011"/>
                    <a:pt x="64097" y="91810"/>
                    <a:pt x="61576" y="91810"/>
                  </a:cubicBezTo>
                  <a:cubicBezTo>
                    <a:pt x="59055" y="91810"/>
                    <a:pt x="56895" y="90011"/>
                    <a:pt x="56895" y="87132"/>
                  </a:cubicBezTo>
                  <a:lnTo>
                    <a:pt x="56895" y="38191"/>
                  </a:lnTo>
                  <a:cubicBezTo>
                    <a:pt x="56895" y="35672"/>
                    <a:pt x="55815" y="33153"/>
                    <a:pt x="54014" y="31354"/>
                  </a:cubicBezTo>
                  <a:cubicBezTo>
                    <a:pt x="51854" y="29914"/>
                    <a:pt x="49333" y="29194"/>
                    <a:pt x="46452" y="29554"/>
                  </a:cubicBezTo>
                  <a:cubicBezTo>
                    <a:pt x="42491" y="30634"/>
                    <a:pt x="39250" y="34592"/>
                    <a:pt x="39250" y="38911"/>
                  </a:cubicBezTo>
                  <a:lnTo>
                    <a:pt x="39250" y="102606"/>
                  </a:lnTo>
                  <a:lnTo>
                    <a:pt x="39250" y="129955"/>
                  </a:lnTo>
                  <a:cubicBezTo>
                    <a:pt x="39250" y="132474"/>
                    <a:pt x="39971" y="134993"/>
                    <a:pt x="41771" y="136432"/>
                  </a:cubicBezTo>
                  <a:lnTo>
                    <a:pt x="47893" y="143270"/>
                  </a:lnTo>
                  <a:cubicBezTo>
                    <a:pt x="49693" y="145069"/>
                    <a:pt x="49333" y="147948"/>
                    <a:pt x="47532" y="149747"/>
                  </a:cubicBezTo>
                  <a:cubicBezTo>
                    <a:pt x="46812" y="150467"/>
                    <a:pt x="45732" y="150827"/>
                    <a:pt x="44292" y="150827"/>
                  </a:cubicBezTo>
                  <a:cubicBezTo>
                    <a:pt x="43211" y="150827"/>
                    <a:pt x="42131" y="150107"/>
                    <a:pt x="41051" y="149387"/>
                  </a:cubicBezTo>
                  <a:lnTo>
                    <a:pt x="34929" y="142910"/>
                  </a:lnTo>
                  <a:cubicBezTo>
                    <a:pt x="32048" y="139311"/>
                    <a:pt x="29888" y="134993"/>
                    <a:pt x="29888" y="129955"/>
                  </a:cubicBezTo>
                  <a:lnTo>
                    <a:pt x="29888" y="102606"/>
                  </a:lnTo>
                  <a:cubicBezTo>
                    <a:pt x="29888" y="99007"/>
                    <a:pt x="28448" y="95408"/>
                    <a:pt x="25567" y="93249"/>
                  </a:cubicBezTo>
                  <a:cubicBezTo>
                    <a:pt x="23406" y="91090"/>
                    <a:pt x="20526" y="90730"/>
                    <a:pt x="17645" y="91090"/>
                  </a:cubicBezTo>
                  <a:cubicBezTo>
                    <a:pt x="12964" y="92530"/>
                    <a:pt x="9363" y="97568"/>
                    <a:pt x="9363" y="103325"/>
                  </a:cubicBezTo>
                  <a:lnTo>
                    <a:pt x="9363" y="152626"/>
                  </a:lnTo>
                  <a:cubicBezTo>
                    <a:pt x="9363" y="159103"/>
                    <a:pt x="11523" y="165221"/>
                    <a:pt x="15844" y="169899"/>
                  </a:cubicBezTo>
                  <a:lnTo>
                    <a:pt x="30968" y="185373"/>
                  </a:lnTo>
                  <a:cubicBezTo>
                    <a:pt x="36370" y="190771"/>
                    <a:pt x="39250" y="197968"/>
                    <a:pt x="39250" y="205525"/>
                  </a:cubicBezTo>
                  <a:lnTo>
                    <a:pt x="39250" y="214881"/>
                  </a:lnTo>
                  <a:lnTo>
                    <a:pt x="119551" y="214881"/>
                  </a:lnTo>
                  <a:cubicBezTo>
                    <a:pt x="119551" y="194369"/>
                    <a:pt x="122792" y="173498"/>
                    <a:pt x="128553" y="153705"/>
                  </a:cubicBezTo>
                  <a:cubicBezTo>
                    <a:pt x="135035" y="133194"/>
                    <a:pt x="137916" y="111962"/>
                    <a:pt x="137916" y="90370"/>
                  </a:cubicBezTo>
                  <a:lnTo>
                    <a:pt x="137916" y="46468"/>
                  </a:lnTo>
                  <a:cubicBezTo>
                    <a:pt x="137916" y="41070"/>
                    <a:pt x="134315" y="37111"/>
                    <a:pt x="129634" y="36751"/>
                  </a:cubicBezTo>
                  <a:cubicBezTo>
                    <a:pt x="127113" y="36392"/>
                    <a:pt x="124952" y="37471"/>
                    <a:pt x="123152" y="39270"/>
                  </a:cubicBezTo>
                  <a:cubicBezTo>
                    <a:pt x="121351" y="40710"/>
                    <a:pt x="120271" y="43229"/>
                    <a:pt x="120271" y="45748"/>
                  </a:cubicBezTo>
                  <a:lnTo>
                    <a:pt x="120271" y="95768"/>
                  </a:lnTo>
                  <a:cubicBezTo>
                    <a:pt x="120271" y="98287"/>
                    <a:pt x="118471" y="100446"/>
                    <a:pt x="115950" y="100446"/>
                  </a:cubicBezTo>
                  <a:cubicBezTo>
                    <a:pt x="113069" y="100446"/>
                    <a:pt x="111269" y="98287"/>
                    <a:pt x="111269" y="95768"/>
                  </a:cubicBezTo>
                  <a:lnTo>
                    <a:pt x="111269" y="45748"/>
                  </a:lnTo>
                  <a:lnTo>
                    <a:pt x="111269" y="25956"/>
                  </a:lnTo>
                  <a:cubicBezTo>
                    <a:pt x="111269" y="20918"/>
                    <a:pt x="107308" y="16599"/>
                    <a:pt x="102627" y="16599"/>
                  </a:cubicBezTo>
                  <a:cubicBezTo>
                    <a:pt x="100106" y="16240"/>
                    <a:pt x="97945" y="17319"/>
                    <a:pt x="96145" y="18759"/>
                  </a:cubicBezTo>
                  <a:cubicBezTo>
                    <a:pt x="94345" y="20558"/>
                    <a:pt x="93264" y="22717"/>
                    <a:pt x="93264" y="25236"/>
                  </a:cubicBezTo>
                  <a:lnTo>
                    <a:pt x="93264" y="91450"/>
                  </a:lnTo>
                  <a:cubicBezTo>
                    <a:pt x="93264" y="93969"/>
                    <a:pt x="91104" y="96128"/>
                    <a:pt x="88583" y="96128"/>
                  </a:cubicBezTo>
                  <a:cubicBezTo>
                    <a:pt x="86422" y="96128"/>
                    <a:pt x="83902" y="93969"/>
                    <a:pt x="83902" y="91450"/>
                  </a:cubicBezTo>
                  <a:lnTo>
                    <a:pt x="83902" y="25236"/>
                  </a:lnTo>
                  <a:lnTo>
                    <a:pt x="83902" y="18759"/>
                  </a:lnTo>
                  <a:cubicBezTo>
                    <a:pt x="83902" y="13721"/>
                    <a:pt x="80301" y="9402"/>
                    <a:pt x="75620" y="9402"/>
                  </a:cubicBezTo>
                  <a:close/>
                  <a:moveTo>
                    <a:pt x="75980" y="46"/>
                  </a:moveTo>
                  <a:cubicBezTo>
                    <a:pt x="83182" y="406"/>
                    <a:pt x="88583" y="4724"/>
                    <a:pt x="91464" y="10482"/>
                  </a:cubicBezTo>
                  <a:cubicBezTo>
                    <a:pt x="94705" y="8323"/>
                    <a:pt x="99026" y="6883"/>
                    <a:pt x="102987" y="7243"/>
                  </a:cubicBezTo>
                  <a:cubicBezTo>
                    <a:pt x="112709" y="7603"/>
                    <a:pt x="120271" y="15880"/>
                    <a:pt x="120271" y="25956"/>
                  </a:cubicBezTo>
                  <a:lnTo>
                    <a:pt x="120271" y="29914"/>
                  </a:lnTo>
                  <a:cubicBezTo>
                    <a:pt x="123152" y="28115"/>
                    <a:pt x="126753" y="27395"/>
                    <a:pt x="130354" y="27395"/>
                  </a:cubicBezTo>
                  <a:cubicBezTo>
                    <a:pt x="140076" y="27755"/>
                    <a:pt x="147278" y="36032"/>
                    <a:pt x="147278" y="46468"/>
                  </a:cubicBezTo>
                  <a:lnTo>
                    <a:pt x="147278" y="90370"/>
                  </a:lnTo>
                  <a:cubicBezTo>
                    <a:pt x="147278" y="112682"/>
                    <a:pt x="144037" y="134993"/>
                    <a:pt x="137556" y="156225"/>
                  </a:cubicBezTo>
                  <a:cubicBezTo>
                    <a:pt x="131794" y="175297"/>
                    <a:pt x="128553" y="195089"/>
                    <a:pt x="128553" y="214881"/>
                  </a:cubicBezTo>
                  <a:lnTo>
                    <a:pt x="130354" y="214881"/>
                  </a:lnTo>
                  <a:cubicBezTo>
                    <a:pt x="135395" y="214881"/>
                    <a:pt x="139356" y="219200"/>
                    <a:pt x="139356" y="224238"/>
                  </a:cubicBezTo>
                  <a:lnTo>
                    <a:pt x="139356" y="299448"/>
                  </a:lnTo>
                  <a:cubicBezTo>
                    <a:pt x="139356" y="302327"/>
                    <a:pt x="137556" y="304126"/>
                    <a:pt x="134675" y="304126"/>
                  </a:cubicBezTo>
                  <a:cubicBezTo>
                    <a:pt x="132154" y="304126"/>
                    <a:pt x="130354" y="302327"/>
                    <a:pt x="130354" y="299448"/>
                  </a:cubicBezTo>
                  <a:lnTo>
                    <a:pt x="130354" y="269580"/>
                  </a:lnTo>
                  <a:lnTo>
                    <a:pt x="28448" y="269580"/>
                  </a:lnTo>
                  <a:lnTo>
                    <a:pt x="28448" y="299448"/>
                  </a:lnTo>
                  <a:cubicBezTo>
                    <a:pt x="28448" y="302327"/>
                    <a:pt x="26287" y="304126"/>
                    <a:pt x="23766" y="304126"/>
                  </a:cubicBezTo>
                  <a:cubicBezTo>
                    <a:pt x="21246" y="304126"/>
                    <a:pt x="19085" y="302327"/>
                    <a:pt x="19085" y="299448"/>
                  </a:cubicBezTo>
                  <a:lnTo>
                    <a:pt x="19085" y="224238"/>
                  </a:lnTo>
                  <a:cubicBezTo>
                    <a:pt x="19085" y="219200"/>
                    <a:pt x="23406" y="214881"/>
                    <a:pt x="28448" y="214881"/>
                  </a:cubicBezTo>
                  <a:lnTo>
                    <a:pt x="29888" y="214881"/>
                  </a:lnTo>
                  <a:lnTo>
                    <a:pt x="29888" y="205525"/>
                  </a:lnTo>
                  <a:cubicBezTo>
                    <a:pt x="29888" y="200487"/>
                    <a:pt x="28087" y="195449"/>
                    <a:pt x="24487" y="191850"/>
                  </a:cubicBezTo>
                  <a:lnTo>
                    <a:pt x="9003" y="176377"/>
                  </a:lnTo>
                  <a:cubicBezTo>
                    <a:pt x="3241" y="169899"/>
                    <a:pt x="0" y="161622"/>
                    <a:pt x="0" y="152626"/>
                  </a:cubicBezTo>
                  <a:lnTo>
                    <a:pt x="0" y="103325"/>
                  </a:lnTo>
                  <a:cubicBezTo>
                    <a:pt x="0" y="93249"/>
                    <a:pt x="6482" y="84253"/>
                    <a:pt x="15484" y="82094"/>
                  </a:cubicBezTo>
                  <a:cubicBezTo>
                    <a:pt x="20526" y="81014"/>
                    <a:pt x="25567" y="82094"/>
                    <a:pt x="29888" y="85332"/>
                  </a:cubicBezTo>
                  <a:lnTo>
                    <a:pt x="29888" y="38911"/>
                  </a:lnTo>
                  <a:cubicBezTo>
                    <a:pt x="29888" y="29914"/>
                    <a:pt x="36010" y="21997"/>
                    <a:pt x="44652" y="20558"/>
                  </a:cubicBezTo>
                  <a:cubicBezTo>
                    <a:pt x="48973" y="19838"/>
                    <a:pt x="53654" y="20558"/>
                    <a:pt x="56895" y="22717"/>
                  </a:cubicBezTo>
                  <a:lnTo>
                    <a:pt x="56895" y="18039"/>
                  </a:lnTo>
                  <a:cubicBezTo>
                    <a:pt x="56895" y="13001"/>
                    <a:pt x="59055" y="8323"/>
                    <a:pt x="62656" y="5084"/>
                  </a:cubicBezTo>
                  <a:cubicBezTo>
                    <a:pt x="66257" y="1485"/>
                    <a:pt x="71299" y="-314"/>
                    <a:pt x="75980" y="46"/>
                  </a:cubicBezTo>
                  <a:close/>
                </a:path>
              </a:pathLst>
            </a:custGeom>
            <a:solidFill>
              <a:srgbClr val="FFFFFF"/>
            </a:solidFill>
            <a:ln>
              <a:noFill/>
            </a:ln>
            <a:effectLst/>
          </p:spPr>
          <p:txBody>
            <a:bodyPr wrap="square" anchor="ctr">
              <a:noAutofit/>
            </a:bodyPr>
            <a:lstStyle/>
            <a:p>
              <a:pPr marL="0" marR="0" lvl="0" indent="0" defTabSz="1828434" eaLnBrk="1" fontAlgn="auto" latinLnBrk="0" hangingPunct="1">
                <a:spcBef>
                  <a:spcPts val="600"/>
                </a:spcBef>
                <a:spcAft>
                  <a:spcPts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43" name="Group 42">
            <a:extLst>
              <a:ext uri="{FF2B5EF4-FFF2-40B4-BE49-F238E27FC236}">
                <a16:creationId xmlns:a16="http://schemas.microsoft.com/office/drawing/2014/main" id="{C2497CF4-58C4-04FB-A908-F8CD4AEC5BDD}"/>
              </a:ext>
            </a:extLst>
          </p:cNvPr>
          <p:cNvGrpSpPr/>
          <p:nvPr/>
        </p:nvGrpSpPr>
        <p:grpSpPr>
          <a:xfrm>
            <a:off x="70807" y="4086433"/>
            <a:ext cx="1416472" cy="1224250"/>
            <a:chOff x="7480063" y="3655741"/>
            <a:chExt cx="2315987" cy="2105443"/>
          </a:xfrm>
        </p:grpSpPr>
        <p:sp>
          <p:nvSpPr>
            <p:cNvPr id="28" name="Shape">
              <a:extLst>
                <a:ext uri="{FF2B5EF4-FFF2-40B4-BE49-F238E27FC236}">
                  <a16:creationId xmlns:a16="http://schemas.microsoft.com/office/drawing/2014/main" id="{977970A7-F3F4-1354-8B9D-567DA3659D4E}"/>
                </a:ext>
              </a:extLst>
            </p:cNvPr>
            <p:cNvSpPr/>
            <p:nvPr/>
          </p:nvSpPr>
          <p:spPr>
            <a:xfrm>
              <a:off x="7480063" y="3655741"/>
              <a:ext cx="2315987" cy="2105443"/>
            </a:xfrm>
            <a:prstGeom prst="rect">
              <a:avLst/>
            </a:prstGeom>
            <a:solidFill>
              <a:srgbClr val="5D739A"/>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05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02074BA4-6E82-BCC6-5534-713FAEFA138D}"/>
                </a:ext>
              </a:extLst>
            </p:cNvPr>
            <p:cNvSpPr txBox="1"/>
            <p:nvPr/>
          </p:nvSpPr>
          <p:spPr>
            <a:xfrm>
              <a:off x="7735582" y="5045938"/>
              <a:ext cx="1861786" cy="403952"/>
            </a:xfrm>
            <a:prstGeom prst="rect">
              <a:avLst/>
            </a:prstGeom>
            <a:noFill/>
          </p:spPr>
          <p:txBody>
            <a:bodyPr wrap="square" rtlCol="0" anchor="ctr" anchorCtr="0">
              <a:spAutoFit/>
            </a:bodyPr>
            <a:lstStyle/>
            <a:p>
              <a:pPr algn="ctr" defTabSz="1828434">
                <a:spcBef>
                  <a:spcPts val="600"/>
                </a:spcBef>
              </a:pPr>
              <a:r>
                <a:rPr lang="en-US" sz="1000" b="1">
                  <a:solidFill>
                    <a:srgbClr val="FFFFFF"/>
                  </a:solidFill>
                  <a:latin typeface="Arial" panose="020B0604020202020204" pitchFamily="34" charset="0"/>
                  <a:ea typeface="League Spartan" charset="0"/>
                  <a:cs typeface="Arial" panose="020B0604020202020204" pitchFamily="34" charset="0"/>
                </a:rPr>
                <a:t>HUMAN RIGHTS</a:t>
              </a:r>
            </a:p>
          </p:txBody>
        </p:sp>
        <p:sp>
          <p:nvSpPr>
            <p:cNvPr id="41" name="Freeform 20">
              <a:extLst>
                <a:ext uri="{FF2B5EF4-FFF2-40B4-BE49-F238E27FC236}">
                  <a16:creationId xmlns:a16="http://schemas.microsoft.com/office/drawing/2014/main" id="{81F39C76-9449-187F-F8A1-3740D733B11D}"/>
                </a:ext>
              </a:extLst>
            </p:cNvPr>
            <p:cNvSpPr>
              <a:spLocks noChangeAspect="1" noChangeArrowheads="1"/>
            </p:cNvSpPr>
            <p:nvPr/>
          </p:nvSpPr>
          <p:spPr bwMode="auto">
            <a:xfrm>
              <a:off x="8302232" y="3828459"/>
              <a:ext cx="597118" cy="931991"/>
            </a:xfrm>
            <a:custGeom>
              <a:avLst/>
              <a:gdLst>
                <a:gd name="connsiteX0" fmla="*/ 1995149 w 4380009"/>
                <a:gd name="connsiteY0" fmla="*/ 0 h 5424103"/>
                <a:gd name="connsiteX1" fmla="*/ 2020740 w 4380009"/>
                <a:gd name="connsiteY1" fmla="*/ 170344 h 5424103"/>
                <a:gd name="connsiteX2" fmla="*/ 2048300 w 4380009"/>
                <a:gd name="connsiteY2" fmla="*/ 60064 h 5424103"/>
                <a:gd name="connsiteX3" fmla="*/ 2048300 w 4380009"/>
                <a:gd name="connsiteY3" fmla="*/ 61048 h 5424103"/>
                <a:gd name="connsiteX4" fmla="*/ 2049284 w 4380009"/>
                <a:gd name="connsiteY4" fmla="*/ 61048 h 5424103"/>
                <a:gd name="connsiteX5" fmla="*/ 2215627 w 4380009"/>
                <a:gd name="connsiteY5" fmla="*/ 205792 h 5424103"/>
                <a:gd name="connsiteX6" fmla="*/ 2275668 w 4380009"/>
                <a:gd name="connsiteY6" fmla="*/ 222531 h 5424103"/>
                <a:gd name="connsiteX7" fmla="*/ 3006987 w 4380009"/>
                <a:gd name="connsiteY7" fmla="*/ 625252 h 5424103"/>
                <a:gd name="connsiteX8" fmla="*/ 3008956 w 4380009"/>
                <a:gd name="connsiteY8" fmla="*/ 625252 h 5424103"/>
                <a:gd name="connsiteX9" fmla="*/ 3009940 w 4380009"/>
                <a:gd name="connsiteY9" fmla="*/ 625252 h 5424103"/>
                <a:gd name="connsiteX10" fmla="*/ 3012893 w 4380009"/>
                <a:gd name="connsiteY10" fmla="*/ 625252 h 5424103"/>
                <a:gd name="connsiteX11" fmla="*/ 3016830 w 4380009"/>
                <a:gd name="connsiteY11" fmla="*/ 625252 h 5424103"/>
                <a:gd name="connsiteX12" fmla="*/ 3017814 w 4380009"/>
                <a:gd name="connsiteY12" fmla="*/ 625252 h 5424103"/>
                <a:gd name="connsiteX13" fmla="*/ 3022736 w 4380009"/>
                <a:gd name="connsiteY13" fmla="*/ 626236 h 5424103"/>
                <a:gd name="connsiteX14" fmla="*/ 3024704 w 4380009"/>
                <a:gd name="connsiteY14" fmla="*/ 626236 h 5424103"/>
                <a:gd name="connsiteX15" fmla="*/ 3028641 w 4380009"/>
                <a:gd name="connsiteY15" fmla="*/ 626236 h 5424103"/>
                <a:gd name="connsiteX16" fmla="*/ 3030610 w 4380009"/>
                <a:gd name="connsiteY16" fmla="*/ 627221 h 5424103"/>
                <a:gd name="connsiteX17" fmla="*/ 3036515 w 4380009"/>
                <a:gd name="connsiteY17" fmla="*/ 627221 h 5424103"/>
                <a:gd name="connsiteX18" fmla="*/ 3039468 w 4380009"/>
                <a:gd name="connsiteY18" fmla="*/ 628206 h 5424103"/>
                <a:gd name="connsiteX19" fmla="*/ 3044390 w 4380009"/>
                <a:gd name="connsiteY19" fmla="*/ 629190 h 5424103"/>
                <a:gd name="connsiteX20" fmla="*/ 3047342 w 4380009"/>
                <a:gd name="connsiteY20" fmla="*/ 630175 h 5424103"/>
                <a:gd name="connsiteX21" fmla="*/ 3055217 w 4380009"/>
                <a:gd name="connsiteY21" fmla="*/ 631160 h 5424103"/>
                <a:gd name="connsiteX22" fmla="*/ 3057185 w 4380009"/>
                <a:gd name="connsiteY22" fmla="*/ 631160 h 5424103"/>
                <a:gd name="connsiteX23" fmla="*/ 3064075 w 4380009"/>
                <a:gd name="connsiteY23" fmla="*/ 633129 h 5424103"/>
                <a:gd name="connsiteX24" fmla="*/ 3066044 w 4380009"/>
                <a:gd name="connsiteY24" fmla="*/ 635098 h 5424103"/>
                <a:gd name="connsiteX25" fmla="*/ 3074902 w 4380009"/>
                <a:gd name="connsiteY25" fmla="*/ 637067 h 5424103"/>
                <a:gd name="connsiteX26" fmla="*/ 3077855 w 4380009"/>
                <a:gd name="connsiteY26" fmla="*/ 637067 h 5424103"/>
                <a:gd name="connsiteX27" fmla="*/ 3084745 w 4380009"/>
                <a:gd name="connsiteY27" fmla="*/ 640021 h 5424103"/>
                <a:gd name="connsiteX28" fmla="*/ 3088682 w 4380009"/>
                <a:gd name="connsiteY28" fmla="*/ 641006 h 5424103"/>
                <a:gd name="connsiteX29" fmla="*/ 3096556 w 4380009"/>
                <a:gd name="connsiteY29" fmla="*/ 644945 h 5424103"/>
                <a:gd name="connsiteX30" fmla="*/ 3098525 w 4380009"/>
                <a:gd name="connsiteY30" fmla="*/ 645929 h 5424103"/>
                <a:gd name="connsiteX31" fmla="*/ 3108368 w 4380009"/>
                <a:gd name="connsiteY31" fmla="*/ 649868 h 5424103"/>
                <a:gd name="connsiteX32" fmla="*/ 3112305 w 4380009"/>
                <a:gd name="connsiteY32" fmla="*/ 650853 h 5424103"/>
                <a:gd name="connsiteX33" fmla="*/ 3119195 w 4380009"/>
                <a:gd name="connsiteY33" fmla="*/ 654791 h 5424103"/>
                <a:gd name="connsiteX34" fmla="*/ 3123132 w 4380009"/>
                <a:gd name="connsiteY34" fmla="*/ 656761 h 5424103"/>
                <a:gd name="connsiteX35" fmla="*/ 3132974 w 4380009"/>
                <a:gd name="connsiteY35" fmla="*/ 661684 h 5424103"/>
                <a:gd name="connsiteX36" fmla="*/ 3135928 w 4380009"/>
                <a:gd name="connsiteY36" fmla="*/ 663653 h 5424103"/>
                <a:gd name="connsiteX37" fmla="*/ 3143802 w 4380009"/>
                <a:gd name="connsiteY37" fmla="*/ 668576 h 5424103"/>
                <a:gd name="connsiteX38" fmla="*/ 3147739 w 4380009"/>
                <a:gd name="connsiteY38" fmla="*/ 670546 h 5424103"/>
                <a:gd name="connsiteX39" fmla="*/ 3157582 w 4380009"/>
                <a:gd name="connsiteY39" fmla="*/ 678423 h 5424103"/>
                <a:gd name="connsiteX40" fmla="*/ 3161519 w 4380009"/>
                <a:gd name="connsiteY40" fmla="*/ 680392 h 5424103"/>
                <a:gd name="connsiteX41" fmla="*/ 3168409 w 4380009"/>
                <a:gd name="connsiteY41" fmla="*/ 686300 h 5424103"/>
                <a:gd name="connsiteX42" fmla="*/ 3172346 w 4380009"/>
                <a:gd name="connsiteY42" fmla="*/ 689254 h 5424103"/>
                <a:gd name="connsiteX43" fmla="*/ 3182188 w 4380009"/>
                <a:gd name="connsiteY43" fmla="*/ 697131 h 5424103"/>
                <a:gd name="connsiteX44" fmla="*/ 3185141 w 4380009"/>
                <a:gd name="connsiteY44" fmla="*/ 700085 h 5424103"/>
                <a:gd name="connsiteX45" fmla="*/ 3192031 w 4380009"/>
                <a:gd name="connsiteY45" fmla="*/ 707962 h 5424103"/>
                <a:gd name="connsiteX46" fmla="*/ 3195968 w 4380009"/>
                <a:gd name="connsiteY46" fmla="*/ 711901 h 5424103"/>
                <a:gd name="connsiteX47" fmla="*/ 3204827 w 4380009"/>
                <a:gd name="connsiteY47" fmla="*/ 721747 h 5424103"/>
                <a:gd name="connsiteX48" fmla="*/ 3278648 w 4380009"/>
                <a:gd name="connsiteY48" fmla="*/ 923600 h 5424103"/>
                <a:gd name="connsiteX49" fmla="*/ 3281601 w 4380009"/>
                <a:gd name="connsiteY49" fmla="*/ 947232 h 5424103"/>
                <a:gd name="connsiteX50" fmla="*/ 3281601 w 4380009"/>
                <a:gd name="connsiteY50" fmla="*/ 948216 h 5424103"/>
                <a:gd name="connsiteX51" fmla="*/ 3281601 w 4380009"/>
                <a:gd name="connsiteY51" fmla="*/ 952155 h 5424103"/>
                <a:gd name="connsiteX52" fmla="*/ 3281601 w 4380009"/>
                <a:gd name="connsiteY52" fmla="*/ 955109 h 5424103"/>
                <a:gd name="connsiteX53" fmla="*/ 3281601 w 4380009"/>
                <a:gd name="connsiteY53" fmla="*/ 958063 h 5424103"/>
                <a:gd name="connsiteX54" fmla="*/ 3281601 w 4380009"/>
                <a:gd name="connsiteY54" fmla="*/ 962001 h 5424103"/>
                <a:gd name="connsiteX55" fmla="*/ 3281601 w 4380009"/>
                <a:gd name="connsiteY55" fmla="*/ 964955 h 5424103"/>
                <a:gd name="connsiteX56" fmla="*/ 3281601 w 4380009"/>
                <a:gd name="connsiteY56" fmla="*/ 972833 h 5424103"/>
                <a:gd name="connsiteX57" fmla="*/ 3281601 w 4380009"/>
                <a:gd name="connsiteY57" fmla="*/ 975787 h 5424103"/>
                <a:gd name="connsiteX58" fmla="*/ 3280616 w 4380009"/>
                <a:gd name="connsiteY58" fmla="*/ 981694 h 5424103"/>
                <a:gd name="connsiteX59" fmla="*/ 3280616 w 4380009"/>
                <a:gd name="connsiteY59" fmla="*/ 984648 h 5424103"/>
                <a:gd name="connsiteX60" fmla="*/ 3280616 w 4380009"/>
                <a:gd name="connsiteY60" fmla="*/ 991541 h 5424103"/>
                <a:gd name="connsiteX61" fmla="*/ 3279632 w 4380009"/>
                <a:gd name="connsiteY61" fmla="*/ 994495 h 5424103"/>
                <a:gd name="connsiteX62" fmla="*/ 3278648 w 4380009"/>
                <a:gd name="connsiteY62" fmla="*/ 1001387 h 5424103"/>
                <a:gd name="connsiteX63" fmla="*/ 3278648 w 4380009"/>
                <a:gd name="connsiteY63" fmla="*/ 1005326 h 5424103"/>
                <a:gd name="connsiteX64" fmla="*/ 3274711 w 4380009"/>
                <a:gd name="connsiteY64" fmla="*/ 1027973 h 5424103"/>
                <a:gd name="connsiteX65" fmla="*/ 3274711 w 4380009"/>
                <a:gd name="connsiteY65" fmla="*/ 1030927 h 5424103"/>
                <a:gd name="connsiteX66" fmla="*/ 3272742 w 4380009"/>
                <a:gd name="connsiteY66" fmla="*/ 1039789 h 5424103"/>
                <a:gd name="connsiteX67" fmla="*/ 3272742 w 4380009"/>
                <a:gd name="connsiteY67" fmla="*/ 1043727 h 5424103"/>
                <a:gd name="connsiteX68" fmla="*/ 3269789 w 4380009"/>
                <a:gd name="connsiteY68" fmla="*/ 1053574 h 5424103"/>
                <a:gd name="connsiteX69" fmla="*/ 3268805 w 4380009"/>
                <a:gd name="connsiteY69" fmla="*/ 1057512 h 5424103"/>
                <a:gd name="connsiteX70" fmla="*/ 3265852 w 4380009"/>
                <a:gd name="connsiteY70" fmla="*/ 1070313 h 5424103"/>
                <a:gd name="connsiteX71" fmla="*/ 3264868 w 4380009"/>
                <a:gd name="connsiteY71" fmla="*/ 1071297 h 5424103"/>
                <a:gd name="connsiteX72" fmla="*/ 3260931 w 4380009"/>
                <a:gd name="connsiteY72" fmla="*/ 1086067 h 5424103"/>
                <a:gd name="connsiteX73" fmla="*/ 3260931 w 4380009"/>
                <a:gd name="connsiteY73" fmla="*/ 1090006 h 5424103"/>
                <a:gd name="connsiteX74" fmla="*/ 3256994 w 4380009"/>
                <a:gd name="connsiteY74" fmla="*/ 1100837 h 5424103"/>
                <a:gd name="connsiteX75" fmla="*/ 3255025 w 4380009"/>
                <a:gd name="connsiteY75" fmla="*/ 1106745 h 5424103"/>
                <a:gd name="connsiteX76" fmla="*/ 3251088 w 4380009"/>
                <a:gd name="connsiteY76" fmla="*/ 1117576 h 5424103"/>
                <a:gd name="connsiteX77" fmla="*/ 3249120 w 4380009"/>
                <a:gd name="connsiteY77" fmla="*/ 1122499 h 5424103"/>
                <a:gd name="connsiteX78" fmla="*/ 3244198 w 4380009"/>
                <a:gd name="connsiteY78" fmla="*/ 1136284 h 5424103"/>
                <a:gd name="connsiteX79" fmla="*/ 3243214 w 4380009"/>
                <a:gd name="connsiteY79" fmla="*/ 1139238 h 5424103"/>
                <a:gd name="connsiteX80" fmla="*/ 3236324 w 4380009"/>
                <a:gd name="connsiteY80" fmla="*/ 1156962 h 5424103"/>
                <a:gd name="connsiteX81" fmla="*/ 3235340 w 4380009"/>
                <a:gd name="connsiteY81" fmla="*/ 1159916 h 5424103"/>
                <a:gd name="connsiteX82" fmla="*/ 3228450 w 4380009"/>
                <a:gd name="connsiteY82" fmla="*/ 1174685 h 5424103"/>
                <a:gd name="connsiteX83" fmla="*/ 3226481 w 4380009"/>
                <a:gd name="connsiteY83" fmla="*/ 1180593 h 5424103"/>
                <a:gd name="connsiteX84" fmla="*/ 3220576 w 4380009"/>
                <a:gd name="connsiteY84" fmla="*/ 1194379 h 5424103"/>
                <a:gd name="connsiteX85" fmla="*/ 3217622 w 4380009"/>
                <a:gd name="connsiteY85" fmla="*/ 1200286 h 5424103"/>
                <a:gd name="connsiteX86" fmla="*/ 3210732 w 4380009"/>
                <a:gd name="connsiteY86" fmla="*/ 1215056 h 5424103"/>
                <a:gd name="connsiteX87" fmla="*/ 3207780 w 4380009"/>
                <a:gd name="connsiteY87" fmla="*/ 1218995 h 5424103"/>
                <a:gd name="connsiteX88" fmla="*/ 3197937 w 4380009"/>
                <a:gd name="connsiteY88" fmla="*/ 1239672 h 5424103"/>
                <a:gd name="connsiteX89" fmla="*/ 3195968 w 4380009"/>
                <a:gd name="connsiteY89" fmla="*/ 1242626 h 5424103"/>
                <a:gd name="connsiteX90" fmla="*/ 3186126 w 4380009"/>
                <a:gd name="connsiteY90" fmla="*/ 1260350 h 5424103"/>
                <a:gd name="connsiteX91" fmla="*/ 3182188 w 4380009"/>
                <a:gd name="connsiteY91" fmla="*/ 1267243 h 5424103"/>
                <a:gd name="connsiteX92" fmla="*/ 3174314 w 4380009"/>
                <a:gd name="connsiteY92" fmla="*/ 1282012 h 5424103"/>
                <a:gd name="connsiteX93" fmla="*/ 3169393 w 4380009"/>
                <a:gd name="connsiteY93" fmla="*/ 1288905 h 5424103"/>
                <a:gd name="connsiteX94" fmla="*/ 3159550 w 4380009"/>
                <a:gd name="connsiteY94" fmla="*/ 1304659 h 5424103"/>
                <a:gd name="connsiteX95" fmla="*/ 3155613 w 4380009"/>
                <a:gd name="connsiteY95" fmla="*/ 1311552 h 5424103"/>
                <a:gd name="connsiteX96" fmla="*/ 3141833 w 4380009"/>
                <a:gd name="connsiteY96" fmla="*/ 1334199 h 5424103"/>
                <a:gd name="connsiteX97" fmla="*/ 3124116 w 4380009"/>
                <a:gd name="connsiteY97" fmla="*/ 1314506 h 5424103"/>
                <a:gd name="connsiteX98" fmla="*/ 3165456 w 4380009"/>
                <a:gd name="connsiteY98" fmla="*/ 1471065 h 5424103"/>
                <a:gd name="connsiteX99" fmla="*/ 3164472 w 4380009"/>
                <a:gd name="connsiteY99" fmla="*/ 1473034 h 5424103"/>
                <a:gd name="connsiteX100" fmla="*/ 3163487 w 4380009"/>
                <a:gd name="connsiteY100" fmla="*/ 1485834 h 5424103"/>
                <a:gd name="connsiteX101" fmla="*/ 3163487 w 4380009"/>
                <a:gd name="connsiteY101" fmla="*/ 1487804 h 5424103"/>
                <a:gd name="connsiteX102" fmla="*/ 3158566 w 4380009"/>
                <a:gd name="connsiteY102" fmla="*/ 1517343 h 5424103"/>
                <a:gd name="connsiteX103" fmla="*/ 3157582 w 4380009"/>
                <a:gd name="connsiteY103" fmla="*/ 1521282 h 5424103"/>
                <a:gd name="connsiteX104" fmla="*/ 3154629 w 4380009"/>
                <a:gd name="connsiteY104" fmla="*/ 1531128 h 5424103"/>
                <a:gd name="connsiteX105" fmla="*/ 3153644 w 4380009"/>
                <a:gd name="connsiteY105" fmla="*/ 1536051 h 5424103"/>
                <a:gd name="connsiteX106" fmla="*/ 3147739 w 4380009"/>
                <a:gd name="connsiteY106" fmla="*/ 1549837 h 5424103"/>
                <a:gd name="connsiteX107" fmla="*/ 3118210 w 4380009"/>
                <a:gd name="connsiteY107" fmla="*/ 1607931 h 5424103"/>
                <a:gd name="connsiteX108" fmla="*/ 2912496 w 4380009"/>
                <a:gd name="connsiteY108" fmla="*/ 1709350 h 5424103"/>
                <a:gd name="connsiteX109" fmla="*/ 2406577 w 4380009"/>
                <a:gd name="connsiteY109" fmla="*/ 2043145 h 5424103"/>
                <a:gd name="connsiteX110" fmla="*/ 2389844 w 4380009"/>
                <a:gd name="connsiteY110" fmla="*/ 2136687 h 5424103"/>
                <a:gd name="connsiteX111" fmla="*/ 2398703 w 4380009"/>
                <a:gd name="connsiteY111" fmla="*/ 2104193 h 5424103"/>
                <a:gd name="connsiteX112" fmla="*/ 2403624 w 4380009"/>
                <a:gd name="connsiteY112" fmla="*/ 2107147 h 5424103"/>
                <a:gd name="connsiteX113" fmla="*/ 2440043 w 4380009"/>
                <a:gd name="connsiteY113" fmla="*/ 2113055 h 5424103"/>
                <a:gd name="connsiteX114" fmla="*/ 2535518 w 4380009"/>
                <a:gd name="connsiteY114" fmla="*/ 2203643 h 5424103"/>
                <a:gd name="connsiteX115" fmla="*/ 2902654 w 4380009"/>
                <a:gd name="connsiteY115" fmla="*/ 2296200 h 5424103"/>
                <a:gd name="connsiteX116" fmla="*/ 3393808 w 4380009"/>
                <a:gd name="connsiteY116" fmla="*/ 2435035 h 5424103"/>
                <a:gd name="connsiteX117" fmla="*/ 3765866 w 4380009"/>
                <a:gd name="connsiteY117" fmla="*/ 2522669 h 5424103"/>
                <a:gd name="connsiteX118" fmla="*/ 3940083 w 4380009"/>
                <a:gd name="connsiteY118" fmla="*/ 2529562 h 5424103"/>
                <a:gd name="connsiteX119" fmla="*/ 3943036 w 4380009"/>
                <a:gd name="connsiteY119" fmla="*/ 2527593 h 5424103"/>
                <a:gd name="connsiteX120" fmla="*/ 3960753 w 4380009"/>
                <a:gd name="connsiteY120" fmla="*/ 2516761 h 5424103"/>
                <a:gd name="connsiteX121" fmla="*/ 3966658 w 4380009"/>
                <a:gd name="connsiteY121" fmla="*/ 2507899 h 5424103"/>
                <a:gd name="connsiteX122" fmla="*/ 3963706 w 4380009"/>
                <a:gd name="connsiteY122" fmla="*/ 2490176 h 5424103"/>
                <a:gd name="connsiteX123" fmla="*/ 3962721 w 4380009"/>
                <a:gd name="connsiteY123" fmla="*/ 2479345 h 5424103"/>
                <a:gd name="connsiteX124" fmla="*/ 3958784 w 4380009"/>
                <a:gd name="connsiteY124" fmla="*/ 2450790 h 5424103"/>
                <a:gd name="connsiteX125" fmla="*/ 3955831 w 4380009"/>
                <a:gd name="connsiteY125" fmla="*/ 2437005 h 5424103"/>
                <a:gd name="connsiteX126" fmla="*/ 3947957 w 4380009"/>
                <a:gd name="connsiteY126" fmla="*/ 2385803 h 5424103"/>
                <a:gd name="connsiteX127" fmla="*/ 3942051 w 4380009"/>
                <a:gd name="connsiteY127" fmla="*/ 2348387 h 5424103"/>
                <a:gd name="connsiteX128" fmla="*/ 3939098 w 4380009"/>
                <a:gd name="connsiteY128" fmla="*/ 2328693 h 5424103"/>
                <a:gd name="connsiteX129" fmla="*/ 3933193 w 4380009"/>
                <a:gd name="connsiteY129" fmla="*/ 2292261 h 5424103"/>
                <a:gd name="connsiteX130" fmla="*/ 3938114 w 4380009"/>
                <a:gd name="connsiteY130" fmla="*/ 2310970 h 5424103"/>
                <a:gd name="connsiteX131" fmla="*/ 3818032 w 4380009"/>
                <a:gd name="connsiteY131" fmla="*/ 1551806 h 5424103"/>
                <a:gd name="connsiteX132" fmla="*/ 3921382 w 4380009"/>
                <a:gd name="connsiteY132" fmla="*/ 1444479 h 5424103"/>
                <a:gd name="connsiteX133" fmla="*/ 3916460 w 4380009"/>
                <a:gd name="connsiteY133" fmla="*/ 1428725 h 5424103"/>
                <a:gd name="connsiteX134" fmla="*/ 3915476 w 4380009"/>
                <a:gd name="connsiteY134" fmla="*/ 1423802 h 5424103"/>
                <a:gd name="connsiteX135" fmla="*/ 3946973 w 4380009"/>
                <a:gd name="connsiteY135" fmla="*/ 1400170 h 5424103"/>
                <a:gd name="connsiteX136" fmla="*/ 3946973 w 4380009"/>
                <a:gd name="connsiteY136" fmla="*/ 1394262 h 5424103"/>
                <a:gd name="connsiteX137" fmla="*/ 3736337 w 4380009"/>
                <a:gd name="connsiteY137" fmla="*/ 1245580 h 5424103"/>
                <a:gd name="connsiteX138" fmla="*/ 3713699 w 4380009"/>
                <a:gd name="connsiteY138" fmla="*/ 1132346 h 5424103"/>
                <a:gd name="connsiteX139" fmla="*/ 3701888 w 4380009"/>
                <a:gd name="connsiteY139" fmla="*/ 1069328 h 5424103"/>
                <a:gd name="connsiteX140" fmla="*/ 3763897 w 4380009"/>
                <a:gd name="connsiteY140" fmla="*/ 1059482 h 5424103"/>
                <a:gd name="connsiteX141" fmla="*/ 3755038 w 4380009"/>
                <a:gd name="connsiteY141" fmla="*/ 1050620 h 5424103"/>
                <a:gd name="connsiteX142" fmla="*/ 3787520 w 4380009"/>
                <a:gd name="connsiteY142" fmla="*/ 1063420 h 5424103"/>
                <a:gd name="connsiteX143" fmla="*/ 3787520 w 4380009"/>
                <a:gd name="connsiteY143" fmla="*/ 1061451 h 5424103"/>
                <a:gd name="connsiteX144" fmla="*/ 3787520 w 4380009"/>
                <a:gd name="connsiteY144" fmla="*/ 1058497 h 5424103"/>
                <a:gd name="connsiteX145" fmla="*/ 3787520 w 4380009"/>
                <a:gd name="connsiteY145" fmla="*/ 1055543 h 5424103"/>
                <a:gd name="connsiteX146" fmla="*/ 3787520 w 4380009"/>
                <a:gd name="connsiteY146" fmla="*/ 1052589 h 5424103"/>
                <a:gd name="connsiteX147" fmla="*/ 3788504 w 4380009"/>
                <a:gd name="connsiteY147" fmla="*/ 1050620 h 5424103"/>
                <a:gd name="connsiteX148" fmla="*/ 3883979 w 4380009"/>
                <a:gd name="connsiteY148" fmla="*/ 910800 h 5424103"/>
                <a:gd name="connsiteX149" fmla="*/ 3882995 w 4380009"/>
                <a:gd name="connsiteY149" fmla="*/ 910800 h 5424103"/>
                <a:gd name="connsiteX150" fmla="*/ 3867246 w 4380009"/>
                <a:gd name="connsiteY150" fmla="*/ 903907 h 5424103"/>
                <a:gd name="connsiteX151" fmla="*/ 3883979 w 4380009"/>
                <a:gd name="connsiteY151" fmla="*/ 907846 h 5424103"/>
                <a:gd name="connsiteX152" fmla="*/ 3909570 w 4380009"/>
                <a:gd name="connsiteY152" fmla="*/ 920646 h 5424103"/>
                <a:gd name="connsiteX153" fmla="*/ 4016856 w 4380009"/>
                <a:gd name="connsiteY153" fmla="*/ 890122 h 5424103"/>
                <a:gd name="connsiteX154" fmla="*/ 4018825 w 4380009"/>
                <a:gd name="connsiteY154" fmla="*/ 891107 h 5424103"/>
                <a:gd name="connsiteX155" fmla="*/ 4027684 w 4380009"/>
                <a:gd name="connsiteY155" fmla="*/ 893076 h 5424103"/>
                <a:gd name="connsiteX156" fmla="*/ 4030636 w 4380009"/>
                <a:gd name="connsiteY156" fmla="*/ 894061 h 5424103"/>
                <a:gd name="connsiteX157" fmla="*/ 4040479 w 4380009"/>
                <a:gd name="connsiteY157" fmla="*/ 897999 h 5424103"/>
                <a:gd name="connsiteX158" fmla="*/ 4041464 w 4380009"/>
                <a:gd name="connsiteY158" fmla="*/ 897999 h 5424103"/>
                <a:gd name="connsiteX159" fmla="*/ 4042448 w 4380009"/>
                <a:gd name="connsiteY159" fmla="*/ 898984 h 5424103"/>
                <a:gd name="connsiteX160" fmla="*/ 4058196 w 4380009"/>
                <a:gd name="connsiteY160" fmla="*/ 904892 h 5424103"/>
                <a:gd name="connsiteX161" fmla="*/ 4081819 w 4380009"/>
                <a:gd name="connsiteY161" fmla="*/ 903907 h 5424103"/>
                <a:gd name="connsiteX162" fmla="*/ 4143828 w 4380009"/>
                <a:gd name="connsiteY162" fmla="*/ 930493 h 5424103"/>
                <a:gd name="connsiteX163" fmla="*/ 4146781 w 4380009"/>
                <a:gd name="connsiteY163" fmla="*/ 932462 h 5424103"/>
                <a:gd name="connsiteX164" fmla="*/ 4160561 w 4380009"/>
                <a:gd name="connsiteY164" fmla="*/ 932462 h 5424103"/>
                <a:gd name="connsiteX165" fmla="*/ 4161546 w 4380009"/>
                <a:gd name="connsiteY165" fmla="*/ 933447 h 5424103"/>
                <a:gd name="connsiteX166" fmla="*/ 4243240 w 4380009"/>
                <a:gd name="connsiteY166" fmla="*/ 1116591 h 5424103"/>
                <a:gd name="connsiteX167" fmla="*/ 4241272 w 4380009"/>
                <a:gd name="connsiteY167" fmla="*/ 1157947 h 5424103"/>
                <a:gd name="connsiteX168" fmla="*/ 4206822 w 4380009"/>
                <a:gd name="connsiteY168" fmla="*/ 1300721 h 5424103"/>
                <a:gd name="connsiteX169" fmla="*/ 4209775 w 4380009"/>
                <a:gd name="connsiteY169" fmla="*/ 1299736 h 5424103"/>
                <a:gd name="connsiteX170" fmla="*/ 4234382 w 4380009"/>
                <a:gd name="connsiteY170" fmla="*/ 1390323 h 5424103"/>
                <a:gd name="connsiteX171" fmla="*/ 4271784 w 4380009"/>
                <a:gd name="connsiteY171" fmla="*/ 1395247 h 5424103"/>
                <a:gd name="connsiteX172" fmla="*/ 4264894 w 4380009"/>
                <a:gd name="connsiteY172" fmla="*/ 2853511 h 5424103"/>
                <a:gd name="connsiteX173" fmla="*/ 4261942 w 4380009"/>
                <a:gd name="connsiteY173" fmla="*/ 2856465 h 5424103"/>
                <a:gd name="connsiteX174" fmla="*/ 4253084 w 4380009"/>
                <a:gd name="connsiteY174" fmla="*/ 2864342 h 5424103"/>
                <a:gd name="connsiteX175" fmla="*/ 4207806 w 4380009"/>
                <a:gd name="connsiteY175" fmla="*/ 2892897 h 5424103"/>
                <a:gd name="connsiteX176" fmla="*/ 2883952 w 4380009"/>
                <a:gd name="connsiteY176" fmla="*/ 2852526 h 5424103"/>
                <a:gd name="connsiteX177" fmla="*/ 2808163 w 4380009"/>
                <a:gd name="connsiteY177" fmla="*/ 3093765 h 5424103"/>
                <a:gd name="connsiteX178" fmla="*/ 2684144 w 4380009"/>
                <a:gd name="connsiteY178" fmla="*/ 3526026 h 5424103"/>
                <a:gd name="connsiteX179" fmla="*/ 2682175 w 4380009"/>
                <a:gd name="connsiteY179" fmla="*/ 3529965 h 5424103"/>
                <a:gd name="connsiteX180" fmla="*/ 2669380 w 4380009"/>
                <a:gd name="connsiteY180" fmla="*/ 3585105 h 5424103"/>
                <a:gd name="connsiteX181" fmla="*/ 2666427 w 4380009"/>
                <a:gd name="connsiteY181" fmla="*/ 3604798 h 5424103"/>
                <a:gd name="connsiteX182" fmla="*/ 2665442 w 4380009"/>
                <a:gd name="connsiteY182" fmla="*/ 3612675 h 5424103"/>
                <a:gd name="connsiteX183" fmla="*/ 2663474 w 4380009"/>
                <a:gd name="connsiteY183" fmla="*/ 3628429 h 5424103"/>
                <a:gd name="connsiteX184" fmla="*/ 2662490 w 4380009"/>
                <a:gd name="connsiteY184" fmla="*/ 3638276 h 5424103"/>
                <a:gd name="connsiteX185" fmla="*/ 2661505 w 4380009"/>
                <a:gd name="connsiteY185" fmla="*/ 3654030 h 5424103"/>
                <a:gd name="connsiteX186" fmla="*/ 2660521 w 4380009"/>
                <a:gd name="connsiteY186" fmla="*/ 3665846 h 5424103"/>
                <a:gd name="connsiteX187" fmla="*/ 2659537 w 4380009"/>
                <a:gd name="connsiteY187" fmla="*/ 3682585 h 5424103"/>
                <a:gd name="connsiteX188" fmla="*/ 2658552 w 4380009"/>
                <a:gd name="connsiteY188" fmla="*/ 3695385 h 5424103"/>
                <a:gd name="connsiteX189" fmla="*/ 2658552 w 4380009"/>
                <a:gd name="connsiteY189" fmla="*/ 3716063 h 5424103"/>
                <a:gd name="connsiteX190" fmla="*/ 2657568 w 4380009"/>
                <a:gd name="connsiteY190" fmla="*/ 3727879 h 5424103"/>
                <a:gd name="connsiteX191" fmla="*/ 2657568 w 4380009"/>
                <a:gd name="connsiteY191" fmla="*/ 3751510 h 5424103"/>
                <a:gd name="connsiteX192" fmla="*/ 2657568 w 4380009"/>
                <a:gd name="connsiteY192" fmla="*/ 3762341 h 5424103"/>
                <a:gd name="connsiteX193" fmla="*/ 2657568 w 4380009"/>
                <a:gd name="connsiteY193" fmla="*/ 3797789 h 5424103"/>
                <a:gd name="connsiteX194" fmla="*/ 2657568 w 4380009"/>
                <a:gd name="connsiteY194" fmla="*/ 3799758 h 5424103"/>
                <a:gd name="connsiteX195" fmla="*/ 2657568 w 4380009"/>
                <a:gd name="connsiteY195" fmla="*/ 3838159 h 5424103"/>
                <a:gd name="connsiteX196" fmla="*/ 2657568 w 4380009"/>
                <a:gd name="connsiteY196" fmla="*/ 3848991 h 5424103"/>
                <a:gd name="connsiteX197" fmla="*/ 2657568 w 4380009"/>
                <a:gd name="connsiteY197" fmla="*/ 3877545 h 5424103"/>
                <a:gd name="connsiteX198" fmla="*/ 2657568 w 4380009"/>
                <a:gd name="connsiteY198" fmla="*/ 3892315 h 5424103"/>
                <a:gd name="connsiteX199" fmla="*/ 2657568 w 4380009"/>
                <a:gd name="connsiteY199" fmla="*/ 3919885 h 5424103"/>
                <a:gd name="connsiteX200" fmla="*/ 2658552 w 4380009"/>
                <a:gd name="connsiteY200" fmla="*/ 3936624 h 5424103"/>
                <a:gd name="connsiteX201" fmla="*/ 2658552 w 4380009"/>
                <a:gd name="connsiteY201" fmla="*/ 3963210 h 5424103"/>
                <a:gd name="connsiteX202" fmla="*/ 2659537 w 4380009"/>
                <a:gd name="connsiteY202" fmla="*/ 3979949 h 5424103"/>
                <a:gd name="connsiteX203" fmla="*/ 2659537 w 4380009"/>
                <a:gd name="connsiteY203" fmla="*/ 4008503 h 5424103"/>
                <a:gd name="connsiteX204" fmla="*/ 2660521 w 4380009"/>
                <a:gd name="connsiteY204" fmla="*/ 4023273 h 5424103"/>
                <a:gd name="connsiteX205" fmla="*/ 2661505 w 4380009"/>
                <a:gd name="connsiteY205" fmla="*/ 4055767 h 5424103"/>
                <a:gd name="connsiteX206" fmla="*/ 2661505 w 4380009"/>
                <a:gd name="connsiteY206" fmla="*/ 4067583 h 5424103"/>
                <a:gd name="connsiteX207" fmla="*/ 2664458 w 4380009"/>
                <a:gd name="connsiteY207" fmla="*/ 4157185 h 5424103"/>
                <a:gd name="connsiteX208" fmla="*/ 2664458 w 4380009"/>
                <a:gd name="connsiteY208" fmla="*/ 4159155 h 5424103"/>
                <a:gd name="connsiteX209" fmla="*/ 2665442 w 4380009"/>
                <a:gd name="connsiteY209" fmla="*/ 4171955 h 5424103"/>
                <a:gd name="connsiteX210" fmla="*/ 2666427 w 4380009"/>
                <a:gd name="connsiteY210" fmla="*/ 4205433 h 5424103"/>
                <a:gd name="connsiteX211" fmla="*/ 2667411 w 4380009"/>
                <a:gd name="connsiteY211" fmla="*/ 4212326 h 5424103"/>
                <a:gd name="connsiteX212" fmla="*/ 2668395 w 4380009"/>
                <a:gd name="connsiteY212" fmla="*/ 4246789 h 5424103"/>
                <a:gd name="connsiteX213" fmla="*/ 2677254 w 4380009"/>
                <a:gd name="connsiteY213" fmla="*/ 4725327 h 5424103"/>
                <a:gd name="connsiteX214" fmla="*/ 2498115 w 4380009"/>
                <a:gd name="connsiteY214" fmla="*/ 4811977 h 5424103"/>
                <a:gd name="connsiteX215" fmla="*/ 2371604 w 4380009"/>
                <a:gd name="connsiteY215" fmla="*/ 5413197 h 5424103"/>
                <a:gd name="connsiteX216" fmla="*/ 2370975 w 4380009"/>
                <a:gd name="connsiteY216" fmla="*/ 5424103 h 5424103"/>
                <a:gd name="connsiteX217" fmla="*/ 1979377 w 4380009"/>
                <a:gd name="connsiteY217" fmla="*/ 5424103 h 5424103"/>
                <a:gd name="connsiteX218" fmla="*/ 1984814 w 4380009"/>
                <a:gd name="connsiteY218" fmla="*/ 5368549 h 5424103"/>
                <a:gd name="connsiteX219" fmla="*/ 2063064 w 4380009"/>
                <a:gd name="connsiteY219" fmla="*/ 4963613 h 5424103"/>
                <a:gd name="connsiteX220" fmla="*/ 2063064 w 4380009"/>
                <a:gd name="connsiteY220" fmla="*/ 4958689 h 5424103"/>
                <a:gd name="connsiteX221" fmla="*/ 2064048 w 4380009"/>
                <a:gd name="connsiteY221" fmla="*/ 4953766 h 5424103"/>
                <a:gd name="connsiteX222" fmla="*/ 2066017 w 4380009"/>
                <a:gd name="connsiteY222" fmla="*/ 4947858 h 5424103"/>
                <a:gd name="connsiteX223" fmla="*/ 2066017 w 4380009"/>
                <a:gd name="connsiteY223" fmla="*/ 4943919 h 5424103"/>
                <a:gd name="connsiteX224" fmla="*/ 2067986 w 4380009"/>
                <a:gd name="connsiteY224" fmla="*/ 4935057 h 5424103"/>
                <a:gd name="connsiteX225" fmla="*/ 2067986 w 4380009"/>
                <a:gd name="connsiteY225" fmla="*/ 4934073 h 5424103"/>
                <a:gd name="connsiteX226" fmla="*/ 2067986 w 4380009"/>
                <a:gd name="connsiteY226" fmla="*/ 4928165 h 5424103"/>
                <a:gd name="connsiteX227" fmla="*/ 2067986 w 4380009"/>
                <a:gd name="connsiteY227" fmla="*/ 4926196 h 5424103"/>
                <a:gd name="connsiteX228" fmla="*/ 2067986 w 4380009"/>
                <a:gd name="connsiteY228" fmla="*/ 4922257 h 5424103"/>
                <a:gd name="connsiteX229" fmla="*/ 2067986 w 4380009"/>
                <a:gd name="connsiteY229" fmla="*/ 4920288 h 5424103"/>
                <a:gd name="connsiteX230" fmla="*/ 2067001 w 4380009"/>
                <a:gd name="connsiteY230" fmla="*/ 4917334 h 5424103"/>
                <a:gd name="connsiteX231" fmla="*/ 2048300 w 4380009"/>
                <a:gd name="connsiteY231" fmla="*/ 4894687 h 5424103"/>
                <a:gd name="connsiteX232" fmla="*/ 1933139 w 4380009"/>
                <a:gd name="connsiteY232" fmla="*/ 4838562 h 5424103"/>
                <a:gd name="connsiteX233" fmla="*/ 1933139 w 4380009"/>
                <a:gd name="connsiteY233" fmla="*/ 4839547 h 5424103"/>
                <a:gd name="connsiteX234" fmla="*/ 1932155 w 4380009"/>
                <a:gd name="connsiteY234" fmla="*/ 4838562 h 5424103"/>
                <a:gd name="connsiteX235" fmla="*/ 1888847 w 4380009"/>
                <a:gd name="connsiteY235" fmla="*/ 4824777 h 5424103"/>
                <a:gd name="connsiteX236" fmla="*/ 1879988 w 4380009"/>
                <a:gd name="connsiteY236" fmla="*/ 4824777 h 5424103"/>
                <a:gd name="connsiteX237" fmla="*/ 1879988 w 4380009"/>
                <a:gd name="connsiteY237" fmla="*/ 4828715 h 5424103"/>
                <a:gd name="connsiteX238" fmla="*/ 1875067 w 4380009"/>
                <a:gd name="connsiteY238" fmla="*/ 4828715 h 5424103"/>
                <a:gd name="connsiteX239" fmla="*/ 1874083 w 4380009"/>
                <a:gd name="connsiteY239" fmla="*/ 4823793 h 5424103"/>
                <a:gd name="connsiteX240" fmla="*/ 1850460 w 4380009"/>
                <a:gd name="connsiteY240" fmla="*/ 4823793 h 5424103"/>
                <a:gd name="connsiteX241" fmla="*/ 1814042 w 4380009"/>
                <a:gd name="connsiteY241" fmla="*/ 4824777 h 5424103"/>
                <a:gd name="connsiteX242" fmla="*/ 1757938 w 4380009"/>
                <a:gd name="connsiteY242" fmla="*/ 4841516 h 5424103"/>
                <a:gd name="connsiteX243" fmla="*/ 1636872 w 4380009"/>
                <a:gd name="connsiteY243" fmla="*/ 4957705 h 5424103"/>
                <a:gd name="connsiteX244" fmla="*/ 1615218 w 4380009"/>
                <a:gd name="connsiteY244" fmla="*/ 4983305 h 5424103"/>
                <a:gd name="connsiteX245" fmla="*/ 1581752 w 4380009"/>
                <a:gd name="connsiteY245" fmla="*/ 5025645 h 5424103"/>
                <a:gd name="connsiteX246" fmla="*/ 1513837 w 4380009"/>
                <a:gd name="connsiteY246" fmla="*/ 5121156 h 5424103"/>
                <a:gd name="connsiteX247" fmla="*/ 1492183 w 4380009"/>
                <a:gd name="connsiteY247" fmla="*/ 5156603 h 5424103"/>
                <a:gd name="connsiteX248" fmla="*/ 1406428 w 4380009"/>
                <a:gd name="connsiteY248" fmla="*/ 5342825 h 5424103"/>
                <a:gd name="connsiteX249" fmla="*/ 1385518 w 4380009"/>
                <a:gd name="connsiteY249" fmla="*/ 5424103 h 5424103"/>
                <a:gd name="connsiteX250" fmla="*/ 912676 w 4380009"/>
                <a:gd name="connsiteY250" fmla="*/ 5424103 h 5424103"/>
                <a:gd name="connsiteX251" fmla="*/ 930160 w 4380009"/>
                <a:gd name="connsiteY251" fmla="*/ 5318086 h 5424103"/>
                <a:gd name="connsiteX252" fmla="*/ 1277610 w 4380009"/>
                <a:gd name="connsiteY252" fmla="*/ 4667233 h 5424103"/>
                <a:gd name="connsiteX253" fmla="*/ 1254972 w 4380009"/>
                <a:gd name="connsiteY253" fmla="*/ 4636709 h 5424103"/>
                <a:gd name="connsiteX254" fmla="*/ 1247098 w 4380009"/>
                <a:gd name="connsiteY254" fmla="*/ 4589446 h 5424103"/>
                <a:gd name="connsiteX255" fmla="*/ 1274657 w 4380009"/>
                <a:gd name="connsiteY255" fmla="*/ 4434857 h 5424103"/>
                <a:gd name="connsiteX256" fmla="*/ 1276626 w 4380009"/>
                <a:gd name="connsiteY256" fmla="*/ 4424025 h 5424103"/>
                <a:gd name="connsiteX257" fmla="*/ 1303201 w 4380009"/>
                <a:gd name="connsiteY257" fmla="*/ 4192633 h 5424103"/>
                <a:gd name="connsiteX258" fmla="*/ 1306154 w 4380009"/>
                <a:gd name="connsiteY258" fmla="*/ 4149308 h 5424103"/>
                <a:gd name="connsiteX259" fmla="*/ 1307139 w 4380009"/>
                <a:gd name="connsiteY259" fmla="*/ 4142416 h 5424103"/>
                <a:gd name="connsiteX260" fmla="*/ 1315013 w 4380009"/>
                <a:gd name="connsiteY260" fmla="*/ 4002596 h 5424103"/>
                <a:gd name="connsiteX261" fmla="*/ 1315013 w 4380009"/>
                <a:gd name="connsiteY261" fmla="*/ 4003580 h 5424103"/>
                <a:gd name="connsiteX262" fmla="*/ 1320918 w 4380009"/>
                <a:gd name="connsiteY262" fmla="*/ 3608736 h 5424103"/>
                <a:gd name="connsiteX263" fmla="*/ 1293359 w 4380009"/>
                <a:gd name="connsiteY263" fmla="*/ 2700891 h 5424103"/>
                <a:gd name="connsiteX264" fmla="*/ 1290406 w 4380009"/>
                <a:gd name="connsiteY264" fmla="*/ 2657566 h 5424103"/>
                <a:gd name="connsiteX265" fmla="*/ 1285484 w 4380009"/>
                <a:gd name="connsiteY265" fmla="*/ 2658551 h 5424103"/>
                <a:gd name="connsiteX266" fmla="*/ 1285484 w 4380009"/>
                <a:gd name="connsiteY266" fmla="*/ 2679228 h 5424103"/>
                <a:gd name="connsiteX267" fmla="*/ 1282532 w 4380009"/>
                <a:gd name="connsiteY267" fmla="*/ 2659535 h 5424103"/>
                <a:gd name="connsiteX268" fmla="*/ 46278 w 4380009"/>
                <a:gd name="connsiteY268" fmla="*/ 2332632 h 5424103"/>
                <a:gd name="connsiteX269" fmla="*/ 37420 w 4380009"/>
                <a:gd name="connsiteY269" fmla="*/ 2317862 h 5424103"/>
                <a:gd name="connsiteX270" fmla="*/ 20687 w 4380009"/>
                <a:gd name="connsiteY270" fmla="*/ 2278476 h 5424103"/>
                <a:gd name="connsiteX271" fmla="*/ 1986 w 4380009"/>
                <a:gd name="connsiteY271" fmla="*/ 2187889 h 5424103"/>
                <a:gd name="connsiteX272" fmla="*/ 17 w 4380009"/>
                <a:gd name="connsiteY272" fmla="*/ 2136687 h 5424103"/>
                <a:gd name="connsiteX273" fmla="*/ 387823 w 4380009"/>
                <a:gd name="connsiteY273" fmla="*/ 905877 h 5424103"/>
                <a:gd name="connsiteX274" fmla="*/ 446879 w 4380009"/>
                <a:gd name="connsiteY274" fmla="*/ 912769 h 5424103"/>
                <a:gd name="connsiteX275" fmla="*/ 491172 w 4380009"/>
                <a:gd name="connsiteY275" fmla="*/ 833997 h 5424103"/>
                <a:gd name="connsiteX276" fmla="*/ 493140 w 4380009"/>
                <a:gd name="connsiteY276" fmla="*/ 834982 h 5424103"/>
                <a:gd name="connsiteX277" fmla="*/ 485266 w 4380009"/>
                <a:gd name="connsiteY277" fmla="*/ 763103 h 5424103"/>
                <a:gd name="connsiteX278" fmla="*/ 490188 w 4380009"/>
                <a:gd name="connsiteY278" fmla="*/ 703039 h 5424103"/>
                <a:gd name="connsiteX279" fmla="*/ 500030 w 4380009"/>
                <a:gd name="connsiteY279" fmla="*/ 648883 h 5424103"/>
                <a:gd name="connsiteX280" fmla="*/ 621097 w 4380009"/>
                <a:gd name="connsiteY280" fmla="*/ 487401 h 5424103"/>
                <a:gd name="connsiteX281" fmla="*/ 622081 w 4380009"/>
                <a:gd name="connsiteY281" fmla="*/ 487401 h 5424103"/>
                <a:gd name="connsiteX282" fmla="*/ 637829 w 4380009"/>
                <a:gd name="connsiteY282" fmla="*/ 490355 h 5424103"/>
                <a:gd name="connsiteX283" fmla="*/ 639798 w 4380009"/>
                <a:gd name="connsiteY283" fmla="*/ 489370 h 5424103"/>
                <a:gd name="connsiteX284" fmla="*/ 706729 w 4380009"/>
                <a:gd name="connsiteY284" fmla="*/ 477554 h 5424103"/>
                <a:gd name="connsiteX285" fmla="*/ 728383 w 4380009"/>
                <a:gd name="connsiteY285" fmla="*/ 484447 h 5424103"/>
                <a:gd name="connsiteX286" fmla="*/ 746100 w 4380009"/>
                <a:gd name="connsiteY286" fmla="*/ 481493 h 5424103"/>
                <a:gd name="connsiteX287" fmla="*/ 748069 w 4380009"/>
                <a:gd name="connsiteY287" fmla="*/ 481493 h 5424103"/>
                <a:gd name="connsiteX288" fmla="*/ 758896 w 4380009"/>
                <a:gd name="connsiteY288" fmla="*/ 480508 h 5424103"/>
                <a:gd name="connsiteX289" fmla="*/ 760864 w 4380009"/>
                <a:gd name="connsiteY289" fmla="*/ 479524 h 5424103"/>
                <a:gd name="connsiteX290" fmla="*/ 770707 w 4380009"/>
                <a:gd name="connsiteY290" fmla="*/ 479524 h 5424103"/>
                <a:gd name="connsiteX291" fmla="*/ 771691 w 4380009"/>
                <a:gd name="connsiteY291" fmla="*/ 479524 h 5424103"/>
                <a:gd name="connsiteX292" fmla="*/ 870119 w 4380009"/>
                <a:gd name="connsiteY292" fmla="*/ 533679 h 5424103"/>
                <a:gd name="connsiteX293" fmla="*/ 897679 w 4380009"/>
                <a:gd name="connsiteY293" fmla="*/ 526787 h 5424103"/>
                <a:gd name="connsiteX294" fmla="*/ 914412 w 4380009"/>
                <a:gd name="connsiteY294" fmla="*/ 526787 h 5424103"/>
                <a:gd name="connsiteX295" fmla="*/ 897679 w 4380009"/>
                <a:gd name="connsiteY295" fmla="*/ 529741 h 5424103"/>
                <a:gd name="connsiteX296" fmla="*/ 957720 w 4380009"/>
                <a:gd name="connsiteY296" fmla="*/ 687285 h 5424103"/>
                <a:gd name="connsiteX297" fmla="*/ 957720 w 4380009"/>
                <a:gd name="connsiteY297" fmla="*/ 690239 h 5424103"/>
                <a:gd name="connsiteX298" fmla="*/ 957720 w 4380009"/>
                <a:gd name="connsiteY298" fmla="*/ 693192 h 5424103"/>
                <a:gd name="connsiteX299" fmla="*/ 956736 w 4380009"/>
                <a:gd name="connsiteY299" fmla="*/ 696146 h 5424103"/>
                <a:gd name="connsiteX300" fmla="*/ 956736 w 4380009"/>
                <a:gd name="connsiteY300" fmla="*/ 699100 h 5424103"/>
                <a:gd name="connsiteX301" fmla="*/ 956736 w 4380009"/>
                <a:gd name="connsiteY301" fmla="*/ 701070 h 5424103"/>
                <a:gd name="connsiteX302" fmla="*/ 990201 w 4380009"/>
                <a:gd name="connsiteY302" fmla="*/ 696146 h 5424103"/>
                <a:gd name="connsiteX303" fmla="*/ 980358 w 4380009"/>
                <a:gd name="connsiteY303" fmla="*/ 703039 h 5424103"/>
                <a:gd name="connsiteX304" fmla="*/ 1037446 w 4380009"/>
                <a:gd name="connsiteY304" fmla="*/ 726671 h 5424103"/>
                <a:gd name="connsiteX305" fmla="*/ 1011855 w 4380009"/>
                <a:gd name="connsiteY305" fmla="*/ 784765 h 5424103"/>
                <a:gd name="connsiteX306" fmla="*/ 963625 w 4380009"/>
                <a:gd name="connsiteY306" fmla="*/ 890122 h 5424103"/>
                <a:gd name="connsiteX307" fmla="*/ 724446 w 4380009"/>
                <a:gd name="connsiteY307" fmla="*/ 986618 h 5424103"/>
                <a:gd name="connsiteX308" fmla="*/ 722477 w 4380009"/>
                <a:gd name="connsiteY308" fmla="*/ 991541 h 5424103"/>
                <a:gd name="connsiteX309" fmla="*/ 748069 w 4380009"/>
                <a:gd name="connsiteY309" fmla="*/ 1022065 h 5424103"/>
                <a:gd name="connsiteX310" fmla="*/ 733304 w 4380009"/>
                <a:gd name="connsiteY310" fmla="*/ 1050620 h 5424103"/>
                <a:gd name="connsiteX311" fmla="*/ 793345 w 4380009"/>
                <a:gd name="connsiteY311" fmla="*/ 1161885 h 5424103"/>
                <a:gd name="connsiteX312" fmla="*/ 509873 w 4380009"/>
                <a:gd name="connsiteY312" fmla="*/ 1855077 h 5424103"/>
                <a:gd name="connsiteX313" fmla="*/ 427194 w 4380009"/>
                <a:gd name="connsiteY313" fmla="*/ 2056931 h 5424103"/>
                <a:gd name="connsiteX314" fmla="*/ 430147 w 4380009"/>
                <a:gd name="connsiteY314" fmla="*/ 2062838 h 5424103"/>
                <a:gd name="connsiteX315" fmla="*/ 430147 w 4380009"/>
                <a:gd name="connsiteY315" fmla="*/ 2063823 h 5424103"/>
                <a:gd name="connsiteX316" fmla="*/ 1464623 w 4380009"/>
                <a:gd name="connsiteY316" fmla="*/ 2121917 h 5424103"/>
                <a:gd name="connsiteX317" fmla="*/ 1804199 w 4380009"/>
                <a:gd name="connsiteY317" fmla="*/ 2118963 h 5424103"/>
                <a:gd name="connsiteX318" fmla="*/ 1993180 w 4380009"/>
                <a:gd name="connsiteY318" fmla="*/ 2056931 h 5424103"/>
                <a:gd name="connsiteX319" fmla="*/ 1940029 w 4380009"/>
                <a:gd name="connsiteY319" fmla="*/ 2119948 h 5424103"/>
                <a:gd name="connsiteX320" fmla="*/ 2009913 w 4380009"/>
                <a:gd name="connsiteY320" fmla="*/ 2050038 h 5424103"/>
                <a:gd name="connsiteX321" fmla="*/ 2003023 w 4380009"/>
                <a:gd name="connsiteY321" fmla="*/ 2102224 h 5424103"/>
                <a:gd name="connsiteX322" fmla="*/ 2015819 w 4380009"/>
                <a:gd name="connsiteY322" fmla="*/ 2027391 h 5424103"/>
                <a:gd name="connsiteX323" fmla="*/ 1982353 w 4380009"/>
                <a:gd name="connsiteY323" fmla="*/ 2020499 h 5424103"/>
                <a:gd name="connsiteX324" fmla="*/ 1958731 w 4380009"/>
                <a:gd name="connsiteY324" fmla="*/ 2014591 h 5424103"/>
                <a:gd name="connsiteX325" fmla="*/ 1951841 w 4380009"/>
                <a:gd name="connsiteY325" fmla="*/ 2012621 h 5424103"/>
                <a:gd name="connsiteX326" fmla="*/ 1937076 w 4380009"/>
                <a:gd name="connsiteY326" fmla="*/ 2008683 h 5424103"/>
                <a:gd name="connsiteX327" fmla="*/ 1929202 w 4380009"/>
                <a:gd name="connsiteY327" fmla="*/ 2006713 h 5424103"/>
                <a:gd name="connsiteX328" fmla="*/ 1914438 w 4380009"/>
                <a:gd name="connsiteY328" fmla="*/ 2002775 h 5424103"/>
                <a:gd name="connsiteX329" fmla="*/ 1907548 w 4380009"/>
                <a:gd name="connsiteY329" fmla="*/ 1999821 h 5424103"/>
                <a:gd name="connsiteX330" fmla="*/ 1893768 w 4380009"/>
                <a:gd name="connsiteY330" fmla="*/ 1994898 h 5424103"/>
                <a:gd name="connsiteX331" fmla="*/ 1886878 w 4380009"/>
                <a:gd name="connsiteY331" fmla="*/ 1993913 h 5424103"/>
                <a:gd name="connsiteX332" fmla="*/ 1869161 w 4380009"/>
                <a:gd name="connsiteY332" fmla="*/ 1987021 h 5424103"/>
                <a:gd name="connsiteX333" fmla="*/ 1867193 w 4380009"/>
                <a:gd name="connsiteY333" fmla="*/ 1987021 h 5424103"/>
                <a:gd name="connsiteX334" fmla="*/ 1847507 w 4380009"/>
                <a:gd name="connsiteY334" fmla="*/ 1979143 h 5424103"/>
                <a:gd name="connsiteX335" fmla="*/ 1841602 w 4380009"/>
                <a:gd name="connsiteY335" fmla="*/ 1977174 h 5424103"/>
                <a:gd name="connsiteX336" fmla="*/ 1828806 w 4380009"/>
                <a:gd name="connsiteY336" fmla="*/ 1972251 h 5424103"/>
                <a:gd name="connsiteX337" fmla="*/ 1821916 w 4380009"/>
                <a:gd name="connsiteY337" fmla="*/ 1968312 h 5424103"/>
                <a:gd name="connsiteX338" fmla="*/ 1810105 w 4380009"/>
                <a:gd name="connsiteY338" fmla="*/ 1963389 h 5424103"/>
                <a:gd name="connsiteX339" fmla="*/ 1804199 w 4380009"/>
                <a:gd name="connsiteY339" fmla="*/ 1960435 h 5424103"/>
                <a:gd name="connsiteX340" fmla="*/ 1792388 w 4380009"/>
                <a:gd name="connsiteY340" fmla="*/ 1954527 h 5424103"/>
                <a:gd name="connsiteX341" fmla="*/ 1787466 w 4380009"/>
                <a:gd name="connsiteY341" fmla="*/ 1952558 h 5424103"/>
                <a:gd name="connsiteX342" fmla="*/ 1771718 w 4380009"/>
                <a:gd name="connsiteY342" fmla="*/ 1944681 h 5424103"/>
                <a:gd name="connsiteX343" fmla="*/ 1770734 w 4380009"/>
                <a:gd name="connsiteY343" fmla="*/ 1943696 h 5424103"/>
                <a:gd name="connsiteX344" fmla="*/ 1754001 w 4380009"/>
                <a:gd name="connsiteY344" fmla="*/ 1934834 h 5424103"/>
                <a:gd name="connsiteX345" fmla="*/ 1751048 w 4380009"/>
                <a:gd name="connsiteY345" fmla="*/ 1933849 h 5424103"/>
                <a:gd name="connsiteX346" fmla="*/ 1738252 w 4380009"/>
                <a:gd name="connsiteY346" fmla="*/ 1925972 h 5424103"/>
                <a:gd name="connsiteX347" fmla="*/ 1734315 w 4380009"/>
                <a:gd name="connsiteY347" fmla="*/ 1924003 h 5424103"/>
                <a:gd name="connsiteX348" fmla="*/ 1722504 w 4380009"/>
                <a:gd name="connsiteY348" fmla="*/ 1916126 h 5424103"/>
                <a:gd name="connsiteX349" fmla="*/ 1718567 w 4380009"/>
                <a:gd name="connsiteY349" fmla="*/ 1914157 h 5424103"/>
                <a:gd name="connsiteX350" fmla="*/ 1707740 w 4380009"/>
                <a:gd name="connsiteY350" fmla="*/ 1906279 h 5424103"/>
                <a:gd name="connsiteX351" fmla="*/ 1704787 w 4380009"/>
                <a:gd name="connsiteY351" fmla="*/ 1904310 h 5424103"/>
                <a:gd name="connsiteX352" fmla="*/ 1691991 w 4380009"/>
                <a:gd name="connsiteY352" fmla="*/ 1895448 h 5424103"/>
                <a:gd name="connsiteX353" fmla="*/ 1691007 w 4380009"/>
                <a:gd name="connsiteY353" fmla="*/ 1894463 h 5424103"/>
                <a:gd name="connsiteX354" fmla="*/ 1664431 w 4380009"/>
                <a:gd name="connsiteY354" fmla="*/ 1873786 h 5424103"/>
                <a:gd name="connsiteX355" fmla="*/ 1662463 w 4380009"/>
                <a:gd name="connsiteY355" fmla="*/ 1871817 h 5424103"/>
                <a:gd name="connsiteX356" fmla="*/ 1652620 w 4380009"/>
                <a:gd name="connsiteY356" fmla="*/ 1862955 h 5424103"/>
                <a:gd name="connsiteX357" fmla="*/ 1649667 w 4380009"/>
                <a:gd name="connsiteY357" fmla="*/ 1860985 h 5424103"/>
                <a:gd name="connsiteX358" fmla="*/ 1640809 w 4380009"/>
                <a:gd name="connsiteY358" fmla="*/ 1851139 h 5424103"/>
                <a:gd name="connsiteX359" fmla="*/ 1637856 w 4380009"/>
                <a:gd name="connsiteY359" fmla="*/ 1849170 h 5424103"/>
                <a:gd name="connsiteX360" fmla="*/ 1628013 w 4380009"/>
                <a:gd name="connsiteY360" fmla="*/ 1839323 h 5424103"/>
                <a:gd name="connsiteX361" fmla="*/ 1627029 w 4380009"/>
                <a:gd name="connsiteY361" fmla="*/ 1838339 h 5424103"/>
                <a:gd name="connsiteX362" fmla="*/ 1605375 w 4380009"/>
                <a:gd name="connsiteY362" fmla="*/ 1815692 h 5424103"/>
                <a:gd name="connsiteX363" fmla="*/ 1605375 w 4380009"/>
                <a:gd name="connsiteY363" fmla="*/ 1814707 h 5424103"/>
                <a:gd name="connsiteX364" fmla="*/ 1595532 w 4380009"/>
                <a:gd name="connsiteY364" fmla="*/ 1803876 h 5424103"/>
                <a:gd name="connsiteX365" fmla="*/ 1594548 w 4380009"/>
                <a:gd name="connsiteY365" fmla="*/ 1801907 h 5424103"/>
                <a:gd name="connsiteX366" fmla="*/ 1586673 w 4380009"/>
                <a:gd name="connsiteY366" fmla="*/ 1792060 h 5424103"/>
                <a:gd name="connsiteX367" fmla="*/ 1585689 w 4380009"/>
                <a:gd name="connsiteY367" fmla="*/ 1791075 h 5424103"/>
                <a:gd name="connsiteX368" fmla="*/ 1553208 w 4380009"/>
                <a:gd name="connsiteY368" fmla="*/ 1741843 h 5424103"/>
                <a:gd name="connsiteX369" fmla="*/ 1553208 w 4380009"/>
                <a:gd name="connsiteY369" fmla="*/ 1740858 h 5424103"/>
                <a:gd name="connsiteX370" fmla="*/ 1546318 w 4380009"/>
                <a:gd name="connsiteY370" fmla="*/ 1729043 h 5424103"/>
                <a:gd name="connsiteX371" fmla="*/ 1546318 w 4380009"/>
                <a:gd name="connsiteY371" fmla="*/ 1728058 h 5424103"/>
                <a:gd name="connsiteX372" fmla="*/ 1488246 w 4380009"/>
                <a:gd name="connsiteY372" fmla="*/ 1421832 h 5424103"/>
                <a:gd name="connsiteX373" fmla="*/ 1477419 w 4380009"/>
                <a:gd name="connsiteY373" fmla="*/ 1419863 h 5424103"/>
                <a:gd name="connsiteX374" fmla="*/ 1475450 w 4380009"/>
                <a:gd name="connsiteY374" fmla="*/ 1418878 h 5424103"/>
                <a:gd name="connsiteX375" fmla="*/ 1465607 w 4380009"/>
                <a:gd name="connsiteY375" fmla="*/ 1415924 h 5424103"/>
                <a:gd name="connsiteX376" fmla="*/ 1463639 w 4380009"/>
                <a:gd name="connsiteY376" fmla="*/ 1414940 h 5424103"/>
                <a:gd name="connsiteX377" fmla="*/ 1454780 w 4380009"/>
                <a:gd name="connsiteY377" fmla="*/ 1410017 h 5424103"/>
                <a:gd name="connsiteX378" fmla="*/ 1453796 w 4380009"/>
                <a:gd name="connsiteY378" fmla="*/ 1409032 h 5424103"/>
                <a:gd name="connsiteX379" fmla="*/ 1444938 w 4380009"/>
                <a:gd name="connsiteY379" fmla="*/ 1404109 h 5424103"/>
                <a:gd name="connsiteX380" fmla="*/ 1443953 w 4380009"/>
                <a:gd name="connsiteY380" fmla="*/ 1403124 h 5424103"/>
                <a:gd name="connsiteX381" fmla="*/ 1437063 w 4380009"/>
                <a:gd name="connsiteY381" fmla="*/ 1395247 h 5424103"/>
                <a:gd name="connsiteX382" fmla="*/ 1435095 w 4380009"/>
                <a:gd name="connsiteY382" fmla="*/ 1393277 h 5424103"/>
                <a:gd name="connsiteX383" fmla="*/ 1427221 w 4380009"/>
                <a:gd name="connsiteY383" fmla="*/ 1385400 h 5424103"/>
                <a:gd name="connsiteX384" fmla="*/ 1426236 w 4380009"/>
                <a:gd name="connsiteY384" fmla="*/ 1383431 h 5424103"/>
                <a:gd name="connsiteX385" fmla="*/ 1420331 w 4380009"/>
                <a:gd name="connsiteY385" fmla="*/ 1374569 h 5424103"/>
                <a:gd name="connsiteX386" fmla="*/ 1419346 w 4380009"/>
                <a:gd name="connsiteY386" fmla="*/ 1373585 h 5424103"/>
                <a:gd name="connsiteX387" fmla="*/ 1413441 w 4380009"/>
                <a:gd name="connsiteY387" fmla="*/ 1362753 h 5424103"/>
                <a:gd name="connsiteX388" fmla="*/ 1412456 w 4380009"/>
                <a:gd name="connsiteY388" fmla="*/ 1359799 h 5424103"/>
                <a:gd name="connsiteX389" fmla="*/ 1407535 w 4380009"/>
                <a:gd name="connsiteY389" fmla="*/ 1348968 h 5424103"/>
                <a:gd name="connsiteX390" fmla="*/ 1405566 w 4380009"/>
                <a:gd name="connsiteY390" fmla="*/ 1345030 h 5424103"/>
                <a:gd name="connsiteX391" fmla="*/ 1401629 w 4380009"/>
                <a:gd name="connsiteY391" fmla="*/ 1335183 h 5424103"/>
                <a:gd name="connsiteX392" fmla="*/ 1400645 w 4380009"/>
                <a:gd name="connsiteY392" fmla="*/ 1331245 h 5424103"/>
                <a:gd name="connsiteX393" fmla="*/ 1397692 w 4380009"/>
                <a:gd name="connsiteY393" fmla="*/ 1321398 h 5424103"/>
                <a:gd name="connsiteX394" fmla="*/ 1395724 w 4380009"/>
                <a:gd name="connsiteY394" fmla="*/ 1316475 h 5424103"/>
                <a:gd name="connsiteX395" fmla="*/ 1392771 w 4380009"/>
                <a:gd name="connsiteY395" fmla="*/ 1305644 h 5424103"/>
                <a:gd name="connsiteX396" fmla="*/ 1391787 w 4380009"/>
                <a:gd name="connsiteY396" fmla="*/ 1299736 h 5424103"/>
                <a:gd name="connsiteX397" fmla="*/ 1389818 w 4380009"/>
                <a:gd name="connsiteY397" fmla="*/ 1289889 h 5424103"/>
                <a:gd name="connsiteX398" fmla="*/ 1387849 w 4380009"/>
                <a:gd name="connsiteY398" fmla="*/ 1282012 h 5424103"/>
                <a:gd name="connsiteX399" fmla="*/ 1386865 w 4380009"/>
                <a:gd name="connsiteY399" fmla="*/ 1275120 h 5424103"/>
                <a:gd name="connsiteX400" fmla="*/ 1384897 w 4380009"/>
                <a:gd name="connsiteY400" fmla="*/ 1264289 h 5424103"/>
                <a:gd name="connsiteX401" fmla="*/ 1384897 w 4380009"/>
                <a:gd name="connsiteY401" fmla="*/ 1257396 h 5424103"/>
                <a:gd name="connsiteX402" fmla="*/ 1383912 w 4380009"/>
                <a:gd name="connsiteY402" fmla="*/ 1249519 h 5424103"/>
                <a:gd name="connsiteX403" fmla="*/ 1383912 w 4380009"/>
                <a:gd name="connsiteY403" fmla="*/ 1244595 h 5424103"/>
                <a:gd name="connsiteX404" fmla="*/ 1382928 w 4380009"/>
                <a:gd name="connsiteY404" fmla="*/ 1229826 h 5424103"/>
                <a:gd name="connsiteX405" fmla="*/ 1382928 w 4380009"/>
                <a:gd name="connsiteY405" fmla="*/ 1225887 h 5424103"/>
                <a:gd name="connsiteX406" fmla="*/ 1381944 w 4380009"/>
                <a:gd name="connsiteY406" fmla="*/ 1210133 h 5424103"/>
                <a:gd name="connsiteX407" fmla="*/ 1382928 w 4380009"/>
                <a:gd name="connsiteY407" fmla="*/ 1206194 h 5424103"/>
                <a:gd name="connsiteX408" fmla="*/ 1382928 w 4380009"/>
                <a:gd name="connsiteY408" fmla="*/ 1187486 h 5424103"/>
                <a:gd name="connsiteX409" fmla="*/ 1453796 w 4380009"/>
                <a:gd name="connsiteY409" fmla="*/ 1019111 h 5424103"/>
                <a:gd name="connsiteX410" fmla="*/ 1562066 w 4380009"/>
                <a:gd name="connsiteY410" fmla="*/ 1031911 h 5424103"/>
                <a:gd name="connsiteX411" fmla="*/ 1572894 w 4380009"/>
                <a:gd name="connsiteY411" fmla="*/ 996464 h 5424103"/>
                <a:gd name="connsiteX412" fmla="*/ 1580768 w 4380009"/>
                <a:gd name="connsiteY412" fmla="*/ 977756 h 5424103"/>
                <a:gd name="connsiteX413" fmla="*/ 1582736 w 4380009"/>
                <a:gd name="connsiteY413" fmla="*/ 970863 h 5424103"/>
                <a:gd name="connsiteX414" fmla="*/ 1583721 w 4380009"/>
                <a:gd name="connsiteY414" fmla="*/ 960032 h 5424103"/>
                <a:gd name="connsiteX415" fmla="*/ 1579784 w 4380009"/>
                <a:gd name="connsiteY415" fmla="*/ 930493 h 5424103"/>
                <a:gd name="connsiteX416" fmla="*/ 1690023 w 4380009"/>
                <a:gd name="connsiteY416" fmla="*/ 580943 h 5424103"/>
                <a:gd name="connsiteX417" fmla="*/ 1707740 w 4380009"/>
                <a:gd name="connsiteY417" fmla="*/ 564203 h 5424103"/>
                <a:gd name="connsiteX418" fmla="*/ 1709708 w 4380009"/>
                <a:gd name="connsiteY418" fmla="*/ 563219 h 5424103"/>
                <a:gd name="connsiteX419" fmla="*/ 1728410 w 4380009"/>
                <a:gd name="connsiteY419" fmla="*/ 548449 h 5424103"/>
                <a:gd name="connsiteX420" fmla="*/ 1729394 w 4380009"/>
                <a:gd name="connsiteY420" fmla="*/ 548449 h 5424103"/>
                <a:gd name="connsiteX421" fmla="*/ 1751048 w 4380009"/>
                <a:gd name="connsiteY421" fmla="*/ 535649 h 5424103"/>
                <a:gd name="connsiteX422" fmla="*/ 1710692 w 4380009"/>
                <a:gd name="connsiteY422" fmla="*/ 459831 h 5424103"/>
                <a:gd name="connsiteX423" fmla="*/ 1799278 w 4380009"/>
                <a:gd name="connsiteY423" fmla="*/ 123081 h 5424103"/>
                <a:gd name="connsiteX424" fmla="*/ 1830774 w 4380009"/>
                <a:gd name="connsiteY424" fmla="*/ 247147 h 5424103"/>
                <a:gd name="connsiteX425" fmla="*/ 1995149 w 4380009"/>
                <a:gd name="connsiteY425" fmla="*/ 0 h 5424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4380009" h="5424103">
                  <a:moveTo>
                    <a:pt x="1995149" y="0"/>
                  </a:moveTo>
                  <a:cubicBezTo>
                    <a:pt x="1995149" y="0"/>
                    <a:pt x="1993180" y="127020"/>
                    <a:pt x="2020740" y="170344"/>
                  </a:cubicBezTo>
                  <a:lnTo>
                    <a:pt x="2048300" y="60064"/>
                  </a:lnTo>
                  <a:lnTo>
                    <a:pt x="2048300" y="61048"/>
                  </a:lnTo>
                  <a:cubicBezTo>
                    <a:pt x="2049284" y="61048"/>
                    <a:pt x="2049284" y="61048"/>
                    <a:pt x="2049284" y="61048"/>
                  </a:cubicBezTo>
                  <a:cubicBezTo>
                    <a:pt x="2059127" y="72864"/>
                    <a:pt x="2138854" y="168375"/>
                    <a:pt x="2215627" y="205792"/>
                  </a:cubicBezTo>
                  <a:cubicBezTo>
                    <a:pt x="2236297" y="216623"/>
                    <a:pt x="2256967" y="222531"/>
                    <a:pt x="2275668" y="222531"/>
                  </a:cubicBezTo>
                  <a:cubicBezTo>
                    <a:pt x="2369175" y="220561"/>
                    <a:pt x="3002066" y="111265"/>
                    <a:pt x="3006987" y="625252"/>
                  </a:cubicBezTo>
                  <a:cubicBezTo>
                    <a:pt x="3007971" y="625252"/>
                    <a:pt x="3008956" y="625252"/>
                    <a:pt x="3008956" y="625252"/>
                  </a:cubicBezTo>
                  <a:cubicBezTo>
                    <a:pt x="3008956" y="625252"/>
                    <a:pt x="3008956" y="625252"/>
                    <a:pt x="3009940" y="625252"/>
                  </a:cubicBezTo>
                  <a:cubicBezTo>
                    <a:pt x="3009940" y="625252"/>
                    <a:pt x="3011908" y="625252"/>
                    <a:pt x="3012893" y="625252"/>
                  </a:cubicBezTo>
                  <a:cubicBezTo>
                    <a:pt x="3014861" y="625252"/>
                    <a:pt x="3015846" y="625252"/>
                    <a:pt x="3016830" y="625252"/>
                  </a:cubicBezTo>
                  <a:cubicBezTo>
                    <a:pt x="3016830" y="625252"/>
                    <a:pt x="3016830" y="625252"/>
                    <a:pt x="3017814" y="625252"/>
                  </a:cubicBezTo>
                  <a:cubicBezTo>
                    <a:pt x="3018798" y="625252"/>
                    <a:pt x="3020767" y="625252"/>
                    <a:pt x="3022736" y="626236"/>
                  </a:cubicBezTo>
                  <a:cubicBezTo>
                    <a:pt x="3022736" y="626236"/>
                    <a:pt x="3023720" y="626236"/>
                    <a:pt x="3024704" y="626236"/>
                  </a:cubicBezTo>
                  <a:cubicBezTo>
                    <a:pt x="3025688" y="626236"/>
                    <a:pt x="3026672" y="626236"/>
                    <a:pt x="3028641" y="626236"/>
                  </a:cubicBezTo>
                  <a:cubicBezTo>
                    <a:pt x="3029626" y="626236"/>
                    <a:pt x="3029626" y="626236"/>
                    <a:pt x="3030610" y="627221"/>
                  </a:cubicBezTo>
                  <a:cubicBezTo>
                    <a:pt x="3032578" y="627221"/>
                    <a:pt x="3034547" y="627221"/>
                    <a:pt x="3036515" y="627221"/>
                  </a:cubicBezTo>
                  <a:cubicBezTo>
                    <a:pt x="3037500" y="628206"/>
                    <a:pt x="3038484" y="628206"/>
                    <a:pt x="3039468" y="628206"/>
                  </a:cubicBezTo>
                  <a:cubicBezTo>
                    <a:pt x="3040452" y="629190"/>
                    <a:pt x="3042421" y="629190"/>
                    <a:pt x="3044390" y="629190"/>
                  </a:cubicBezTo>
                  <a:cubicBezTo>
                    <a:pt x="3045374" y="629190"/>
                    <a:pt x="3046358" y="629190"/>
                    <a:pt x="3047342" y="630175"/>
                  </a:cubicBezTo>
                  <a:cubicBezTo>
                    <a:pt x="3049311" y="630175"/>
                    <a:pt x="3052264" y="630175"/>
                    <a:pt x="3055217" y="631160"/>
                  </a:cubicBezTo>
                  <a:cubicBezTo>
                    <a:pt x="3055217" y="631160"/>
                    <a:pt x="3056201" y="631160"/>
                    <a:pt x="3057185" y="631160"/>
                  </a:cubicBezTo>
                  <a:cubicBezTo>
                    <a:pt x="3059154" y="632144"/>
                    <a:pt x="3061122" y="633129"/>
                    <a:pt x="3064075" y="633129"/>
                  </a:cubicBezTo>
                  <a:cubicBezTo>
                    <a:pt x="3065060" y="634114"/>
                    <a:pt x="3066044" y="634114"/>
                    <a:pt x="3066044" y="635098"/>
                  </a:cubicBezTo>
                  <a:cubicBezTo>
                    <a:pt x="3068996" y="635098"/>
                    <a:pt x="3071949" y="636083"/>
                    <a:pt x="3074902" y="637067"/>
                  </a:cubicBezTo>
                  <a:cubicBezTo>
                    <a:pt x="3075886" y="637067"/>
                    <a:pt x="3075886" y="637067"/>
                    <a:pt x="3077855" y="637067"/>
                  </a:cubicBezTo>
                  <a:cubicBezTo>
                    <a:pt x="3079824" y="639037"/>
                    <a:pt x="3082776" y="639037"/>
                    <a:pt x="3084745" y="640021"/>
                  </a:cubicBezTo>
                  <a:cubicBezTo>
                    <a:pt x="3085729" y="640021"/>
                    <a:pt x="3087698" y="641006"/>
                    <a:pt x="3088682" y="641006"/>
                  </a:cubicBezTo>
                  <a:cubicBezTo>
                    <a:pt x="3091635" y="641991"/>
                    <a:pt x="3093604" y="642975"/>
                    <a:pt x="3096556" y="644945"/>
                  </a:cubicBezTo>
                  <a:cubicBezTo>
                    <a:pt x="3097540" y="644945"/>
                    <a:pt x="3098525" y="644945"/>
                    <a:pt x="3098525" y="645929"/>
                  </a:cubicBezTo>
                  <a:cubicBezTo>
                    <a:pt x="3102462" y="646914"/>
                    <a:pt x="3105415" y="647899"/>
                    <a:pt x="3108368" y="649868"/>
                  </a:cubicBezTo>
                  <a:cubicBezTo>
                    <a:pt x="3109352" y="649868"/>
                    <a:pt x="3111320" y="650853"/>
                    <a:pt x="3112305" y="650853"/>
                  </a:cubicBezTo>
                  <a:cubicBezTo>
                    <a:pt x="3114273" y="652822"/>
                    <a:pt x="3117226" y="653807"/>
                    <a:pt x="3119195" y="654791"/>
                  </a:cubicBezTo>
                  <a:cubicBezTo>
                    <a:pt x="3121163" y="655776"/>
                    <a:pt x="3122148" y="655776"/>
                    <a:pt x="3123132" y="656761"/>
                  </a:cubicBezTo>
                  <a:cubicBezTo>
                    <a:pt x="3126085" y="658730"/>
                    <a:pt x="3129038" y="659714"/>
                    <a:pt x="3132974" y="661684"/>
                  </a:cubicBezTo>
                  <a:cubicBezTo>
                    <a:pt x="3133959" y="662668"/>
                    <a:pt x="3134943" y="662668"/>
                    <a:pt x="3135928" y="663653"/>
                  </a:cubicBezTo>
                  <a:cubicBezTo>
                    <a:pt x="3138880" y="665622"/>
                    <a:pt x="3141833" y="666607"/>
                    <a:pt x="3143802" y="668576"/>
                  </a:cubicBezTo>
                  <a:cubicBezTo>
                    <a:pt x="3144786" y="669561"/>
                    <a:pt x="3145770" y="669561"/>
                    <a:pt x="3147739" y="670546"/>
                  </a:cubicBezTo>
                  <a:cubicBezTo>
                    <a:pt x="3150692" y="672515"/>
                    <a:pt x="3154629" y="675469"/>
                    <a:pt x="3157582" y="678423"/>
                  </a:cubicBezTo>
                  <a:cubicBezTo>
                    <a:pt x="3158566" y="678423"/>
                    <a:pt x="3159550" y="679407"/>
                    <a:pt x="3161519" y="680392"/>
                  </a:cubicBezTo>
                  <a:cubicBezTo>
                    <a:pt x="3163487" y="682361"/>
                    <a:pt x="3165456" y="683346"/>
                    <a:pt x="3168409" y="686300"/>
                  </a:cubicBezTo>
                  <a:cubicBezTo>
                    <a:pt x="3169393" y="687285"/>
                    <a:pt x="3171362" y="687285"/>
                    <a:pt x="3172346" y="689254"/>
                  </a:cubicBezTo>
                  <a:cubicBezTo>
                    <a:pt x="3175298" y="692208"/>
                    <a:pt x="3178252" y="695162"/>
                    <a:pt x="3182188" y="697131"/>
                  </a:cubicBezTo>
                  <a:cubicBezTo>
                    <a:pt x="3183173" y="698116"/>
                    <a:pt x="3184157" y="699100"/>
                    <a:pt x="3185141" y="700085"/>
                  </a:cubicBezTo>
                  <a:cubicBezTo>
                    <a:pt x="3187110" y="703039"/>
                    <a:pt x="3190063" y="705008"/>
                    <a:pt x="3192031" y="707962"/>
                  </a:cubicBezTo>
                  <a:cubicBezTo>
                    <a:pt x="3194000" y="708947"/>
                    <a:pt x="3194984" y="709931"/>
                    <a:pt x="3195968" y="711901"/>
                  </a:cubicBezTo>
                  <a:cubicBezTo>
                    <a:pt x="3198921" y="714855"/>
                    <a:pt x="3201874" y="718793"/>
                    <a:pt x="3204827" y="721747"/>
                  </a:cubicBezTo>
                  <a:cubicBezTo>
                    <a:pt x="3242230" y="766056"/>
                    <a:pt x="3271758" y="830059"/>
                    <a:pt x="3278648" y="923600"/>
                  </a:cubicBezTo>
                  <a:cubicBezTo>
                    <a:pt x="3278648" y="923600"/>
                    <a:pt x="3280616" y="931477"/>
                    <a:pt x="3281601" y="947232"/>
                  </a:cubicBezTo>
                  <a:lnTo>
                    <a:pt x="3281601" y="948216"/>
                  </a:lnTo>
                  <a:cubicBezTo>
                    <a:pt x="3281601" y="949201"/>
                    <a:pt x="3281601" y="951170"/>
                    <a:pt x="3281601" y="952155"/>
                  </a:cubicBezTo>
                  <a:cubicBezTo>
                    <a:pt x="3281601" y="953140"/>
                    <a:pt x="3281601" y="954124"/>
                    <a:pt x="3281601" y="955109"/>
                  </a:cubicBezTo>
                  <a:cubicBezTo>
                    <a:pt x="3281601" y="956094"/>
                    <a:pt x="3281601" y="957078"/>
                    <a:pt x="3281601" y="958063"/>
                  </a:cubicBezTo>
                  <a:cubicBezTo>
                    <a:pt x="3281601" y="959047"/>
                    <a:pt x="3281601" y="961017"/>
                    <a:pt x="3281601" y="962001"/>
                  </a:cubicBezTo>
                  <a:cubicBezTo>
                    <a:pt x="3281601" y="962986"/>
                    <a:pt x="3281601" y="963971"/>
                    <a:pt x="3281601" y="964955"/>
                  </a:cubicBezTo>
                  <a:cubicBezTo>
                    <a:pt x="3281601" y="967909"/>
                    <a:pt x="3281601" y="970863"/>
                    <a:pt x="3281601" y="972833"/>
                  </a:cubicBezTo>
                  <a:cubicBezTo>
                    <a:pt x="3281601" y="973817"/>
                    <a:pt x="3281601" y="974802"/>
                    <a:pt x="3281601" y="975787"/>
                  </a:cubicBezTo>
                  <a:cubicBezTo>
                    <a:pt x="3280616" y="977756"/>
                    <a:pt x="3280616" y="979725"/>
                    <a:pt x="3280616" y="981694"/>
                  </a:cubicBezTo>
                  <a:cubicBezTo>
                    <a:pt x="3280616" y="982679"/>
                    <a:pt x="3280616" y="983664"/>
                    <a:pt x="3280616" y="984648"/>
                  </a:cubicBezTo>
                  <a:cubicBezTo>
                    <a:pt x="3280616" y="987602"/>
                    <a:pt x="3280616" y="988587"/>
                    <a:pt x="3280616" y="991541"/>
                  </a:cubicBezTo>
                  <a:cubicBezTo>
                    <a:pt x="3280616" y="992526"/>
                    <a:pt x="3279632" y="993510"/>
                    <a:pt x="3279632" y="994495"/>
                  </a:cubicBezTo>
                  <a:cubicBezTo>
                    <a:pt x="3279632" y="997449"/>
                    <a:pt x="3278648" y="999418"/>
                    <a:pt x="3278648" y="1001387"/>
                  </a:cubicBezTo>
                  <a:cubicBezTo>
                    <a:pt x="3278648" y="1003357"/>
                    <a:pt x="3278648" y="1004341"/>
                    <a:pt x="3278648" y="1005326"/>
                  </a:cubicBezTo>
                  <a:cubicBezTo>
                    <a:pt x="3277664" y="1012219"/>
                    <a:pt x="3276679" y="1019111"/>
                    <a:pt x="3274711" y="1027973"/>
                  </a:cubicBezTo>
                  <a:cubicBezTo>
                    <a:pt x="3274711" y="1028958"/>
                    <a:pt x="3274711" y="1029942"/>
                    <a:pt x="3274711" y="1030927"/>
                  </a:cubicBezTo>
                  <a:cubicBezTo>
                    <a:pt x="3273726" y="1033881"/>
                    <a:pt x="3273726" y="1036835"/>
                    <a:pt x="3272742" y="1039789"/>
                  </a:cubicBezTo>
                  <a:cubicBezTo>
                    <a:pt x="3272742" y="1041758"/>
                    <a:pt x="3272742" y="1042743"/>
                    <a:pt x="3272742" y="1043727"/>
                  </a:cubicBezTo>
                  <a:cubicBezTo>
                    <a:pt x="3270774" y="1047666"/>
                    <a:pt x="3270774" y="1050620"/>
                    <a:pt x="3269789" y="1053574"/>
                  </a:cubicBezTo>
                  <a:cubicBezTo>
                    <a:pt x="3268805" y="1055543"/>
                    <a:pt x="3268805" y="1056528"/>
                    <a:pt x="3268805" y="1057512"/>
                  </a:cubicBezTo>
                  <a:cubicBezTo>
                    <a:pt x="3267821" y="1062436"/>
                    <a:pt x="3266836" y="1066374"/>
                    <a:pt x="3265852" y="1070313"/>
                  </a:cubicBezTo>
                  <a:cubicBezTo>
                    <a:pt x="3265852" y="1071297"/>
                    <a:pt x="3265852" y="1071297"/>
                    <a:pt x="3264868" y="1071297"/>
                  </a:cubicBezTo>
                  <a:cubicBezTo>
                    <a:pt x="3263884" y="1076221"/>
                    <a:pt x="3262899" y="1081144"/>
                    <a:pt x="3260931" y="1086067"/>
                  </a:cubicBezTo>
                  <a:cubicBezTo>
                    <a:pt x="3260931" y="1087052"/>
                    <a:pt x="3260931" y="1088037"/>
                    <a:pt x="3260931" y="1090006"/>
                  </a:cubicBezTo>
                  <a:cubicBezTo>
                    <a:pt x="3258962" y="1092960"/>
                    <a:pt x="3257978" y="1096898"/>
                    <a:pt x="3256994" y="1100837"/>
                  </a:cubicBezTo>
                  <a:cubicBezTo>
                    <a:pt x="3256010" y="1102806"/>
                    <a:pt x="3255025" y="1104775"/>
                    <a:pt x="3255025" y="1106745"/>
                  </a:cubicBezTo>
                  <a:cubicBezTo>
                    <a:pt x="3254041" y="1109699"/>
                    <a:pt x="3253056" y="1113637"/>
                    <a:pt x="3251088" y="1117576"/>
                  </a:cubicBezTo>
                  <a:cubicBezTo>
                    <a:pt x="3251088" y="1119545"/>
                    <a:pt x="3250104" y="1120530"/>
                    <a:pt x="3249120" y="1122499"/>
                  </a:cubicBezTo>
                  <a:cubicBezTo>
                    <a:pt x="3248135" y="1127422"/>
                    <a:pt x="3246166" y="1132346"/>
                    <a:pt x="3244198" y="1136284"/>
                  </a:cubicBezTo>
                  <a:cubicBezTo>
                    <a:pt x="3244198" y="1137269"/>
                    <a:pt x="3244198" y="1138253"/>
                    <a:pt x="3243214" y="1139238"/>
                  </a:cubicBezTo>
                  <a:cubicBezTo>
                    <a:pt x="3241245" y="1145146"/>
                    <a:pt x="3238292" y="1151054"/>
                    <a:pt x="3236324" y="1156962"/>
                  </a:cubicBezTo>
                  <a:cubicBezTo>
                    <a:pt x="3236324" y="1157947"/>
                    <a:pt x="3235340" y="1158931"/>
                    <a:pt x="3235340" y="1159916"/>
                  </a:cubicBezTo>
                  <a:cubicBezTo>
                    <a:pt x="3233371" y="1164839"/>
                    <a:pt x="3231402" y="1169762"/>
                    <a:pt x="3228450" y="1174685"/>
                  </a:cubicBezTo>
                  <a:cubicBezTo>
                    <a:pt x="3227465" y="1176655"/>
                    <a:pt x="3227465" y="1178624"/>
                    <a:pt x="3226481" y="1180593"/>
                  </a:cubicBezTo>
                  <a:cubicBezTo>
                    <a:pt x="3224512" y="1185517"/>
                    <a:pt x="3222544" y="1189455"/>
                    <a:pt x="3220576" y="1194379"/>
                  </a:cubicBezTo>
                  <a:cubicBezTo>
                    <a:pt x="3218607" y="1195363"/>
                    <a:pt x="3218607" y="1197332"/>
                    <a:pt x="3217622" y="1200286"/>
                  </a:cubicBezTo>
                  <a:cubicBezTo>
                    <a:pt x="3214670" y="1205210"/>
                    <a:pt x="3212701" y="1209148"/>
                    <a:pt x="3210732" y="1215056"/>
                  </a:cubicBezTo>
                  <a:cubicBezTo>
                    <a:pt x="3209748" y="1216041"/>
                    <a:pt x="3208764" y="1217025"/>
                    <a:pt x="3207780" y="1218995"/>
                  </a:cubicBezTo>
                  <a:cubicBezTo>
                    <a:pt x="3204827" y="1225887"/>
                    <a:pt x="3200890" y="1232780"/>
                    <a:pt x="3197937" y="1239672"/>
                  </a:cubicBezTo>
                  <a:cubicBezTo>
                    <a:pt x="3196953" y="1240657"/>
                    <a:pt x="3196953" y="1241642"/>
                    <a:pt x="3195968" y="1242626"/>
                  </a:cubicBezTo>
                  <a:cubicBezTo>
                    <a:pt x="3193016" y="1248534"/>
                    <a:pt x="3189078" y="1254442"/>
                    <a:pt x="3186126" y="1260350"/>
                  </a:cubicBezTo>
                  <a:cubicBezTo>
                    <a:pt x="3185141" y="1262319"/>
                    <a:pt x="3184157" y="1265273"/>
                    <a:pt x="3182188" y="1267243"/>
                  </a:cubicBezTo>
                  <a:cubicBezTo>
                    <a:pt x="3179236" y="1272166"/>
                    <a:pt x="3177267" y="1276104"/>
                    <a:pt x="3174314" y="1282012"/>
                  </a:cubicBezTo>
                  <a:cubicBezTo>
                    <a:pt x="3172346" y="1283981"/>
                    <a:pt x="3171362" y="1286935"/>
                    <a:pt x="3169393" y="1288905"/>
                  </a:cubicBezTo>
                  <a:cubicBezTo>
                    <a:pt x="3166440" y="1294813"/>
                    <a:pt x="3163487" y="1299736"/>
                    <a:pt x="3159550" y="1304659"/>
                  </a:cubicBezTo>
                  <a:cubicBezTo>
                    <a:pt x="3158566" y="1306628"/>
                    <a:pt x="3157582" y="1309582"/>
                    <a:pt x="3155613" y="1311552"/>
                  </a:cubicBezTo>
                  <a:cubicBezTo>
                    <a:pt x="3151676" y="1319429"/>
                    <a:pt x="3146754" y="1326321"/>
                    <a:pt x="3141833" y="1334199"/>
                  </a:cubicBezTo>
                  <a:cubicBezTo>
                    <a:pt x="3141833" y="1334199"/>
                    <a:pt x="3134943" y="1325337"/>
                    <a:pt x="3124116" y="1314506"/>
                  </a:cubicBezTo>
                  <a:cubicBezTo>
                    <a:pt x="3152660" y="1354876"/>
                    <a:pt x="3168409" y="1411986"/>
                    <a:pt x="3165456" y="1471065"/>
                  </a:cubicBezTo>
                  <a:cubicBezTo>
                    <a:pt x="3165456" y="1472049"/>
                    <a:pt x="3165456" y="1473034"/>
                    <a:pt x="3164472" y="1473034"/>
                  </a:cubicBezTo>
                  <a:cubicBezTo>
                    <a:pt x="3164472" y="1476973"/>
                    <a:pt x="3164472" y="1481896"/>
                    <a:pt x="3163487" y="1485834"/>
                  </a:cubicBezTo>
                  <a:cubicBezTo>
                    <a:pt x="3163487" y="1486819"/>
                    <a:pt x="3163487" y="1487804"/>
                    <a:pt x="3163487" y="1487804"/>
                  </a:cubicBezTo>
                  <a:cubicBezTo>
                    <a:pt x="3162503" y="1497650"/>
                    <a:pt x="3160534" y="1507497"/>
                    <a:pt x="3158566" y="1517343"/>
                  </a:cubicBezTo>
                  <a:cubicBezTo>
                    <a:pt x="3157582" y="1518328"/>
                    <a:pt x="3157582" y="1520297"/>
                    <a:pt x="3157582" y="1521282"/>
                  </a:cubicBezTo>
                  <a:cubicBezTo>
                    <a:pt x="3155613" y="1524236"/>
                    <a:pt x="3155613" y="1528174"/>
                    <a:pt x="3154629" y="1531128"/>
                  </a:cubicBezTo>
                  <a:cubicBezTo>
                    <a:pt x="3153644" y="1533097"/>
                    <a:pt x="3153644" y="1534082"/>
                    <a:pt x="3153644" y="1536051"/>
                  </a:cubicBezTo>
                  <a:cubicBezTo>
                    <a:pt x="3151676" y="1539990"/>
                    <a:pt x="3149707" y="1544913"/>
                    <a:pt x="3147739" y="1549837"/>
                  </a:cubicBezTo>
                  <a:cubicBezTo>
                    <a:pt x="3139864" y="1572483"/>
                    <a:pt x="3129038" y="1591192"/>
                    <a:pt x="3118210" y="1607931"/>
                  </a:cubicBezTo>
                  <a:cubicBezTo>
                    <a:pt x="3040452" y="1723135"/>
                    <a:pt x="2912496" y="1709350"/>
                    <a:pt x="2912496" y="1709350"/>
                  </a:cubicBezTo>
                  <a:cubicBezTo>
                    <a:pt x="2836707" y="1884617"/>
                    <a:pt x="2651662" y="2007698"/>
                    <a:pt x="2406577" y="2043145"/>
                  </a:cubicBezTo>
                  <a:lnTo>
                    <a:pt x="2389844" y="2136687"/>
                  </a:lnTo>
                  <a:cubicBezTo>
                    <a:pt x="2398703" y="2120933"/>
                    <a:pt x="2402640" y="2106163"/>
                    <a:pt x="2398703" y="2104193"/>
                  </a:cubicBezTo>
                  <a:cubicBezTo>
                    <a:pt x="2400672" y="2105178"/>
                    <a:pt x="2401656" y="2106163"/>
                    <a:pt x="2403624" y="2107147"/>
                  </a:cubicBezTo>
                  <a:cubicBezTo>
                    <a:pt x="2405593" y="2105178"/>
                    <a:pt x="2419373" y="2090409"/>
                    <a:pt x="2440043" y="2113055"/>
                  </a:cubicBezTo>
                  <a:cubicBezTo>
                    <a:pt x="2440043" y="2113055"/>
                    <a:pt x="2491225" y="2136687"/>
                    <a:pt x="2535518" y="2203643"/>
                  </a:cubicBezTo>
                  <a:cubicBezTo>
                    <a:pt x="2617213" y="2202659"/>
                    <a:pt x="2780603" y="2246967"/>
                    <a:pt x="2902654" y="2296200"/>
                  </a:cubicBezTo>
                  <a:cubicBezTo>
                    <a:pt x="3091635" y="2340509"/>
                    <a:pt x="3231402" y="2392695"/>
                    <a:pt x="3393808" y="2435035"/>
                  </a:cubicBezTo>
                  <a:cubicBezTo>
                    <a:pt x="3516843" y="2467529"/>
                    <a:pt x="3640862" y="2501007"/>
                    <a:pt x="3765866" y="2522669"/>
                  </a:cubicBezTo>
                  <a:cubicBezTo>
                    <a:pt x="3803268" y="2527593"/>
                    <a:pt x="3889884" y="2549255"/>
                    <a:pt x="3940083" y="2529562"/>
                  </a:cubicBezTo>
                  <a:cubicBezTo>
                    <a:pt x="3941067" y="2528577"/>
                    <a:pt x="3942051" y="2527593"/>
                    <a:pt x="3943036" y="2527593"/>
                  </a:cubicBezTo>
                  <a:cubicBezTo>
                    <a:pt x="3949926" y="2524639"/>
                    <a:pt x="3955831" y="2520700"/>
                    <a:pt x="3960753" y="2516761"/>
                  </a:cubicBezTo>
                  <a:cubicBezTo>
                    <a:pt x="3962721" y="2513807"/>
                    <a:pt x="3965674" y="2510853"/>
                    <a:pt x="3966658" y="2507899"/>
                  </a:cubicBezTo>
                  <a:cubicBezTo>
                    <a:pt x="3966658" y="2507899"/>
                    <a:pt x="3965674" y="2501007"/>
                    <a:pt x="3963706" y="2490176"/>
                  </a:cubicBezTo>
                  <a:cubicBezTo>
                    <a:pt x="3963706" y="2489191"/>
                    <a:pt x="3962721" y="2480329"/>
                    <a:pt x="3962721" y="2479345"/>
                  </a:cubicBezTo>
                  <a:cubicBezTo>
                    <a:pt x="3961737" y="2471467"/>
                    <a:pt x="3959768" y="2461621"/>
                    <a:pt x="3958784" y="2450790"/>
                  </a:cubicBezTo>
                  <a:cubicBezTo>
                    <a:pt x="3957800" y="2449805"/>
                    <a:pt x="3955831" y="2437989"/>
                    <a:pt x="3955831" y="2437005"/>
                  </a:cubicBezTo>
                  <a:cubicBezTo>
                    <a:pt x="3952878" y="2421251"/>
                    <a:pt x="3950910" y="2403527"/>
                    <a:pt x="3947957" y="2385803"/>
                  </a:cubicBezTo>
                  <a:cubicBezTo>
                    <a:pt x="3946973" y="2377926"/>
                    <a:pt x="3943036" y="2358233"/>
                    <a:pt x="3942051" y="2348387"/>
                  </a:cubicBezTo>
                  <a:cubicBezTo>
                    <a:pt x="3941067" y="2341494"/>
                    <a:pt x="3940083" y="2335586"/>
                    <a:pt x="3939098" y="2328693"/>
                  </a:cubicBezTo>
                  <a:cubicBezTo>
                    <a:pt x="3937130" y="2317862"/>
                    <a:pt x="3935162" y="2305062"/>
                    <a:pt x="3933193" y="2292261"/>
                  </a:cubicBezTo>
                  <a:cubicBezTo>
                    <a:pt x="3935162" y="2298169"/>
                    <a:pt x="3936146" y="2304077"/>
                    <a:pt x="3938114" y="2310970"/>
                  </a:cubicBezTo>
                  <a:lnTo>
                    <a:pt x="3818032" y="1551806"/>
                  </a:lnTo>
                  <a:cubicBezTo>
                    <a:pt x="3843624" y="1503558"/>
                    <a:pt x="3880042" y="1469095"/>
                    <a:pt x="3921382" y="1444479"/>
                  </a:cubicBezTo>
                  <a:lnTo>
                    <a:pt x="3916460" y="1428725"/>
                  </a:lnTo>
                  <a:lnTo>
                    <a:pt x="3915476" y="1423802"/>
                  </a:lnTo>
                  <a:cubicBezTo>
                    <a:pt x="3926303" y="1414940"/>
                    <a:pt x="3937130" y="1408047"/>
                    <a:pt x="3946973" y="1400170"/>
                  </a:cubicBezTo>
                  <a:lnTo>
                    <a:pt x="3946973" y="1394262"/>
                  </a:lnTo>
                  <a:cubicBezTo>
                    <a:pt x="3946973" y="1394262"/>
                    <a:pt x="3764881" y="1363738"/>
                    <a:pt x="3736337" y="1245580"/>
                  </a:cubicBezTo>
                  <a:cubicBezTo>
                    <a:pt x="3727479" y="1209148"/>
                    <a:pt x="3725510" y="1167793"/>
                    <a:pt x="3713699" y="1132346"/>
                  </a:cubicBezTo>
                  <a:cubicBezTo>
                    <a:pt x="3706809" y="1110683"/>
                    <a:pt x="3691060" y="1089021"/>
                    <a:pt x="3701888" y="1069328"/>
                  </a:cubicBezTo>
                  <a:cubicBezTo>
                    <a:pt x="3713699" y="1046681"/>
                    <a:pt x="3741258" y="1048651"/>
                    <a:pt x="3763897" y="1059482"/>
                  </a:cubicBezTo>
                  <a:cubicBezTo>
                    <a:pt x="3758976" y="1055543"/>
                    <a:pt x="3756023" y="1052589"/>
                    <a:pt x="3755038" y="1050620"/>
                  </a:cubicBezTo>
                  <a:cubicBezTo>
                    <a:pt x="3757007" y="1052589"/>
                    <a:pt x="3770787" y="1055543"/>
                    <a:pt x="3787520" y="1063420"/>
                  </a:cubicBezTo>
                  <a:cubicBezTo>
                    <a:pt x="3787520" y="1063420"/>
                    <a:pt x="3787520" y="1062436"/>
                    <a:pt x="3787520" y="1061451"/>
                  </a:cubicBezTo>
                  <a:cubicBezTo>
                    <a:pt x="3787520" y="1060466"/>
                    <a:pt x="3787520" y="1059482"/>
                    <a:pt x="3787520" y="1058497"/>
                  </a:cubicBezTo>
                  <a:cubicBezTo>
                    <a:pt x="3787520" y="1057512"/>
                    <a:pt x="3787520" y="1056528"/>
                    <a:pt x="3787520" y="1055543"/>
                  </a:cubicBezTo>
                  <a:cubicBezTo>
                    <a:pt x="3787520" y="1054558"/>
                    <a:pt x="3787520" y="1053574"/>
                    <a:pt x="3787520" y="1052589"/>
                  </a:cubicBezTo>
                  <a:cubicBezTo>
                    <a:pt x="3787520" y="1051605"/>
                    <a:pt x="3788504" y="1050620"/>
                    <a:pt x="3788504" y="1050620"/>
                  </a:cubicBezTo>
                  <a:cubicBezTo>
                    <a:pt x="3795394" y="993510"/>
                    <a:pt x="3830828" y="897015"/>
                    <a:pt x="3883979" y="910800"/>
                  </a:cubicBezTo>
                  <a:cubicBezTo>
                    <a:pt x="3882995" y="910800"/>
                    <a:pt x="3882995" y="910800"/>
                    <a:pt x="3882995" y="910800"/>
                  </a:cubicBezTo>
                  <a:cubicBezTo>
                    <a:pt x="3874136" y="904892"/>
                    <a:pt x="3867246" y="903907"/>
                    <a:pt x="3867246" y="903907"/>
                  </a:cubicBezTo>
                  <a:cubicBezTo>
                    <a:pt x="3867246" y="903907"/>
                    <a:pt x="3874136" y="903907"/>
                    <a:pt x="3883979" y="907846"/>
                  </a:cubicBezTo>
                  <a:cubicBezTo>
                    <a:pt x="3891853" y="909815"/>
                    <a:pt x="3900712" y="913754"/>
                    <a:pt x="3909570" y="920646"/>
                  </a:cubicBezTo>
                  <a:cubicBezTo>
                    <a:pt x="3937130" y="894061"/>
                    <a:pt x="3979454" y="882245"/>
                    <a:pt x="4016856" y="890122"/>
                  </a:cubicBezTo>
                  <a:cubicBezTo>
                    <a:pt x="4016856" y="890122"/>
                    <a:pt x="4017841" y="891107"/>
                    <a:pt x="4018825" y="891107"/>
                  </a:cubicBezTo>
                  <a:cubicBezTo>
                    <a:pt x="4021778" y="891107"/>
                    <a:pt x="4024731" y="892091"/>
                    <a:pt x="4027684" y="893076"/>
                  </a:cubicBezTo>
                  <a:cubicBezTo>
                    <a:pt x="4028668" y="894061"/>
                    <a:pt x="4029652" y="894061"/>
                    <a:pt x="4030636" y="894061"/>
                  </a:cubicBezTo>
                  <a:cubicBezTo>
                    <a:pt x="4034574" y="895045"/>
                    <a:pt x="4037526" y="897015"/>
                    <a:pt x="4040479" y="897999"/>
                  </a:cubicBezTo>
                  <a:cubicBezTo>
                    <a:pt x="4041464" y="897999"/>
                    <a:pt x="4041464" y="897999"/>
                    <a:pt x="4041464" y="897999"/>
                  </a:cubicBezTo>
                  <a:cubicBezTo>
                    <a:pt x="4041464" y="897999"/>
                    <a:pt x="4041464" y="897999"/>
                    <a:pt x="4042448" y="898984"/>
                  </a:cubicBezTo>
                  <a:cubicBezTo>
                    <a:pt x="4047369" y="900953"/>
                    <a:pt x="4052290" y="903907"/>
                    <a:pt x="4058196" y="904892"/>
                  </a:cubicBezTo>
                  <a:cubicBezTo>
                    <a:pt x="4066070" y="906861"/>
                    <a:pt x="4072960" y="904892"/>
                    <a:pt x="4081819" y="903907"/>
                  </a:cubicBezTo>
                  <a:cubicBezTo>
                    <a:pt x="4104457" y="901938"/>
                    <a:pt x="4128080" y="912769"/>
                    <a:pt x="4143828" y="930493"/>
                  </a:cubicBezTo>
                  <a:cubicBezTo>
                    <a:pt x="4143828" y="931477"/>
                    <a:pt x="4144813" y="931477"/>
                    <a:pt x="4146781" y="932462"/>
                  </a:cubicBezTo>
                  <a:cubicBezTo>
                    <a:pt x="4150718" y="933447"/>
                    <a:pt x="4156624" y="932462"/>
                    <a:pt x="4160561" y="932462"/>
                  </a:cubicBezTo>
                  <a:lnTo>
                    <a:pt x="4161546" y="933447"/>
                  </a:lnTo>
                  <a:cubicBezTo>
                    <a:pt x="4233398" y="957078"/>
                    <a:pt x="4243240" y="1055543"/>
                    <a:pt x="4243240" y="1116591"/>
                  </a:cubicBezTo>
                  <a:cubicBezTo>
                    <a:pt x="4243240" y="1129392"/>
                    <a:pt x="4242256" y="1143177"/>
                    <a:pt x="4241272" y="1157947"/>
                  </a:cubicBezTo>
                  <a:cubicBezTo>
                    <a:pt x="4238319" y="1206194"/>
                    <a:pt x="4230445" y="1259365"/>
                    <a:pt x="4206822" y="1300721"/>
                  </a:cubicBezTo>
                  <a:cubicBezTo>
                    <a:pt x="4208791" y="1300721"/>
                    <a:pt x="4209775" y="1299736"/>
                    <a:pt x="4209775" y="1299736"/>
                  </a:cubicBezTo>
                  <a:cubicBezTo>
                    <a:pt x="4217650" y="1308598"/>
                    <a:pt x="4227492" y="1354876"/>
                    <a:pt x="4234382" y="1390323"/>
                  </a:cubicBezTo>
                  <a:cubicBezTo>
                    <a:pt x="4258004" y="1393277"/>
                    <a:pt x="4271784" y="1395247"/>
                    <a:pt x="4271784" y="1395247"/>
                  </a:cubicBezTo>
                  <a:cubicBezTo>
                    <a:pt x="4271784" y="1395247"/>
                    <a:pt x="4519822" y="2594549"/>
                    <a:pt x="4264894" y="2853511"/>
                  </a:cubicBezTo>
                  <a:cubicBezTo>
                    <a:pt x="4263910" y="2854496"/>
                    <a:pt x="4262926" y="2855480"/>
                    <a:pt x="4261942" y="2856465"/>
                  </a:cubicBezTo>
                  <a:cubicBezTo>
                    <a:pt x="4258989" y="2858434"/>
                    <a:pt x="4256036" y="2861388"/>
                    <a:pt x="4253084" y="2864342"/>
                  </a:cubicBezTo>
                  <a:cubicBezTo>
                    <a:pt x="4239304" y="2877143"/>
                    <a:pt x="4224539" y="2886989"/>
                    <a:pt x="4207806" y="2892897"/>
                  </a:cubicBezTo>
                  <a:cubicBezTo>
                    <a:pt x="3942051" y="3000224"/>
                    <a:pt x="3191047" y="2962807"/>
                    <a:pt x="2883952" y="2852526"/>
                  </a:cubicBezTo>
                  <a:cubicBezTo>
                    <a:pt x="2858361" y="2931298"/>
                    <a:pt x="2832770" y="3013024"/>
                    <a:pt x="2808163" y="3093765"/>
                  </a:cubicBezTo>
                  <a:cubicBezTo>
                    <a:pt x="2755996" y="3265094"/>
                    <a:pt x="2708751" y="3426577"/>
                    <a:pt x="2684144" y="3526026"/>
                  </a:cubicBezTo>
                  <a:cubicBezTo>
                    <a:pt x="2683160" y="3527011"/>
                    <a:pt x="2683160" y="3528980"/>
                    <a:pt x="2682175" y="3529965"/>
                  </a:cubicBezTo>
                  <a:cubicBezTo>
                    <a:pt x="2677254" y="3551627"/>
                    <a:pt x="2672332" y="3570335"/>
                    <a:pt x="2669380" y="3585105"/>
                  </a:cubicBezTo>
                  <a:cubicBezTo>
                    <a:pt x="2668395" y="3591013"/>
                    <a:pt x="2667411" y="3597905"/>
                    <a:pt x="2666427" y="3604798"/>
                  </a:cubicBezTo>
                  <a:cubicBezTo>
                    <a:pt x="2665442" y="3607752"/>
                    <a:pt x="2665442" y="3609721"/>
                    <a:pt x="2665442" y="3612675"/>
                  </a:cubicBezTo>
                  <a:cubicBezTo>
                    <a:pt x="2664458" y="3616613"/>
                    <a:pt x="2664458" y="3622521"/>
                    <a:pt x="2663474" y="3628429"/>
                  </a:cubicBezTo>
                  <a:cubicBezTo>
                    <a:pt x="2663474" y="3630399"/>
                    <a:pt x="2662490" y="3634337"/>
                    <a:pt x="2662490" y="3638276"/>
                  </a:cubicBezTo>
                  <a:cubicBezTo>
                    <a:pt x="2662490" y="3643199"/>
                    <a:pt x="2661505" y="3648122"/>
                    <a:pt x="2661505" y="3654030"/>
                  </a:cubicBezTo>
                  <a:cubicBezTo>
                    <a:pt x="2661505" y="3657969"/>
                    <a:pt x="2661505" y="3660923"/>
                    <a:pt x="2660521" y="3665846"/>
                  </a:cubicBezTo>
                  <a:cubicBezTo>
                    <a:pt x="2659537" y="3670769"/>
                    <a:pt x="2659537" y="3677662"/>
                    <a:pt x="2659537" y="3682585"/>
                  </a:cubicBezTo>
                  <a:cubicBezTo>
                    <a:pt x="2659537" y="3687508"/>
                    <a:pt x="2659537" y="3690462"/>
                    <a:pt x="2658552" y="3695385"/>
                  </a:cubicBezTo>
                  <a:cubicBezTo>
                    <a:pt x="2658552" y="3702278"/>
                    <a:pt x="2658552" y="3709171"/>
                    <a:pt x="2658552" y="3716063"/>
                  </a:cubicBezTo>
                  <a:cubicBezTo>
                    <a:pt x="2658552" y="3719017"/>
                    <a:pt x="2658552" y="3722955"/>
                    <a:pt x="2657568" y="3727879"/>
                  </a:cubicBezTo>
                  <a:cubicBezTo>
                    <a:pt x="2657568" y="3735756"/>
                    <a:pt x="2657568" y="3743633"/>
                    <a:pt x="2657568" y="3751510"/>
                  </a:cubicBezTo>
                  <a:cubicBezTo>
                    <a:pt x="2657568" y="3755449"/>
                    <a:pt x="2657568" y="3758403"/>
                    <a:pt x="2657568" y="3762341"/>
                  </a:cubicBezTo>
                  <a:cubicBezTo>
                    <a:pt x="2657568" y="3773173"/>
                    <a:pt x="2657568" y="3785973"/>
                    <a:pt x="2657568" y="3797789"/>
                  </a:cubicBezTo>
                  <a:cubicBezTo>
                    <a:pt x="2657568" y="3798773"/>
                    <a:pt x="2657568" y="3798773"/>
                    <a:pt x="2657568" y="3799758"/>
                  </a:cubicBezTo>
                  <a:cubicBezTo>
                    <a:pt x="2656584" y="3812559"/>
                    <a:pt x="2656584" y="3824374"/>
                    <a:pt x="2657568" y="3838159"/>
                  </a:cubicBezTo>
                  <a:cubicBezTo>
                    <a:pt x="2657568" y="3841113"/>
                    <a:pt x="2657568" y="3846037"/>
                    <a:pt x="2657568" y="3848991"/>
                  </a:cubicBezTo>
                  <a:cubicBezTo>
                    <a:pt x="2657568" y="3858837"/>
                    <a:pt x="2657568" y="3868683"/>
                    <a:pt x="2657568" y="3877545"/>
                  </a:cubicBezTo>
                  <a:cubicBezTo>
                    <a:pt x="2657568" y="3882469"/>
                    <a:pt x="2657568" y="3888377"/>
                    <a:pt x="2657568" y="3892315"/>
                  </a:cubicBezTo>
                  <a:cubicBezTo>
                    <a:pt x="2657568" y="3902161"/>
                    <a:pt x="2657568" y="3911023"/>
                    <a:pt x="2657568" y="3919885"/>
                  </a:cubicBezTo>
                  <a:cubicBezTo>
                    <a:pt x="2657568" y="3924809"/>
                    <a:pt x="2658552" y="3930716"/>
                    <a:pt x="2658552" y="3936624"/>
                  </a:cubicBezTo>
                  <a:cubicBezTo>
                    <a:pt x="2658552" y="3945486"/>
                    <a:pt x="2658552" y="3954348"/>
                    <a:pt x="2658552" y="3963210"/>
                  </a:cubicBezTo>
                  <a:cubicBezTo>
                    <a:pt x="2658552" y="3968133"/>
                    <a:pt x="2658552" y="3974041"/>
                    <a:pt x="2659537" y="3979949"/>
                  </a:cubicBezTo>
                  <a:cubicBezTo>
                    <a:pt x="2659537" y="3988811"/>
                    <a:pt x="2659537" y="3998657"/>
                    <a:pt x="2659537" y="4008503"/>
                  </a:cubicBezTo>
                  <a:cubicBezTo>
                    <a:pt x="2659537" y="4013427"/>
                    <a:pt x="2659537" y="4018350"/>
                    <a:pt x="2660521" y="4023273"/>
                  </a:cubicBezTo>
                  <a:cubicBezTo>
                    <a:pt x="2660521" y="4034105"/>
                    <a:pt x="2661505" y="4044935"/>
                    <a:pt x="2661505" y="4055767"/>
                  </a:cubicBezTo>
                  <a:cubicBezTo>
                    <a:pt x="2661505" y="4059705"/>
                    <a:pt x="2661505" y="4063644"/>
                    <a:pt x="2661505" y="4067583"/>
                  </a:cubicBezTo>
                  <a:cubicBezTo>
                    <a:pt x="2662490" y="4097122"/>
                    <a:pt x="2663474" y="4127646"/>
                    <a:pt x="2664458" y="4157185"/>
                  </a:cubicBezTo>
                  <a:cubicBezTo>
                    <a:pt x="2664458" y="4158170"/>
                    <a:pt x="2664458" y="4158170"/>
                    <a:pt x="2664458" y="4159155"/>
                  </a:cubicBezTo>
                  <a:cubicBezTo>
                    <a:pt x="2665442" y="4163093"/>
                    <a:pt x="2665442" y="4168017"/>
                    <a:pt x="2665442" y="4171955"/>
                  </a:cubicBezTo>
                  <a:cubicBezTo>
                    <a:pt x="2665442" y="4182786"/>
                    <a:pt x="2666427" y="4194602"/>
                    <a:pt x="2666427" y="4205433"/>
                  </a:cubicBezTo>
                  <a:cubicBezTo>
                    <a:pt x="2667411" y="4208387"/>
                    <a:pt x="2667411" y="4210357"/>
                    <a:pt x="2667411" y="4212326"/>
                  </a:cubicBezTo>
                  <a:cubicBezTo>
                    <a:pt x="2667411" y="4224141"/>
                    <a:pt x="2667411" y="4235957"/>
                    <a:pt x="2668395" y="4246789"/>
                  </a:cubicBezTo>
                  <a:cubicBezTo>
                    <a:pt x="2677254" y="4484089"/>
                    <a:pt x="2688081" y="4696773"/>
                    <a:pt x="2677254" y="4725327"/>
                  </a:cubicBezTo>
                  <a:cubicBezTo>
                    <a:pt x="2665442" y="4754867"/>
                    <a:pt x="2584732" y="4789329"/>
                    <a:pt x="2498115" y="4811977"/>
                  </a:cubicBezTo>
                  <a:cubicBezTo>
                    <a:pt x="2447917" y="5005461"/>
                    <a:pt x="2393843" y="5223314"/>
                    <a:pt x="2371604" y="5413197"/>
                  </a:cubicBezTo>
                  <a:lnTo>
                    <a:pt x="2370975" y="5424103"/>
                  </a:lnTo>
                  <a:lnTo>
                    <a:pt x="1979377" y="5424103"/>
                  </a:lnTo>
                  <a:lnTo>
                    <a:pt x="1984814" y="5368549"/>
                  </a:lnTo>
                  <a:cubicBezTo>
                    <a:pt x="2008191" y="5187866"/>
                    <a:pt x="2048300" y="5036969"/>
                    <a:pt x="2063064" y="4963613"/>
                  </a:cubicBezTo>
                  <a:cubicBezTo>
                    <a:pt x="2063064" y="4962628"/>
                    <a:pt x="2063064" y="4960659"/>
                    <a:pt x="2063064" y="4958689"/>
                  </a:cubicBezTo>
                  <a:cubicBezTo>
                    <a:pt x="2064048" y="4957705"/>
                    <a:pt x="2064048" y="4954751"/>
                    <a:pt x="2064048" y="4953766"/>
                  </a:cubicBezTo>
                  <a:cubicBezTo>
                    <a:pt x="2064048" y="4951797"/>
                    <a:pt x="2065033" y="4948843"/>
                    <a:pt x="2066017" y="4947858"/>
                  </a:cubicBezTo>
                  <a:cubicBezTo>
                    <a:pt x="2066017" y="4946873"/>
                    <a:pt x="2066017" y="4944904"/>
                    <a:pt x="2066017" y="4943919"/>
                  </a:cubicBezTo>
                  <a:cubicBezTo>
                    <a:pt x="2066017" y="4940965"/>
                    <a:pt x="2067001" y="4938011"/>
                    <a:pt x="2067986" y="4935057"/>
                  </a:cubicBezTo>
                  <a:lnTo>
                    <a:pt x="2067986" y="4934073"/>
                  </a:lnTo>
                  <a:cubicBezTo>
                    <a:pt x="2067986" y="4931119"/>
                    <a:pt x="2067986" y="4929150"/>
                    <a:pt x="2067986" y="4928165"/>
                  </a:cubicBezTo>
                  <a:cubicBezTo>
                    <a:pt x="2067986" y="4927181"/>
                    <a:pt x="2067986" y="4927181"/>
                    <a:pt x="2067986" y="4926196"/>
                  </a:cubicBezTo>
                  <a:cubicBezTo>
                    <a:pt x="2067986" y="4924227"/>
                    <a:pt x="2067986" y="4923242"/>
                    <a:pt x="2067986" y="4922257"/>
                  </a:cubicBezTo>
                  <a:cubicBezTo>
                    <a:pt x="2067986" y="4921273"/>
                    <a:pt x="2067986" y="4921273"/>
                    <a:pt x="2067986" y="4920288"/>
                  </a:cubicBezTo>
                  <a:cubicBezTo>
                    <a:pt x="2067986" y="4918319"/>
                    <a:pt x="2067986" y="4917334"/>
                    <a:pt x="2067001" y="4917334"/>
                  </a:cubicBezTo>
                  <a:cubicBezTo>
                    <a:pt x="2063064" y="4909457"/>
                    <a:pt x="2056174" y="4901579"/>
                    <a:pt x="2048300" y="4894687"/>
                  </a:cubicBezTo>
                  <a:cubicBezTo>
                    <a:pt x="2020740" y="4873025"/>
                    <a:pt x="1973495" y="4853332"/>
                    <a:pt x="1933139" y="4838562"/>
                  </a:cubicBezTo>
                  <a:cubicBezTo>
                    <a:pt x="1933139" y="4839547"/>
                    <a:pt x="1933139" y="4839547"/>
                    <a:pt x="1933139" y="4839547"/>
                  </a:cubicBezTo>
                  <a:cubicBezTo>
                    <a:pt x="1933139" y="4839547"/>
                    <a:pt x="1932155" y="4839547"/>
                    <a:pt x="1932155" y="4838562"/>
                  </a:cubicBezTo>
                  <a:cubicBezTo>
                    <a:pt x="1915422" y="4833639"/>
                    <a:pt x="1900658" y="4828715"/>
                    <a:pt x="1888847" y="4824777"/>
                  </a:cubicBezTo>
                  <a:cubicBezTo>
                    <a:pt x="1884910" y="4824777"/>
                    <a:pt x="1882941" y="4824777"/>
                    <a:pt x="1879988" y="4824777"/>
                  </a:cubicBezTo>
                  <a:cubicBezTo>
                    <a:pt x="1879988" y="4825761"/>
                    <a:pt x="1879988" y="4827731"/>
                    <a:pt x="1879988" y="4828715"/>
                  </a:cubicBezTo>
                  <a:cubicBezTo>
                    <a:pt x="1878020" y="4828715"/>
                    <a:pt x="1877036" y="4828715"/>
                    <a:pt x="1875067" y="4828715"/>
                  </a:cubicBezTo>
                  <a:cubicBezTo>
                    <a:pt x="1874083" y="4826747"/>
                    <a:pt x="1874083" y="4825761"/>
                    <a:pt x="1874083" y="4823793"/>
                  </a:cubicBezTo>
                  <a:cubicBezTo>
                    <a:pt x="1865224" y="4823793"/>
                    <a:pt x="1857350" y="4823793"/>
                    <a:pt x="1850460" y="4823793"/>
                  </a:cubicBezTo>
                  <a:cubicBezTo>
                    <a:pt x="1837664" y="4823793"/>
                    <a:pt x="1824869" y="4823793"/>
                    <a:pt x="1814042" y="4824777"/>
                  </a:cubicBezTo>
                  <a:cubicBezTo>
                    <a:pt x="1791403" y="4827731"/>
                    <a:pt x="1771718" y="4833639"/>
                    <a:pt x="1757938" y="4841516"/>
                  </a:cubicBezTo>
                  <a:cubicBezTo>
                    <a:pt x="1741205" y="4851363"/>
                    <a:pt x="1692976" y="4893703"/>
                    <a:pt x="1636872" y="4957705"/>
                  </a:cubicBezTo>
                  <a:cubicBezTo>
                    <a:pt x="1628997" y="4966567"/>
                    <a:pt x="1622108" y="4974443"/>
                    <a:pt x="1615218" y="4983305"/>
                  </a:cubicBezTo>
                  <a:cubicBezTo>
                    <a:pt x="1603406" y="4996106"/>
                    <a:pt x="1592579" y="5010875"/>
                    <a:pt x="1581752" y="5025645"/>
                  </a:cubicBezTo>
                  <a:cubicBezTo>
                    <a:pt x="1559114" y="5055185"/>
                    <a:pt x="1535491" y="5086693"/>
                    <a:pt x="1513837" y="5121156"/>
                  </a:cubicBezTo>
                  <a:cubicBezTo>
                    <a:pt x="1506947" y="5132972"/>
                    <a:pt x="1499073" y="5144788"/>
                    <a:pt x="1492183" y="5156603"/>
                  </a:cubicBezTo>
                  <a:cubicBezTo>
                    <a:pt x="1458718" y="5213713"/>
                    <a:pt x="1428451" y="5276484"/>
                    <a:pt x="1406428" y="5342825"/>
                  </a:cubicBezTo>
                  <a:lnTo>
                    <a:pt x="1385518" y="5424103"/>
                  </a:lnTo>
                  <a:lnTo>
                    <a:pt x="912676" y="5424103"/>
                  </a:lnTo>
                  <a:lnTo>
                    <a:pt x="930160" y="5318086"/>
                  </a:lnTo>
                  <a:cubicBezTo>
                    <a:pt x="990201" y="5080785"/>
                    <a:pt x="1134890" y="4851363"/>
                    <a:pt x="1277610" y="4667233"/>
                  </a:cubicBezTo>
                  <a:cubicBezTo>
                    <a:pt x="1267767" y="4658371"/>
                    <a:pt x="1259893" y="4648525"/>
                    <a:pt x="1254972" y="4636709"/>
                  </a:cubicBezTo>
                  <a:cubicBezTo>
                    <a:pt x="1249066" y="4624893"/>
                    <a:pt x="1246113" y="4607170"/>
                    <a:pt x="1247098" y="4589446"/>
                  </a:cubicBezTo>
                  <a:cubicBezTo>
                    <a:pt x="1248082" y="4539229"/>
                    <a:pt x="1267767" y="4476211"/>
                    <a:pt x="1274657" y="4434857"/>
                  </a:cubicBezTo>
                  <a:cubicBezTo>
                    <a:pt x="1275642" y="4430917"/>
                    <a:pt x="1275642" y="4426979"/>
                    <a:pt x="1276626" y="4424025"/>
                  </a:cubicBezTo>
                  <a:cubicBezTo>
                    <a:pt x="1286469" y="4347223"/>
                    <a:pt x="1294343" y="4269435"/>
                    <a:pt x="1303201" y="4192633"/>
                  </a:cubicBezTo>
                  <a:cubicBezTo>
                    <a:pt x="1304186" y="4178848"/>
                    <a:pt x="1305170" y="4164078"/>
                    <a:pt x="1306154" y="4149308"/>
                  </a:cubicBezTo>
                  <a:cubicBezTo>
                    <a:pt x="1306154" y="4147339"/>
                    <a:pt x="1306154" y="4145370"/>
                    <a:pt x="1307139" y="4142416"/>
                  </a:cubicBezTo>
                  <a:cubicBezTo>
                    <a:pt x="1311076" y="4097122"/>
                    <a:pt x="1313044" y="4050843"/>
                    <a:pt x="1315013" y="4002596"/>
                  </a:cubicBezTo>
                  <a:lnTo>
                    <a:pt x="1315013" y="4003580"/>
                  </a:lnTo>
                  <a:cubicBezTo>
                    <a:pt x="1320918" y="3870653"/>
                    <a:pt x="1320918" y="3731817"/>
                    <a:pt x="1320918" y="3608736"/>
                  </a:cubicBezTo>
                  <a:cubicBezTo>
                    <a:pt x="1323871" y="3293649"/>
                    <a:pt x="1312060" y="3014009"/>
                    <a:pt x="1293359" y="2700891"/>
                  </a:cubicBezTo>
                  <a:cubicBezTo>
                    <a:pt x="1292374" y="2686121"/>
                    <a:pt x="1291390" y="2671351"/>
                    <a:pt x="1290406" y="2657566"/>
                  </a:cubicBezTo>
                  <a:cubicBezTo>
                    <a:pt x="1288437" y="2657566"/>
                    <a:pt x="1287453" y="2658551"/>
                    <a:pt x="1285484" y="2658551"/>
                  </a:cubicBezTo>
                  <a:cubicBezTo>
                    <a:pt x="1285484" y="2671351"/>
                    <a:pt x="1285484" y="2679228"/>
                    <a:pt x="1285484" y="2679228"/>
                  </a:cubicBezTo>
                  <a:cubicBezTo>
                    <a:pt x="1285484" y="2679228"/>
                    <a:pt x="1284500" y="2672336"/>
                    <a:pt x="1282532" y="2659535"/>
                  </a:cubicBezTo>
                  <a:cubicBezTo>
                    <a:pt x="909490" y="2745200"/>
                    <a:pt x="216558" y="2582733"/>
                    <a:pt x="46278" y="2332632"/>
                  </a:cubicBezTo>
                  <a:cubicBezTo>
                    <a:pt x="43325" y="2327709"/>
                    <a:pt x="40372" y="2322785"/>
                    <a:pt x="37420" y="2317862"/>
                  </a:cubicBezTo>
                  <a:cubicBezTo>
                    <a:pt x="30530" y="2305062"/>
                    <a:pt x="25608" y="2292261"/>
                    <a:pt x="20687" y="2278476"/>
                  </a:cubicBezTo>
                  <a:cubicBezTo>
                    <a:pt x="10844" y="2250906"/>
                    <a:pt x="4938" y="2221367"/>
                    <a:pt x="1986" y="2187889"/>
                  </a:cubicBezTo>
                  <a:cubicBezTo>
                    <a:pt x="1001" y="2171150"/>
                    <a:pt x="17" y="2154411"/>
                    <a:pt x="17" y="2136687"/>
                  </a:cubicBezTo>
                  <a:cubicBezTo>
                    <a:pt x="-2936" y="1703442"/>
                    <a:pt x="387823" y="905877"/>
                    <a:pt x="387823" y="905877"/>
                  </a:cubicBezTo>
                  <a:cubicBezTo>
                    <a:pt x="390776" y="905877"/>
                    <a:pt x="413414" y="906861"/>
                    <a:pt x="446879" y="912769"/>
                  </a:cubicBezTo>
                  <a:cubicBezTo>
                    <a:pt x="462628" y="881260"/>
                    <a:pt x="482313" y="839905"/>
                    <a:pt x="491172" y="833997"/>
                  </a:cubicBezTo>
                  <a:cubicBezTo>
                    <a:pt x="491172" y="833997"/>
                    <a:pt x="491172" y="834982"/>
                    <a:pt x="493140" y="834982"/>
                  </a:cubicBezTo>
                  <a:cubicBezTo>
                    <a:pt x="486251" y="812335"/>
                    <a:pt x="484282" y="787719"/>
                    <a:pt x="485266" y="763103"/>
                  </a:cubicBezTo>
                  <a:cubicBezTo>
                    <a:pt x="485266" y="742425"/>
                    <a:pt x="487235" y="721747"/>
                    <a:pt x="490188" y="703039"/>
                  </a:cubicBezTo>
                  <a:cubicBezTo>
                    <a:pt x="493140" y="683346"/>
                    <a:pt x="497078" y="664638"/>
                    <a:pt x="500030" y="648883"/>
                  </a:cubicBezTo>
                  <a:cubicBezTo>
                    <a:pt x="514795" y="587835"/>
                    <a:pt x="546292" y="494293"/>
                    <a:pt x="621097" y="487401"/>
                  </a:cubicBezTo>
                  <a:cubicBezTo>
                    <a:pt x="622081" y="487401"/>
                    <a:pt x="622081" y="487401"/>
                    <a:pt x="622081" y="487401"/>
                  </a:cubicBezTo>
                  <a:cubicBezTo>
                    <a:pt x="626018" y="487401"/>
                    <a:pt x="633892" y="491340"/>
                    <a:pt x="637829" y="490355"/>
                  </a:cubicBezTo>
                  <a:cubicBezTo>
                    <a:pt x="638814" y="490355"/>
                    <a:pt x="639798" y="490355"/>
                    <a:pt x="639798" y="489370"/>
                  </a:cubicBezTo>
                  <a:cubicBezTo>
                    <a:pt x="658499" y="475585"/>
                    <a:pt x="684090" y="470662"/>
                    <a:pt x="706729" y="477554"/>
                  </a:cubicBezTo>
                  <a:cubicBezTo>
                    <a:pt x="714603" y="480508"/>
                    <a:pt x="721493" y="483462"/>
                    <a:pt x="728383" y="484447"/>
                  </a:cubicBezTo>
                  <a:cubicBezTo>
                    <a:pt x="734289" y="484447"/>
                    <a:pt x="740194" y="483462"/>
                    <a:pt x="746100" y="481493"/>
                  </a:cubicBezTo>
                  <a:cubicBezTo>
                    <a:pt x="746100" y="481493"/>
                    <a:pt x="747084" y="481493"/>
                    <a:pt x="748069" y="481493"/>
                  </a:cubicBezTo>
                  <a:cubicBezTo>
                    <a:pt x="751021" y="480508"/>
                    <a:pt x="754958" y="480508"/>
                    <a:pt x="758896" y="480508"/>
                  </a:cubicBezTo>
                  <a:lnTo>
                    <a:pt x="760864" y="479524"/>
                  </a:lnTo>
                  <a:cubicBezTo>
                    <a:pt x="764801" y="479524"/>
                    <a:pt x="767754" y="479524"/>
                    <a:pt x="770707" y="479524"/>
                  </a:cubicBezTo>
                  <a:cubicBezTo>
                    <a:pt x="771691" y="479524"/>
                    <a:pt x="771691" y="479524"/>
                    <a:pt x="771691" y="479524"/>
                  </a:cubicBezTo>
                  <a:cubicBezTo>
                    <a:pt x="811062" y="480508"/>
                    <a:pt x="848465" y="501186"/>
                    <a:pt x="870119" y="533679"/>
                  </a:cubicBezTo>
                  <a:cubicBezTo>
                    <a:pt x="879962" y="529741"/>
                    <a:pt x="889805" y="526787"/>
                    <a:pt x="897679" y="526787"/>
                  </a:cubicBezTo>
                  <a:cubicBezTo>
                    <a:pt x="908506" y="525802"/>
                    <a:pt x="914412" y="526787"/>
                    <a:pt x="914412" y="526787"/>
                  </a:cubicBezTo>
                  <a:cubicBezTo>
                    <a:pt x="914412" y="526787"/>
                    <a:pt x="908506" y="526787"/>
                    <a:pt x="897679" y="529741"/>
                  </a:cubicBezTo>
                  <a:cubicBezTo>
                    <a:pt x="951814" y="527772"/>
                    <a:pt x="963625" y="630175"/>
                    <a:pt x="957720" y="687285"/>
                  </a:cubicBezTo>
                  <a:cubicBezTo>
                    <a:pt x="957720" y="688269"/>
                    <a:pt x="957720" y="689254"/>
                    <a:pt x="957720" y="690239"/>
                  </a:cubicBezTo>
                  <a:cubicBezTo>
                    <a:pt x="957720" y="691223"/>
                    <a:pt x="957720" y="692208"/>
                    <a:pt x="957720" y="693192"/>
                  </a:cubicBezTo>
                  <a:cubicBezTo>
                    <a:pt x="957720" y="694177"/>
                    <a:pt x="956736" y="695162"/>
                    <a:pt x="956736" y="696146"/>
                  </a:cubicBezTo>
                  <a:cubicBezTo>
                    <a:pt x="956736" y="697131"/>
                    <a:pt x="956736" y="698116"/>
                    <a:pt x="956736" y="699100"/>
                  </a:cubicBezTo>
                  <a:cubicBezTo>
                    <a:pt x="956736" y="699100"/>
                    <a:pt x="956736" y="700085"/>
                    <a:pt x="956736" y="701070"/>
                  </a:cubicBezTo>
                  <a:cubicBezTo>
                    <a:pt x="974453" y="696146"/>
                    <a:pt x="987248" y="697131"/>
                    <a:pt x="990201" y="696146"/>
                  </a:cubicBezTo>
                  <a:cubicBezTo>
                    <a:pt x="989217" y="697131"/>
                    <a:pt x="985280" y="699100"/>
                    <a:pt x="980358" y="703039"/>
                  </a:cubicBezTo>
                  <a:cubicBezTo>
                    <a:pt x="1003981" y="697131"/>
                    <a:pt x="1031541" y="702054"/>
                    <a:pt x="1037446" y="726671"/>
                  </a:cubicBezTo>
                  <a:cubicBezTo>
                    <a:pt x="1044336" y="748333"/>
                    <a:pt x="1023666" y="766056"/>
                    <a:pt x="1011855" y="784765"/>
                  </a:cubicBezTo>
                  <a:cubicBezTo>
                    <a:pt x="992170" y="817258"/>
                    <a:pt x="980358" y="855659"/>
                    <a:pt x="963625" y="890122"/>
                  </a:cubicBezTo>
                  <a:cubicBezTo>
                    <a:pt x="908506" y="998433"/>
                    <a:pt x="724446" y="986618"/>
                    <a:pt x="724446" y="986618"/>
                  </a:cubicBezTo>
                  <a:lnTo>
                    <a:pt x="722477" y="991541"/>
                  </a:lnTo>
                  <a:cubicBezTo>
                    <a:pt x="731336" y="1001387"/>
                    <a:pt x="740194" y="1011234"/>
                    <a:pt x="748069" y="1022065"/>
                  </a:cubicBezTo>
                  <a:lnTo>
                    <a:pt x="733304" y="1050620"/>
                  </a:lnTo>
                  <a:cubicBezTo>
                    <a:pt x="759880" y="1081144"/>
                    <a:pt x="781534" y="1117576"/>
                    <a:pt x="793345" y="1161885"/>
                  </a:cubicBezTo>
                  <a:lnTo>
                    <a:pt x="509873" y="1855077"/>
                  </a:lnTo>
                  <a:lnTo>
                    <a:pt x="427194" y="2056931"/>
                  </a:lnTo>
                  <a:cubicBezTo>
                    <a:pt x="427194" y="2058900"/>
                    <a:pt x="428178" y="2060869"/>
                    <a:pt x="430147" y="2062838"/>
                  </a:cubicBezTo>
                  <a:lnTo>
                    <a:pt x="430147" y="2063823"/>
                  </a:lnTo>
                  <a:cubicBezTo>
                    <a:pt x="492156" y="2171150"/>
                    <a:pt x="1132921" y="2094347"/>
                    <a:pt x="1464623" y="2121917"/>
                  </a:cubicBezTo>
                  <a:cubicBezTo>
                    <a:pt x="1571909" y="2105178"/>
                    <a:pt x="1712661" y="2112071"/>
                    <a:pt x="1804199" y="2118963"/>
                  </a:cubicBezTo>
                  <a:cubicBezTo>
                    <a:pt x="1899674" y="2053977"/>
                    <a:pt x="1981369" y="2064808"/>
                    <a:pt x="1993180" y="2056931"/>
                  </a:cubicBezTo>
                  <a:cubicBezTo>
                    <a:pt x="1989243" y="2061854"/>
                    <a:pt x="1968573" y="2083516"/>
                    <a:pt x="1940029" y="2119948"/>
                  </a:cubicBezTo>
                  <a:cubicBezTo>
                    <a:pt x="1962668" y="2094347"/>
                    <a:pt x="1986290" y="2071700"/>
                    <a:pt x="2009913" y="2050038"/>
                  </a:cubicBezTo>
                  <a:cubicBezTo>
                    <a:pt x="2006960" y="2066777"/>
                    <a:pt x="2004007" y="2084501"/>
                    <a:pt x="2003023" y="2102224"/>
                  </a:cubicBezTo>
                  <a:lnTo>
                    <a:pt x="2015819" y="2027391"/>
                  </a:lnTo>
                  <a:cubicBezTo>
                    <a:pt x="2004007" y="2024437"/>
                    <a:pt x="1993180" y="2022468"/>
                    <a:pt x="1982353" y="2020499"/>
                  </a:cubicBezTo>
                  <a:cubicBezTo>
                    <a:pt x="1973495" y="2018529"/>
                    <a:pt x="1966605" y="2016560"/>
                    <a:pt x="1958731" y="2014591"/>
                  </a:cubicBezTo>
                  <a:cubicBezTo>
                    <a:pt x="1956762" y="2013606"/>
                    <a:pt x="1953809" y="2013606"/>
                    <a:pt x="1951841" y="2012621"/>
                  </a:cubicBezTo>
                  <a:cubicBezTo>
                    <a:pt x="1946919" y="2011637"/>
                    <a:pt x="1941014" y="2010652"/>
                    <a:pt x="1937076" y="2008683"/>
                  </a:cubicBezTo>
                  <a:cubicBezTo>
                    <a:pt x="1934124" y="2007698"/>
                    <a:pt x="1931171" y="2007698"/>
                    <a:pt x="1929202" y="2006713"/>
                  </a:cubicBezTo>
                  <a:cubicBezTo>
                    <a:pt x="1924281" y="2004744"/>
                    <a:pt x="1919360" y="2003759"/>
                    <a:pt x="1914438" y="2002775"/>
                  </a:cubicBezTo>
                  <a:cubicBezTo>
                    <a:pt x="1912470" y="2001790"/>
                    <a:pt x="1909517" y="2000805"/>
                    <a:pt x="1907548" y="1999821"/>
                  </a:cubicBezTo>
                  <a:cubicBezTo>
                    <a:pt x="1902627" y="1998836"/>
                    <a:pt x="1898690" y="1996867"/>
                    <a:pt x="1893768" y="1994898"/>
                  </a:cubicBezTo>
                  <a:cubicBezTo>
                    <a:pt x="1890815" y="1994898"/>
                    <a:pt x="1888847" y="1993913"/>
                    <a:pt x="1886878" y="1993913"/>
                  </a:cubicBezTo>
                  <a:cubicBezTo>
                    <a:pt x="1880973" y="1990959"/>
                    <a:pt x="1874083" y="1989974"/>
                    <a:pt x="1869161" y="1987021"/>
                  </a:cubicBezTo>
                  <a:cubicBezTo>
                    <a:pt x="1868177" y="1987021"/>
                    <a:pt x="1867193" y="1987021"/>
                    <a:pt x="1867193" y="1987021"/>
                  </a:cubicBezTo>
                  <a:cubicBezTo>
                    <a:pt x="1860303" y="1984067"/>
                    <a:pt x="1853413" y="1982097"/>
                    <a:pt x="1847507" y="1979143"/>
                  </a:cubicBezTo>
                  <a:cubicBezTo>
                    <a:pt x="1845539" y="1978159"/>
                    <a:pt x="1843570" y="1978159"/>
                    <a:pt x="1841602" y="1977174"/>
                  </a:cubicBezTo>
                  <a:cubicBezTo>
                    <a:pt x="1837664" y="1975205"/>
                    <a:pt x="1833727" y="1973235"/>
                    <a:pt x="1828806" y="1972251"/>
                  </a:cubicBezTo>
                  <a:cubicBezTo>
                    <a:pt x="1826837" y="1970281"/>
                    <a:pt x="1824869" y="1970281"/>
                    <a:pt x="1821916" y="1968312"/>
                  </a:cubicBezTo>
                  <a:cubicBezTo>
                    <a:pt x="1817979" y="1967327"/>
                    <a:pt x="1814042" y="1965358"/>
                    <a:pt x="1810105" y="1963389"/>
                  </a:cubicBezTo>
                  <a:cubicBezTo>
                    <a:pt x="1808136" y="1963389"/>
                    <a:pt x="1806168" y="1962404"/>
                    <a:pt x="1804199" y="1960435"/>
                  </a:cubicBezTo>
                  <a:cubicBezTo>
                    <a:pt x="1800262" y="1958466"/>
                    <a:pt x="1796325" y="1957481"/>
                    <a:pt x="1792388" y="1954527"/>
                  </a:cubicBezTo>
                  <a:cubicBezTo>
                    <a:pt x="1790419" y="1954527"/>
                    <a:pt x="1789435" y="1953542"/>
                    <a:pt x="1787466" y="1952558"/>
                  </a:cubicBezTo>
                  <a:cubicBezTo>
                    <a:pt x="1781560" y="1950589"/>
                    <a:pt x="1777623" y="1947635"/>
                    <a:pt x="1771718" y="1944681"/>
                  </a:cubicBezTo>
                  <a:cubicBezTo>
                    <a:pt x="1771718" y="1944681"/>
                    <a:pt x="1770734" y="1944681"/>
                    <a:pt x="1770734" y="1943696"/>
                  </a:cubicBezTo>
                  <a:cubicBezTo>
                    <a:pt x="1764828" y="1940742"/>
                    <a:pt x="1759906" y="1937788"/>
                    <a:pt x="1754001" y="1934834"/>
                  </a:cubicBezTo>
                  <a:cubicBezTo>
                    <a:pt x="1753016" y="1934834"/>
                    <a:pt x="1752032" y="1933849"/>
                    <a:pt x="1751048" y="1933849"/>
                  </a:cubicBezTo>
                  <a:cubicBezTo>
                    <a:pt x="1747111" y="1930895"/>
                    <a:pt x="1742189" y="1928926"/>
                    <a:pt x="1738252" y="1925972"/>
                  </a:cubicBezTo>
                  <a:cubicBezTo>
                    <a:pt x="1737268" y="1924988"/>
                    <a:pt x="1735300" y="1924003"/>
                    <a:pt x="1734315" y="1924003"/>
                  </a:cubicBezTo>
                  <a:cubicBezTo>
                    <a:pt x="1730378" y="1921049"/>
                    <a:pt x="1727425" y="1919080"/>
                    <a:pt x="1722504" y="1916126"/>
                  </a:cubicBezTo>
                  <a:cubicBezTo>
                    <a:pt x="1721520" y="1915141"/>
                    <a:pt x="1720535" y="1915141"/>
                    <a:pt x="1718567" y="1914157"/>
                  </a:cubicBezTo>
                  <a:cubicBezTo>
                    <a:pt x="1715614" y="1911203"/>
                    <a:pt x="1711677" y="1909233"/>
                    <a:pt x="1707740" y="1906279"/>
                  </a:cubicBezTo>
                  <a:cubicBezTo>
                    <a:pt x="1706755" y="1905295"/>
                    <a:pt x="1705771" y="1905295"/>
                    <a:pt x="1704787" y="1904310"/>
                  </a:cubicBezTo>
                  <a:cubicBezTo>
                    <a:pt x="1700850" y="1901356"/>
                    <a:pt x="1695928" y="1898402"/>
                    <a:pt x="1691991" y="1895448"/>
                  </a:cubicBezTo>
                  <a:cubicBezTo>
                    <a:pt x="1691991" y="1894463"/>
                    <a:pt x="1691007" y="1894463"/>
                    <a:pt x="1691007" y="1894463"/>
                  </a:cubicBezTo>
                  <a:cubicBezTo>
                    <a:pt x="1682148" y="1887571"/>
                    <a:pt x="1672306" y="1880678"/>
                    <a:pt x="1664431" y="1873786"/>
                  </a:cubicBezTo>
                  <a:cubicBezTo>
                    <a:pt x="1663447" y="1872801"/>
                    <a:pt x="1662463" y="1871817"/>
                    <a:pt x="1662463" y="1871817"/>
                  </a:cubicBezTo>
                  <a:cubicBezTo>
                    <a:pt x="1658526" y="1868863"/>
                    <a:pt x="1655573" y="1865909"/>
                    <a:pt x="1652620" y="1862955"/>
                  </a:cubicBezTo>
                  <a:lnTo>
                    <a:pt x="1649667" y="1860985"/>
                  </a:lnTo>
                  <a:cubicBezTo>
                    <a:pt x="1645730" y="1858031"/>
                    <a:pt x="1642777" y="1855077"/>
                    <a:pt x="1640809" y="1851139"/>
                  </a:cubicBezTo>
                  <a:cubicBezTo>
                    <a:pt x="1638840" y="1851139"/>
                    <a:pt x="1638840" y="1850154"/>
                    <a:pt x="1637856" y="1849170"/>
                  </a:cubicBezTo>
                  <a:cubicBezTo>
                    <a:pt x="1634903" y="1846216"/>
                    <a:pt x="1630966" y="1843262"/>
                    <a:pt x="1628013" y="1839323"/>
                  </a:cubicBezTo>
                  <a:cubicBezTo>
                    <a:pt x="1627029" y="1838339"/>
                    <a:pt x="1627029" y="1838339"/>
                    <a:pt x="1627029" y="1838339"/>
                  </a:cubicBezTo>
                  <a:cubicBezTo>
                    <a:pt x="1619155" y="1831446"/>
                    <a:pt x="1612265" y="1823569"/>
                    <a:pt x="1605375" y="1815692"/>
                  </a:cubicBezTo>
                  <a:cubicBezTo>
                    <a:pt x="1605375" y="1814707"/>
                    <a:pt x="1605375" y="1814707"/>
                    <a:pt x="1605375" y="1814707"/>
                  </a:cubicBezTo>
                  <a:cubicBezTo>
                    <a:pt x="1602422" y="1810768"/>
                    <a:pt x="1599469" y="1806830"/>
                    <a:pt x="1595532" y="1803876"/>
                  </a:cubicBezTo>
                  <a:cubicBezTo>
                    <a:pt x="1595532" y="1803876"/>
                    <a:pt x="1595532" y="1802891"/>
                    <a:pt x="1594548" y="1801907"/>
                  </a:cubicBezTo>
                  <a:cubicBezTo>
                    <a:pt x="1591595" y="1798953"/>
                    <a:pt x="1589626" y="1795014"/>
                    <a:pt x="1586673" y="1792060"/>
                  </a:cubicBezTo>
                  <a:cubicBezTo>
                    <a:pt x="1586673" y="1791075"/>
                    <a:pt x="1585689" y="1791075"/>
                    <a:pt x="1585689" y="1791075"/>
                  </a:cubicBezTo>
                  <a:cubicBezTo>
                    <a:pt x="1573878" y="1774336"/>
                    <a:pt x="1563051" y="1757597"/>
                    <a:pt x="1553208" y="1741843"/>
                  </a:cubicBezTo>
                  <a:cubicBezTo>
                    <a:pt x="1553208" y="1740858"/>
                    <a:pt x="1553208" y="1740858"/>
                    <a:pt x="1553208" y="1740858"/>
                  </a:cubicBezTo>
                  <a:cubicBezTo>
                    <a:pt x="1551239" y="1736920"/>
                    <a:pt x="1548287" y="1732981"/>
                    <a:pt x="1546318" y="1729043"/>
                  </a:cubicBezTo>
                  <a:cubicBezTo>
                    <a:pt x="1546318" y="1728058"/>
                    <a:pt x="1546318" y="1728058"/>
                    <a:pt x="1546318" y="1728058"/>
                  </a:cubicBezTo>
                  <a:cubicBezTo>
                    <a:pt x="1490214" y="1623685"/>
                    <a:pt x="1481356" y="1511435"/>
                    <a:pt x="1488246" y="1421832"/>
                  </a:cubicBezTo>
                  <a:cubicBezTo>
                    <a:pt x="1484309" y="1420848"/>
                    <a:pt x="1481356" y="1420848"/>
                    <a:pt x="1477419" y="1419863"/>
                  </a:cubicBezTo>
                  <a:cubicBezTo>
                    <a:pt x="1476434" y="1418878"/>
                    <a:pt x="1476434" y="1418878"/>
                    <a:pt x="1475450" y="1418878"/>
                  </a:cubicBezTo>
                  <a:cubicBezTo>
                    <a:pt x="1472497" y="1417894"/>
                    <a:pt x="1469545" y="1416909"/>
                    <a:pt x="1465607" y="1415924"/>
                  </a:cubicBezTo>
                  <a:cubicBezTo>
                    <a:pt x="1464623" y="1415924"/>
                    <a:pt x="1464623" y="1414940"/>
                    <a:pt x="1463639" y="1414940"/>
                  </a:cubicBezTo>
                  <a:cubicBezTo>
                    <a:pt x="1461670" y="1413955"/>
                    <a:pt x="1457733" y="1412970"/>
                    <a:pt x="1454780" y="1410017"/>
                  </a:cubicBezTo>
                  <a:cubicBezTo>
                    <a:pt x="1454780" y="1410017"/>
                    <a:pt x="1453796" y="1410017"/>
                    <a:pt x="1453796" y="1409032"/>
                  </a:cubicBezTo>
                  <a:cubicBezTo>
                    <a:pt x="1451827" y="1408047"/>
                    <a:pt x="1447890" y="1406078"/>
                    <a:pt x="1444938" y="1404109"/>
                  </a:cubicBezTo>
                  <a:cubicBezTo>
                    <a:pt x="1444938" y="1403124"/>
                    <a:pt x="1444938" y="1403124"/>
                    <a:pt x="1443953" y="1403124"/>
                  </a:cubicBezTo>
                  <a:cubicBezTo>
                    <a:pt x="1441985" y="1400170"/>
                    <a:pt x="1439032" y="1398201"/>
                    <a:pt x="1437063" y="1395247"/>
                  </a:cubicBezTo>
                  <a:cubicBezTo>
                    <a:pt x="1436079" y="1394262"/>
                    <a:pt x="1435095" y="1394262"/>
                    <a:pt x="1435095" y="1393277"/>
                  </a:cubicBezTo>
                  <a:cubicBezTo>
                    <a:pt x="1432142" y="1391308"/>
                    <a:pt x="1430173" y="1388354"/>
                    <a:pt x="1427221" y="1385400"/>
                  </a:cubicBezTo>
                  <a:cubicBezTo>
                    <a:pt x="1427221" y="1384416"/>
                    <a:pt x="1427221" y="1384416"/>
                    <a:pt x="1426236" y="1383431"/>
                  </a:cubicBezTo>
                  <a:cubicBezTo>
                    <a:pt x="1424268" y="1380477"/>
                    <a:pt x="1422299" y="1377523"/>
                    <a:pt x="1420331" y="1374569"/>
                  </a:cubicBezTo>
                  <a:cubicBezTo>
                    <a:pt x="1420331" y="1373585"/>
                    <a:pt x="1420331" y="1373585"/>
                    <a:pt x="1419346" y="1373585"/>
                  </a:cubicBezTo>
                  <a:cubicBezTo>
                    <a:pt x="1417378" y="1369646"/>
                    <a:pt x="1415409" y="1365707"/>
                    <a:pt x="1413441" y="1362753"/>
                  </a:cubicBezTo>
                  <a:cubicBezTo>
                    <a:pt x="1413441" y="1361769"/>
                    <a:pt x="1412456" y="1360784"/>
                    <a:pt x="1412456" y="1359799"/>
                  </a:cubicBezTo>
                  <a:cubicBezTo>
                    <a:pt x="1410488" y="1355861"/>
                    <a:pt x="1409504" y="1352907"/>
                    <a:pt x="1407535" y="1348968"/>
                  </a:cubicBezTo>
                  <a:cubicBezTo>
                    <a:pt x="1406551" y="1347984"/>
                    <a:pt x="1405566" y="1346014"/>
                    <a:pt x="1405566" y="1345030"/>
                  </a:cubicBezTo>
                  <a:cubicBezTo>
                    <a:pt x="1404582" y="1342076"/>
                    <a:pt x="1402614" y="1338137"/>
                    <a:pt x="1401629" y="1335183"/>
                  </a:cubicBezTo>
                  <a:cubicBezTo>
                    <a:pt x="1400645" y="1334199"/>
                    <a:pt x="1400645" y="1332229"/>
                    <a:pt x="1400645" y="1331245"/>
                  </a:cubicBezTo>
                  <a:cubicBezTo>
                    <a:pt x="1399661" y="1327306"/>
                    <a:pt x="1397692" y="1324352"/>
                    <a:pt x="1397692" y="1321398"/>
                  </a:cubicBezTo>
                  <a:cubicBezTo>
                    <a:pt x="1396708" y="1319429"/>
                    <a:pt x="1396708" y="1318444"/>
                    <a:pt x="1395724" y="1316475"/>
                  </a:cubicBezTo>
                  <a:cubicBezTo>
                    <a:pt x="1394739" y="1313521"/>
                    <a:pt x="1393755" y="1309582"/>
                    <a:pt x="1392771" y="1305644"/>
                  </a:cubicBezTo>
                  <a:cubicBezTo>
                    <a:pt x="1392771" y="1303675"/>
                    <a:pt x="1391787" y="1301705"/>
                    <a:pt x="1391787" y="1299736"/>
                  </a:cubicBezTo>
                  <a:cubicBezTo>
                    <a:pt x="1390802" y="1295797"/>
                    <a:pt x="1389818" y="1292843"/>
                    <a:pt x="1389818" y="1289889"/>
                  </a:cubicBezTo>
                  <a:cubicBezTo>
                    <a:pt x="1388834" y="1286935"/>
                    <a:pt x="1387849" y="1284966"/>
                    <a:pt x="1387849" y="1282012"/>
                  </a:cubicBezTo>
                  <a:cubicBezTo>
                    <a:pt x="1387849" y="1279058"/>
                    <a:pt x="1386865" y="1277089"/>
                    <a:pt x="1386865" y="1275120"/>
                  </a:cubicBezTo>
                  <a:cubicBezTo>
                    <a:pt x="1386865" y="1271181"/>
                    <a:pt x="1385881" y="1267243"/>
                    <a:pt x="1384897" y="1264289"/>
                  </a:cubicBezTo>
                  <a:cubicBezTo>
                    <a:pt x="1384897" y="1261335"/>
                    <a:pt x="1384897" y="1259365"/>
                    <a:pt x="1384897" y="1257396"/>
                  </a:cubicBezTo>
                  <a:cubicBezTo>
                    <a:pt x="1383912" y="1254442"/>
                    <a:pt x="1383912" y="1251488"/>
                    <a:pt x="1383912" y="1249519"/>
                  </a:cubicBezTo>
                  <a:cubicBezTo>
                    <a:pt x="1383912" y="1247549"/>
                    <a:pt x="1383912" y="1245580"/>
                    <a:pt x="1383912" y="1244595"/>
                  </a:cubicBezTo>
                  <a:cubicBezTo>
                    <a:pt x="1382928" y="1239672"/>
                    <a:pt x="1382928" y="1234749"/>
                    <a:pt x="1382928" y="1229826"/>
                  </a:cubicBezTo>
                  <a:cubicBezTo>
                    <a:pt x="1382928" y="1228841"/>
                    <a:pt x="1382928" y="1226872"/>
                    <a:pt x="1382928" y="1225887"/>
                  </a:cubicBezTo>
                  <a:cubicBezTo>
                    <a:pt x="1382928" y="1219979"/>
                    <a:pt x="1381944" y="1216041"/>
                    <a:pt x="1381944" y="1210133"/>
                  </a:cubicBezTo>
                  <a:cubicBezTo>
                    <a:pt x="1381944" y="1209148"/>
                    <a:pt x="1381944" y="1208164"/>
                    <a:pt x="1382928" y="1206194"/>
                  </a:cubicBezTo>
                  <a:cubicBezTo>
                    <a:pt x="1382928" y="1200286"/>
                    <a:pt x="1382928" y="1194379"/>
                    <a:pt x="1382928" y="1187486"/>
                  </a:cubicBezTo>
                  <a:cubicBezTo>
                    <a:pt x="1386865" y="1111668"/>
                    <a:pt x="1410488" y="1040773"/>
                    <a:pt x="1453796" y="1019111"/>
                  </a:cubicBezTo>
                  <a:cubicBezTo>
                    <a:pt x="1502026" y="996464"/>
                    <a:pt x="1538444" y="1012219"/>
                    <a:pt x="1562066" y="1031911"/>
                  </a:cubicBezTo>
                  <a:cubicBezTo>
                    <a:pt x="1566988" y="1013203"/>
                    <a:pt x="1571909" y="999418"/>
                    <a:pt x="1572894" y="996464"/>
                  </a:cubicBezTo>
                  <a:cubicBezTo>
                    <a:pt x="1575846" y="990556"/>
                    <a:pt x="1578799" y="984648"/>
                    <a:pt x="1580768" y="977756"/>
                  </a:cubicBezTo>
                  <a:cubicBezTo>
                    <a:pt x="1581752" y="975787"/>
                    <a:pt x="1581752" y="973817"/>
                    <a:pt x="1582736" y="970863"/>
                  </a:cubicBezTo>
                  <a:cubicBezTo>
                    <a:pt x="1583721" y="967909"/>
                    <a:pt x="1583721" y="963971"/>
                    <a:pt x="1583721" y="960032"/>
                  </a:cubicBezTo>
                  <a:cubicBezTo>
                    <a:pt x="1584705" y="950186"/>
                    <a:pt x="1581752" y="940339"/>
                    <a:pt x="1579784" y="930493"/>
                  </a:cubicBezTo>
                  <a:cubicBezTo>
                    <a:pt x="1551239" y="807412"/>
                    <a:pt x="1596516" y="668576"/>
                    <a:pt x="1690023" y="580943"/>
                  </a:cubicBezTo>
                  <a:cubicBezTo>
                    <a:pt x="1695928" y="575035"/>
                    <a:pt x="1701834" y="570111"/>
                    <a:pt x="1707740" y="564203"/>
                  </a:cubicBezTo>
                  <a:lnTo>
                    <a:pt x="1709708" y="563219"/>
                  </a:lnTo>
                  <a:cubicBezTo>
                    <a:pt x="1715614" y="558296"/>
                    <a:pt x="1722504" y="553372"/>
                    <a:pt x="1728410" y="548449"/>
                  </a:cubicBezTo>
                  <a:lnTo>
                    <a:pt x="1729394" y="548449"/>
                  </a:lnTo>
                  <a:cubicBezTo>
                    <a:pt x="1736284" y="543526"/>
                    <a:pt x="1744158" y="538603"/>
                    <a:pt x="1751048" y="535649"/>
                  </a:cubicBezTo>
                  <a:cubicBezTo>
                    <a:pt x="1736284" y="512017"/>
                    <a:pt x="1722504" y="487401"/>
                    <a:pt x="1710692" y="459831"/>
                  </a:cubicBezTo>
                  <a:cubicBezTo>
                    <a:pt x="1626044" y="275702"/>
                    <a:pt x="1799278" y="123081"/>
                    <a:pt x="1799278" y="123081"/>
                  </a:cubicBezTo>
                  <a:cubicBezTo>
                    <a:pt x="1799278" y="123081"/>
                    <a:pt x="1790419" y="195945"/>
                    <a:pt x="1830774" y="247147"/>
                  </a:cubicBezTo>
                  <a:cubicBezTo>
                    <a:pt x="1830774" y="247147"/>
                    <a:pt x="1890815" y="27570"/>
                    <a:pt x="1995149" y="0"/>
                  </a:cubicBezTo>
                  <a:close/>
                </a:path>
              </a:pathLst>
            </a:custGeom>
            <a:solidFill>
              <a:srgbClr val="3E67AA">
                <a:lumMod val="75000"/>
              </a:srgbClr>
            </a:solidFill>
            <a:ln>
              <a:noFill/>
            </a:ln>
            <a:effectLst/>
          </p:spPr>
          <p:txBody>
            <a:bodyPr wrap="square" anchor="ctr">
              <a:noAutofit/>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Roboto Light" panose="02000000000000000000" pitchFamily="2" charset="0"/>
              </a:endParaRPr>
            </a:p>
          </p:txBody>
        </p:sp>
      </p:grpSp>
      <p:sp>
        <p:nvSpPr>
          <p:cNvPr id="46" name="Subtitle 2">
            <a:extLst>
              <a:ext uri="{FF2B5EF4-FFF2-40B4-BE49-F238E27FC236}">
                <a16:creationId xmlns:a16="http://schemas.microsoft.com/office/drawing/2014/main" id="{B0B5029B-1297-F126-278B-A86988E406C4}"/>
              </a:ext>
            </a:extLst>
          </p:cNvPr>
          <p:cNvSpPr txBox="1">
            <a:spLocks/>
          </p:cNvSpPr>
          <p:nvPr/>
        </p:nvSpPr>
        <p:spPr>
          <a:xfrm>
            <a:off x="1551851" y="734375"/>
            <a:ext cx="4110819" cy="2597365"/>
          </a:xfrm>
          <a:prstGeom prst="rect">
            <a:avLst/>
          </a:prstGeom>
        </p:spPr>
        <p:txBody>
          <a:bodyPr vert="horz" wrap="square" lIns="91440" tIns="45720" rIns="91440" bIns="45720" rtlCol="0" anchor="t">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Using CRVS and Admin Data to Close Gender Gaps in Africa. </a:t>
            </a:r>
          </a:p>
          <a:p>
            <a:pPr marL="342900" indent="-342900" algn="l">
              <a:buFont typeface="Wingdings" panose="05000000000000000000" pitchFamily="2" charset="2"/>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Mainstreaming gender in CRVS and NSDS through developing Action plan</a:t>
            </a:r>
          </a:p>
          <a:p>
            <a:pPr marL="342900" indent="-342900" algn="l">
              <a:buFont typeface="Wingdings" panose="05000000000000000000" pitchFamily="2" charset="2"/>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Analytical work on time use of women spent in domestic works</a:t>
            </a:r>
          </a:p>
        </p:txBody>
      </p:sp>
      <p:sp>
        <p:nvSpPr>
          <p:cNvPr id="47" name="Subtitle 2">
            <a:extLst>
              <a:ext uri="{FF2B5EF4-FFF2-40B4-BE49-F238E27FC236}">
                <a16:creationId xmlns:a16="http://schemas.microsoft.com/office/drawing/2014/main" id="{573017C4-1ADA-8E0B-1E8C-559B23629ED5}"/>
              </a:ext>
            </a:extLst>
          </p:cNvPr>
          <p:cNvSpPr txBox="1">
            <a:spLocks/>
          </p:cNvSpPr>
          <p:nvPr/>
        </p:nvSpPr>
        <p:spPr>
          <a:xfrm>
            <a:off x="7460715" y="483331"/>
            <a:ext cx="4624895" cy="2467608"/>
          </a:xfrm>
          <a:prstGeom prst="rect">
            <a:avLst/>
          </a:prstGeom>
        </p:spPr>
        <p:txBody>
          <a:bodyPr vert="horz" wrap="square" lIns="91440" tIns="45720" rIns="91440" bIns="45720" rtlCol="0" anchor="t">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Analysis in the Flagship publications such as the Africa SDG Progress Report highlighting Unemployment rate, by sex and disability</a:t>
            </a: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Capacity development in CRVS to  support disability inclusion by providing accurate data to ensure equal access to services</a:t>
            </a:r>
          </a:p>
          <a:p>
            <a:pPr algn="l">
              <a:lnSpc>
                <a:spcPct val="100000"/>
              </a:lnSpc>
              <a:spcBef>
                <a:spcPts val="600"/>
              </a:spcBef>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l">
              <a:lnSpc>
                <a:spcPct val="100000"/>
              </a:lnSpc>
              <a:spcBef>
                <a:spcPts val="600"/>
              </a:spcBef>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sp>
        <p:nvSpPr>
          <p:cNvPr id="48" name="Subtitle 2">
            <a:extLst>
              <a:ext uri="{FF2B5EF4-FFF2-40B4-BE49-F238E27FC236}">
                <a16:creationId xmlns:a16="http://schemas.microsoft.com/office/drawing/2014/main" id="{BC5DC3FF-CDB0-166F-2DCA-5FB9EF5074DE}"/>
              </a:ext>
            </a:extLst>
          </p:cNvPr>
          <p:cNvSpPr txBox="1">
            <a:spLocks/>
          </p:cNvSpPr>
          <p:nvPr/>
        </p:nvSpPr>
        <p:spPr>
          <a:xfrm>
            <a:off x="7460715" y="3229117"/>
            <a:ext cx="4504201" cy="3145552"/>
          </a:xfrm>
          <a:prstGeom prst="rect">
            <a:avLst/>
          </a:prstGeom>
        </p:spPr>
        <p:txBody>
          <a:bodyPr vert="horz" wrap="square" lIns="91440" tIns="45720" rIns="91440" bIns="45720" rtlCol="0" anchor="t">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Advocacy on Webinar on </a:t>
            </a:r>
            <a:r>
              <a:rPr lang="en-GB" sz="2000" dirty="0">
                <a:solidFill>
                  <a:schemeClr val="tx1"/>
                </a:solidFill>
                <a:latin typeface="Arial" panose="020B0604020202020204" pitchFamily="34" charset="0"/>
                <a:ea typeface="Lato Light" panose="020F0502020204030203" pitchFamily="34" charset="0"/>
                <a:cs typeface="Arial" panose="020B0604020202020204" pitchFamily="34" charset="0"/>
              </a:rPr>
              <a:t> </a:t>
            </a: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SEEA–Central Framework </a:t>
            </a:r>
            <a:r>
              <a:rPr lang="en-GB" sz="2000" dirty="0">
                <a:solidFill>
                  <a:schemeClr val="tx1"/>
                </a:solidFill>
                <a:latin typeface="Arial" panose="020B0604020202020204" pitchFamily="34" charset="0"/>
                <a:ea typeface="Lato Light" panose="020F0502020204030203" pitchFamily="34" charset="0"/>
                <a:cs typeface="Arial" panose="020B0604020202020204" pitchFamily="34" charset="0"/>
              </a:rPr>
              <a:t> </a:t>
            </a: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aligned accounts and how to use these statistics to inform decision making. </a:t>
            </a: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Integration of statistical and  geospatial information in land and water management enabling sustainable allocation and use </a:t>
            </a:r>
          </a:p>
        </p:txBody>
      </p:sp>
      <p:sp>
        <p:nvSpPr>
          <p:cNvPr id="49" name="Subtitle 2">
            <a:extLst>
              <a:ext uri="{FF2B5EF4-FFF2-40B4-BE49-F238E27FC236}">
                <a16:creationId xmlns:a16="http://schemas.microsoft.com/office/drawing/2014/main" id="{FB7345E7-F260-749B-9E0B-9473D6C3BC52}"/>
              </a:ext>
            </a:extLst>
          </p:cNvPr>
          <p:cNvSpPr txBox="1">
            <a:spLocks/>
          </p:cNvSpPr>
          <p:nvPr/>
        </p:nvSpPr>
        <p:spPr>
          <a:xfrm>
            <a:off x="1532167" y="3828991"/>
            <a:ext cx="3790447" cy="2518313"/>
          </a:xfrm>
          <a:prstGeom prst="rect">
            <a:avLst/>
          </a:prstGeom>
        </p:spPr>
        <p:txBody>
          <a:bodyPr vert="horz" wrap="square" lIns="91440" tIns="45720" rIns="91440" bIns="45720" rtlCol="0" anchor="t">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42900" indent="-342900" algn="l">
              <a:buFont typeface="Wingdings" panose="05000000000000000000" pitchFamily="2" charset="2"/>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The use of R in CRVS to generate accurate and timely data on legal identity</a:t>
            </a:r>
          </a:p>
          <a:p>
            <a:pPr marL="342900" indent="-342900" algn="l">
              <a:buFont typeface="Wingdings" panose="05000000000000000000" pitchFamily="2" charset="2"/>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Support countries In digital censuses to promote human rights by ensuring everyone is counted and included</a:t>
            </a:r>
          </a:p>
          <a:p>
            <a:pPr algn="l">
              <a:lnSpc>
                <a:spcPct val="100000"/>
              </a:lnSpc>
              <a:spcBef>
                <a:spcPts val="600"/>
              </a:spcBef>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sp>
        <p:nvSpPr>
          <p:cNvPr id="50" name="Rectangle 49">
            <a:extLst>
              <a:ext uri="{FF2B5EF4-FFF2-40B4-BE49-F238E27FC236}">
                <a16:creationId xmlns:a16="http://schemas.microsoft.com/office/drawing/2014/main" id="{E9F5A420-4795-FE11-C7C2-867B9462ECEC}"/>
              </a:ext>
            </a:extLst>
          </p:cNvPr>
          <p:cNvSpPr/>
          <p:nvPr/>
        </p:nvSpPr>
        <p:spPr>
          <a:xfrm>
            <a:off x="613873" y="18094"/>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Cross-cutting issues</a:t>
            </a:r>
          </a:p>
          <a:p>
            <a:pPr>
              <a:tabLst>
                <a:tab pos="6234113" algn="l"/>
              </a:tabLst>
            </a:pPr>
            <a:r>
              <a:rPr lang="en-US" sz="9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84632152-6EA1-F8DC-0402-4101AC096DBC}"/>
              </a:ext>
            </a:extLst>
          </p:cNvPr>
          <p:cNvGrpSpPr/>
          <p:nvPr/>
        </p:nvGrpSpPr>
        <p:grpSpPr>
          <a:xfrm>
            <a:off x="161278" y="896368"/>
            <a:ext cx="1416472" cy="1223066"/>
            <a:chOff x="7222728" y="1200645"/>
            <a:chExt cx="2315987" cy="2105443"/>
          </a:xfrm>
        </p:grpSpPr>
        <p:sp>
          <p:nvSpPr>
            <p:cNvPr id="31" name="Shape">
              <a:extLst>
                <a:ext uri="{FF2B5EF4-FFF2-40B4-BE49-F238E27FC236}">
                  <a16:creationId xmlns:a16="http://schemas.microsoft.com/office/drawing/2014/main" id="{06438B5C-EAFE-691B-5701-18909B054BF9}"/>
                </a:ext>
              </a:extLst>
            </p:cNvPr>
            <p:cNvSpPr/>
            <p:nvPr/>
          </p:nvSpPr>
          <p:spPr>
            <a:xfrm rot="10800000" flipH="1">
              <a:off x="7222728" y="1200645"/>
              <a:ext cx="2315987" cy="2105443"/>
            </a:xfrm>
            <a:prstGeom prst="rect">
              <a:avLst/>
            </a:prstGeom>
            <a:solidFill>
              <a:srgbClr val="264D89"/>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20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9786D737-3FE0-CF61-C7A9-5F2474C9CBAE}"/>
                </a:ext>
              </a:extLst>
            </p:cNvPr>
            <p:cNvSpPr txBox="1"/>
            <p:nvPr/>
          </p:nvSpPr>
          <p:spPr>
            <a:xfrm>
              <a:off x="8013838" y="2571439"/>
              <a:ext cx="790601" cy="261610"/>
            </a:xfrm>
            <a:prstGeom prst="rect">
              <a:avLst/>
            </a:prstGeom>
            <a:noFill/>
          </p:spPr>
          <p:txBody>
            <a:bodyPr wrap="none" rtlCol="0" anchor="ctr" anchorCtr="0">
              <a:spAutoFit/>
            </a:bodyPr>
            <a:lstStyle/>
            <a:p>
              <a:pPr algn="ctr" defTabSz="1828434">
                <a:spcBef>
                  <a:spcPts val="600"/>
                </a:spcBef>
              </a:pPr>
              <a:r>
                <a:rPr lang="en-US" sz="1050" b="1">
                  <a:solidFill>
                    <a:srgbClr val="FFFFFF"/>
                  </a:solidFill>
                  <a:latin typeface="Arial" panose="020B0604020202020204" pitchFamily="34" charset="0"/>
                  <a:ea typeface="League Spartan" charset="0"/>
                  <a:cs typeface="Arial" panose="020B0604020202020204" pitchFamily="34" charset="0"/>
                </a:rPr>
                <a:t>GENDER</a:t>
              </a:r>
              <a:endParaRPr lang="en-US" b="1">
                <a:solidFill>
                  <a:srgbClr val="FFFFFF"/>
                </a:solidFill>
                <a:latin typeface="Arial" panose="020B0604020202020204" pitchFamily="34" charset="0"/>
                <a:ea typeface="League Spartan" charset="0"/>
                <a:cs typeface="Arial" panose="020B0604020202020204" pitchFamily="34" charset="0"/>
              </a:endParaRPr>
            </a:p>
          </p:txBody>
        </p:sp>
        <p:pic>
          <p:nvPicPr>
            <p:cNvPr id="51" name="Picture 50">
              <a:extLst>
                <a:ext uri="{FF2B5EF4-FFF2-40B4-BE49-F238E27FC236}">
                  <a16:creationId xmlns:a16="http://schemas.microsoft.com/office/drawing/2014/main" id="{B247D348-D975-DBDC-30F2-353CD1E0427F}"/>
                </a:ext>
              </a:extLst>
            </p:cNvPr>
            <p:cNvPicPr>
              <a:picLocks noChangeAspect="1"/>
            </p:cNvPicPr>
            <p:nvPr/>
          </p:nvPicPr>
          <p:blipFill>
            <a:blip r:embed="rId2">
              <a:duotone>
                <a:srgbClr val="E7E6E6">
                  <a:shade val="45000"/>
                  <a:satMod val="135000"/>
                </a:srgbClr>
                <a:prstClr val="white"/>
              </a:duotone>
            </a:blip>
            <a:stretch>
              <a:fillRect/>
            </a:stretch>
          </p:blipFill>
          <p:spPr>
            <a:xfrm>
              <a:off x="7858318" y="1593175"/>
              <a:ext cx="939092" cy="939092"/>
            </a:xfrm>
            <a:prstGeom prst="rect">
              <a:avLst/>
            </a:prstGeom>
          </p:spPr>
        </p:pic>
      </p:grpSp>
      <p:sp>
        <p:nvSpPr>
          <p:cNvPr id="52" name="Oval 51">
            <a:extLst>
              <a:ext uri="{FF2B5EF4-FFF2-40B4-BE49-F238E27FC236}">
                <a16:creationId xmlns:a16="http://schemas.microsoft.com/office/drawing/2014/main" id="{3CA68EF3-24D0-71CA-C793-100E74E2698D}"/>
              </a:ext>
            </a:extLst>
          </p:cNvPr>
          <p:cNvSpPr/>
          <p:nvPr/>
        </p:nvSpPr>
        <p:spPr>
          <a:xfrm>
            <a:off x="89542" y="75020"/>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5</a:t>
            </a:r>
            <a:endParaRPr lang="en-GB" sz="2400" b="1"/>
          </a:p>
        </p:txBody>
      </p:sp>
    </p:spTree>
    <p:extLst>
      <p:ext uri="{BB962C8B-B14F-4D97-AF65-F5344CB8AC3E}">
        <p14:creationId xmlns:p14="http://schemas.microsoft.com/office/powerpoint/2010/main" val="922980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5E2D42-405C-02CC-9DD3-16402A0B5D0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A4D788-7454-A849-95EF-E0A31EF5E4C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115033C-ECDB-9A05-BDBE-17F98CC254E8}"/>
              </a:ext>
            </a:extLst>
          </p:cNvPr>
          <p:cNvSpPr/>
          <p:nvPr/>
        </p:nvSpPr>
        <p:spPr>
          <a:xfrm>
            <a:off x="226234" y="1305083"/>
            <a:ext cx="2924617" cy="5097971"/>
          </a:xfrm>
          <a:prstGeom prst="rect">
            <a:avLst/>
          </a:prstGeom>
          <a:noFill/>
          <a:ln w="57150" cap="flat" cmpd="sng" algn="ctr">
            <a:solidFill>
              <a:srgbClr val="E7E6E6">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F0C5A26-C1F1-627B-4059-2DCFEC9FF35A}"/>
              </a:ext>
            </a:extLst>
          </p:cNvPr>
          <p:cNvSpPr/>
          <p:nvPr/>
        </p:nvSpPr>
        <p:spPr>
          <a:xfrm>
            <a:off x="9022569" y="1060323"/>
            <a:ext cx="3122481" cy="5496593"/>
          </a:xfrm>
          <a:prstGeom prst="rect">
            <a:avLst/>
          </a:prstGeom>
          <a:solidFill>
            <a:srgbClr val="FFC000">
              <a:lumMod val="60000"/>
              <a:lumOff val="40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defRPr/>
            </a:pPr>
            <a:r>
              <a:rPr lang="en-US" dirty="0">
                <a:latin typeface="Arial" panose="020B0604020202020204" pitchFamily="34" charset="0"/>
                <a:cs typeface="Arial" panose="020B0604020202020204" pitchFamily="34" charset="0"/>
              </a:rPr>
              <a:t>Build flexibility into plans to manage delays in resource disbursement.</a:t>
            </a:r>
          </a:p>
          <a:p>
            <a:pPr marL="285750" indent="-285750">
              <a:buFont typeface="Arial" panose="020B0604020202020204" pitchFamily="34" charset="0"/>
              <a:buChar char="•"/>
              <a:defRPr/>
            </a:pPr>
            <a:r>
              <a:rPr lang="en-US" dirty="0">
                <a:latin typeface="Arial" panose="020B0604020202020204" pitchFamily="34" charset="0"/>
                <a:cs typeface="Arial" panose="020B0604020202020204" pitchFamily="34" charset="0"/>
              </a:rPr>
              <a:t>Increasing resource base with continued engagement in extra- budget resources </a:t>
            </a:r>
          </a:p>
          <a:p>
            <a:pPr marL="285750" indent="-285750">
              <a:buFont typeface="Arial" panose="020B0604020202020204" pitchFamily="34" charset="0"/>
              <a:buChar char="•"/>
              <a:defRPr/>
            </a:pPr>
            <a:r>
              <a:rPr lang="en-US" dirty="0">
                <a:latin typeface="Arial" panose="020B0604020202020204" pitchFamily="34" charset="0"/>
                <a:cs typeface="Arial" panose="020B0604020202020204" pitchFamily="34" charset="0"/>
              </a:rPr>
              <a:t>Leveraging the existing platforms to Strengthen coordination mechanisms </a:t>
            </a:r>
          </a:p>
          <a:p>
            <a:pPr marL="285750" indent="-285750">
              <a:buFont typeface="Arial" panose="020B0604020202020204" pitchFamily="34" charset="0"/>
              <a:buChar char="•"/>
              <a:defRPr/>
            </a:pPr>
            <a:r>
              <a:rPr lang="en-US" dirty="0">
                <a:latin typeface="Arial" panose="020B0604020202020204" pitchFamily="34" charset="0"/>
                <a:cs typeface="Arial" panose="020B0604020202020204" pitchFamily="34" charset="0"/>
              </a:rPr>
              <a:t>training modules,</a:t>
            </a:r>
          </a:p>
          <a:p>
            <a:pPr marL="285750" indent="-285750">
              <a:buFont typeface="Arial" panose="020B0604020202020204" pitchFamily="34" charset="0"/>
              <a:buChar char="•"/>
              <a:defRPr/>
            </a:pPr>
            <a:r>
              <a:rPr lang="en-US" dirty="0">
                <a:latin typeface="Arial" panose="020B0604020202020204" pitchFamily="34" charset="0"/>
                <a:cs typeface="Arial" panose="020B0604020202020204" pitchFamily="34" charset="0"/>
              </a:rPr>
              <a:t>Devise innovative methods and  training models to increase access to granular data</a:t>
            </a:r>
          </a:p>
          <a:p>
            <a:pPr marL="285750" indent="-285750">
              <a:buFont typeface="Arial" panose="020B0604020202020204" pitchFamily="34" charset="0"/>
              <a:buChar char="•"/>
              <a:defRPr/>
            </a:pPr>
            <a:r>
              <a:rPr lang="en-US" dirty="0">
                <a:latin typeface="Arial" panose="020B0604020202020204" pitchFamily="34" charset="0"/>
                <a:cs typeface="Arial" panose="020B0604020202020204" pitchFamily="34" charset="0"/>
              </a:rPr>
              <a:t>Institutionalize continuous capacity-building programs, including on-the-job mentoring and online </a:t>
            </a:r>
          </a:p>
        </p:txBody>
      </p:sp>
      <p:grpSp>
        <p:nvGrpSpPr>
          <p:cNvPr id="8" name="Group 7">
            <a:extLst>
              <a:ext uri="{FF2B5EF4-FFF2-40B4-BE49-F238E27FC236}">
                <a16:creationId xmlns:a16="http://schemas.microsoft.com/office/drawing/2014/main" id="{636BFCF7-6DF8-619A-6D50-C3A2CC8C8B0B}"/>
              </a:ext>
            </a:extLst>
          </p:cNvPr>
          <p:cNvGrpSpPr/>
          <p:nvPr/>
        </p:nvGrpSpPr>
        <p:grpSpPr>
          <a:xfrm>
            <a:off x="3318693" y="1305083"/>
            <a:ext cx="5631462" cy="4909623"/>
            <a:chOff x="231434" y="1255176"/>
            <a:chExt cx="6843831" cy="4909623"/>
          </a:xfrm>
        </p:grpSpPr>
        <p:grpSp>
          <p:nvGrpSpPr>
            <p:cNvPr id="9" name="Group 8">
              <a:extLst>
                <a:ext uri="{FF2B5EF4-FFF2-40B4-BE49-F238E27FC236}">
                  <a16:creationId xmlns:a16="http://schemas.microsoft.com/office/drawing/2014/main" id="{19E131DC-0A76-4E15-9077-411C9D131E46}"/>
                </a:ext>
              </a:extLst>
            </p:cNvPr>
            <p:cNvGrpSpPr/>
            <p:nvPr/>
          </p:nvGrpSpPr>
          <p:grpSpPr>
            <a:xfrm>
              <a:off x="231434" y="1255176"/>
              <a:ext cx="6843831" cy="4909623"/>
              <a:chOff x="58205" y="1069832"/>
              <a:chExt cx="8600158" cy="6460292"/>
            </a:xfrm>
          </p:grpSpPr>
          <p:grpSp>
            <p:nvGrpSpPr>
              <p:cNvPr id="13" name="Group 12">
                <a:extLst>
                  <a:ext uri="{FF2B5EF4-FFF2-40B4-BE49-F238E27FC236}">
                    <a16:creationId xmlns:a16="http://schemas.microsoft.com/office/drawing/2014/main" id="{188B7480-C076-F05F-CF5B-68E44647535E}"/>
                  </a:ext>
                </a:extLst>
              </p:cNvPr>
              <p:cNvGrpSpPr/>
              <p:nvPr/>
            </p:nvGrpSpPr>
            <p:grpSpPr>
              <a:xfrm>
                <a:off x="58205" y="1069832"/>
                <a:ext cx="8600158" cy="6460292"/>
                <a:chOff x="-2475115" y="941760"/>
                <a:chExt cx="4374746" cy="5279019"/>
              </a:xfrm>
            </p:grpSpPr>
            <p:sp>
              <p:nvSpPr>
                <p:cNvPr id="17" name="Freeform: Shape 3">
                  <a:extLst>
                    <a:ext uri="{FF2B5EF4-FFF2-40B4-BE49-F238E27FC236}">
                      <a16:creationId xmlns:a16="http://schemas.microsoft.com/office/drawing/2014/main" id="{CFE430CA-DCB1-C518-2024-68B4DF8A2966}"/>
                    </a:ext>
                  </a:extLst>
                </p:cNvPr>
                <p:cNvSpPr/>
                <p:nvPr/>
              </p:nvSpPr>
              <p:spPr>
                <a:xfrm>
                  <a:off x="-2282875" y="941760"/>
                  <a:ext cx="4121802" cy="873504"/>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ED7D31">
                    <a:lumMod val="60000"/>
                    <a:lumOff val="40000"/>
                  </a:srgbClr>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algn="ctr" defTabSz="1066800">
                    <a:defRPr/>
                  </a:pPr>
                  <a:r>
                    <a:rPr lang="en-US" kern="0" dirty="0">
                      <a:latin typeface="Arial" panose="020B0604020202020204" pitchFamily="34" charset="0"/>
                      <a:cs typeface="Arial" panose="020B0604020202020204" pitchFamily="34" charset="0"/>
                    </a:rPr>
                    <a:t>Proactive planning and risk management is vital during resource constraints and delays </a:t>
                  </a:r>
                </a:p>
                <a:p>
                  <a:pPr marL="0" marR="0" lvl="0" indent="0" algn="ctr" defTabSz="1066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p:txBody>
            </p:sp>
            <p:sp>
              <p:nvSpPr>
                <p:cNvPr id="18" name="Oval 17">
                  <a:extLst>
                    <a:ext uri="{FF2B5EF4-FFF2-40B4-BE49-F238E27FC236}">
                      <a16:creationId xmlns:a16="http://schemas.microsoft.com/office/drawing/2014/main" id="{677E0BBD-B3D0-FA8A-3C62-876B006E55BB}"/>
                    </a:ext>
                  </a:extLst>
                </p:cNvPr>
                <p:cNvSpPr/>
                <p:nvPr/>
              </p:nvSpPr>
              <p:spPr>
                <a:xfrm>
                  <a:off x="-2456419" y="953395"/>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19" name="Freeform: Shape 5">
                  <a:extLst>
                    <a:ext uri="{FF2B5EF4-FFF2-40B4-BE49-F238E27FC236}">
                      <a16:creationId xmlns:a16="http://schemas.microsoft.com/office/drawing/2014/main" id="{8AB6C89E-D63F-6F65-4B4C-0053E2D49209}"/>
                    </a:ext>
                  </a:extLst>
                </p:cNvPr>
                <p:cNvSpPr/>
                <p:nvPr/>
              </p:nvSpPr>
              <p:spPr>
                <a:xfrm>
                  <a:off x="-2295771" y="1929189"/>
                  <a:ext cx="4157564" cy="752485"/>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FFC000"/>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defTabSz="1066800">
                    <a:defRPr/>
                  </a:pPr>
                  <a:endParaRPr lang="en-US" dirty="0"/>
                </a:p>
                <a:p>
                  <a:pPr defTabSz="1066800">
                    <a:defRPr/>
                  </a:pPr>
                  <a:r>
                    <a:rPr lang="en-US" dirty="0">
                      <a:latin typeface="Arial" panose="020B0604020202020204" pitchFamily="34" charset="0"/>
                      <a:cs typeface="Arial" panose="020B0604020202020204" pitchFamily="34" charset="0"/>
                    </a:rPr>
                    <a:t>The need to define the role of ECA and AUC in </a:t>
                  </a:r>
                  <a:r>
                    <a:rPr lang="en-US" dirty="0" err="1">
                      <a:latin typeface="Arial" panose="020B0604020202020204" pitchFamily="34" charset="0"/>
                      <a:cs typeface="Arial" panose="020B0604020202020204" pitchFamily="34" charset="0"/>
                    </a:rPr>
                    <a:t>CoM</a:t>
                  </a:r>
                  <a:r>
                    <a:rPr lang="en-US" dirty="0">
                      <a:latin typeface="Arial" panose="020B0604020202020204" pitchFamily="34" charset="0"/>
                      <a:cs typeface="Arial" panose="020B0604020202020204" pitchFamily="34" charset="0"/>
                    </a:rPr>
                    <a:t> -CRVS</a:t>
                  </a:r>
                  <a:endParaRPr lang="en-US" kern="0" dirty="0">
                    <a:latin typeface="Arial" panose="020B0604020202020204" pitchFamily="34" charset="0"/>
                    <a:cs typeface="Arial" panose="020B0604020202020204" pitchFamily="34" charset="0"/>
                  </a:endParaRPr>
                </a:p>
                <a:p>
                  <a:pPr defTabSz="1066800">
                    <a:defRPr/>
                  </a:pPr>
                  <a:r>
                    <a:rPr lang="en-US" kern="0" dirty="0">
                      <a:latin typeface="Arial" panose="020B0604020202020204" pitchFamily="34" charset="0"/>
                      <a:cs typeface="Arial" panose="020B0604020202020204" pitchFamily="34" charset="0"/>
                    </a:rPr>
                    <a:t> </a:t>
                  </a:r>
                  <a:endParaRPr lang="en-GB" kern="0" dirty="0">
                    <a:latin typeface="Arial" panose="020B0604020202020204" pitchFamily="34" charset="0"/>
                    <a:cs typeface="Arial" panose="020B0604020202020204" pitchFamily="34" charset="0"/>
                  </a:endParaRPr>
                </a:p>
                <a:p>
                  <a:pPr marL="0" marR="0" lvl="0" indent="0" algn="l" defTabSz="1066800" rtl="0" eaLnBrk="1" fontAlgn="auto" latinLnBrk="0" hangingPunct="1">
                    <a:lnSpc>
                      <a:spcPct val="100000"/>
                    </a:lnSpc>
                    <a:spcBef>
                      <a:spcPts val="0"/>
                    </a:spcBef>
                    <a:spcAft>
                      <a:spcPts val="0"/>
                    </a:spcAft>
                    <a:buClrTx/>
                    <a:buSzTx/>
                    <a:buFontTx/>
                    <a:buNone/>
                    <a:tabLst/>
                    <a:defRPr/>
                  </a:pPr>
                  <a:r>
                    <a:rPr lang="en-US" dirty="0"/>
                    <a:t>.</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0" name="Oval 19">
                  <a:extLst>
                    <a:ext uri="{FF2B5EF4-FFF2-40B4-BE49-F238E27FC236}">
                      <a16:creationId xmlns:a16="http://schemas.microsoft.com/office/drawing/2014/main" id="{564F5108-E4AD-D4EC-D6D3-A909B7001EE9}"/>
                    </a:ext>
                  </a:extLst>
                </p:cNvPr>
                <p:cNvSpPr/>
                <p:nvPr/>
              </p:nvSpPr>
              <p:spPr>
                <a:xfrm>
                  <a:off x="-2456420" y="2127750"/>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1" name="Freeform: Shape 10">
                  <a:extLst>
                    <a:ext uri="{FF2B5EF4-FFF2-40B4-BE49-F238E27FC236}">
                      <a16:creationId xmlns:a16="http://schemas.microsoft.com/office/drawing/2014/main" id="{95944B7A-7542-88C9-604E-4F5B0448E1AC}"/>
                    </a:ext>
                  </a:extLst>
                </p:cNvPr>
                <p:cNvSpPr/>
                <p:nvPr/>
              </p:nvSpPr>
              <p:spPr>
                <a:xfrm>
                  <a:off x="-2103372" y="3825126"/>
                  <a:ext cx="4003003" cy="1100851"/>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5B9BD5"/>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pPr marL="0" marR="0" lvl="0" indent="0" algn="l" defTabSz="1066800" rtl="0" eaLnBrk="1" fontAlgn="auto" latinLnBrk="0" hangingPunct="1">
                    <a:lnSpc>
                      <a:spcPct val="100000"/>
                    </a:lnSpc>
                    <a:spcBef>
                      <a:spcPts val="0"/>
                    </a:spcBef>
                    <a:spcAft>
                      <a:spcPts val="0"/>
                    </a:spcAft>
                    <a:buClrTx/>
                    <a:buSzTx/>
                    <a:buFontTx/>
                    <a:buNone/>
                    <a:tabLst/>
                    <a:defRPr/>
                  </a:pPr>
                  <a:r>
                    <a:rPr lang="en-US" kern="0" dirty="0">
                      <a:latin typeface="Arial" panose="020B0604020202020204" pitchFamily="34" charset="0"/>
                      <a:cs typeface="Arial" panose="020B0604020202020204" pitchFamily="34" charset="0"/>
                    </a:rPr>
                    <a:t>The value of combining survey data with Earth Observation data to produce high-resolution estimates for policy and planning</a:t>
                  </a:r>
                </a:p>
              </p:txBody>
            </p:sp>
            <p:sp>
              <p:nvSpPr>
                <p:cNvPr id="22" name="Oval 21">
                  <a:extLst>
                    <a:ext uri="{FF2B5EF4-FFF2-40B4-BE49-F238E27FC236}">
                      <a16:creationId xmlns:a16="http://schemas.microsoft.com/office/drawing/2014/main" id="{78A67550-AC2A-50CC-AEA1-4C0E93487936}"/>
                    </a:ext>
                  </a:extLst>
                </p:cNvPr>
                <p:cNvSpPr/>
                <p:nvPr/>
              </p:nvSpPr>
              <p:spPr>
                <a:xfrm>
                  <a:off x="-2474877" y="3302106"/>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3" name="Freeform: Shape 15">
                  <a:extLst>
                    <a:ext uri="{FF2B5EF4-FFF2-40B4-BE49-F238E27FC236}">
                      <a16:creationId xmlns:a16="http://schemas.microsoft.com/office/drawing/2014/main" id="{E65CAD3C-78CA-A909-8414-8950449BFE98}"/>
                    </a:ext>
                  </a:extLst>
                </p:cNvPr>
                <p:cNvSpPr/>
                <p:nvPr/>
              </p:nvSpPr>
              <p:spPr>
                <a:xfrm>
                  <a:off x="-2193485" y="5191877"/>
                  <a:ext cx="4072475" cy="1028902"/>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374EA2"/>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pPr marL="0" marR="0" lvl="0" indent="0" algn="ctr" defTabSz="1066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defTabSz="1066800">
                    <a:defRPr/>
                  </a:pPr>
                  <a:r>
                    <a:rPr lang="en-US" kern="0" dirty="0">
                      <a:latin typeface="Arial" panose="020B0604020202020204" pitchFamily="34" charset="0"/>
                      <a:cs typeface="Arial" panose="020B0604020202020204" pitchFamily="34" charset="0"/>
                    </a:rPr>
                    <a:t>Strengthen the continuous engagement with countries is vital to enhance program implementation </a:t>
                  </a:r>
                </a:p>
                <a:p>
                  <a:pPr marL="0" marR="0" lvl="0" indent="0" algn="ctr" defTabSz="1066800" rtl="0" eaLnBrk="1" fontAlgn="auto" latinLnBrk="0" hangingPunct="1">
                    <a:lnSpc>
                      <a:spcPct val="90000"/>
                    </a:lnSpc>
                    <a:spcBef>
                      <a:spcPct val="0"/>
                    </a:spcBef>
                    <a:spcAft>
                      <a:spcPct val="3500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Oval 23">
                  <a:extLst>
                    <a:ext uri="{FF2B5EF4-FFF2-40B4-BE49-F238E27FC236}">
                      <a16:creationId xmlns:a16="http://schemas.microsoft.com/office/drawing/2014/main" id="{9DED2C09-3933-D819-1556-20B267381C80}"/>
                    </a:ext>
                  </a:extLst>
                </p:cNvPr>
                <p:cNvSpPr/>
                <p:nvPr/>
              </p:nvSpPr>
              <p:spPr>
                <a:xfrm>
                  <a:off x="-2475115" y="4588393"/>
                  <a:ext cx="572340" cy="873505"/>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grpSp>
          <p:pic>
            <p:nvPicPr>
              <p:cNvPr id="14" name="Graphic 13" descr="Schoolhouse with solid fill">
                <a:extLst>
                  <a:ext uri="{FF2B5EF4-FFF2-40B4-BE49-F238E27FC236}">
                    <a16:creationId xmlns:a16="http://schemas.microsoft.com/office/drawing/2014/main" id="{C49D0CD5-E878-5BE4-8194-32452DCDAC1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6937" y="2502380"/>
                <a:ext cx="554792" cy="554792"/>
              </a:xfrm>
              <a:prstGeom prst="rect">
                <a:avLst/>
              </a:prstGeom>
            </p:spPr>
          </p:pic>
          <p:pic>
            <p:nvPicPr>
              <p:cNvPr id="15" name="Graphic 14" descr="Meeting with solid fill">
                <a:extLst>
                  <a:ext uri="{FF2B5EF4-FFF2-40B4-BE49-F238E27FC236}">
                    <a16:creationId xmlns:a16="http://schemas.microsoft.com/office/drawing/2014/main" id="{B0E1F250-4D75-772C-F36C-F137866EBF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6677" y="1275345"/>
                <a:ext cx="781703" cy="670482"/>
              </a:xfrm>
              <a:prstGeom prst="rect">
                <a:avLst/>
              </a:prstGeom>
            </p:spPr>
          </p:pic>
          <p:pic>
            <p:nvPicPr>
              <p:cNvPr id="16" name="Graphic 15" descr="Classroom with solid fill">
                <a:extLst>
                  <a:ext uri="{FF2B5EF4-FFF2-40B4-BE49-F238E27FC236}">
                    <a16:creationId xmlns:a16="http://schemas.microsoft.com/office/drawing/2014/main" id="{FCD5F66C-03AD-E9A2-A137-16BB30FDBF3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8675" y="5620186"/>
                <a:ext cx="833880" cy="833881"/>
              </a:xfrm>
              <a:prstGeom prst="rect">
                <a:avLst/>
              </a:prstGeom>
            </p:spPr>
          </p:pic>
        </p:grpSp>
        <p:pic>
          <p:nvPicPr>
            <p:cNvPr id="10" name="Graphic 9" descr="Smart Phone with solid fill">
              <a:extLst>
                <a:ext uri="{FF2B5EF4-FFF2-40B4-BE49-F238E27FC236}">
                  <a16:creationId xmlns:a16="http://schemas.microsoft.com/office/drawing/2014/main" id="{07AE7A97-2CCC-B8BF-8DD9-3B5702F388D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15685" y="3541198"/>
              <a:ext cx="726864" cy="637662"/>
            </a:xfrm>
            <a:prstGeom prst="rect">
              <a:avLst/>
            </a:prstGeom>
          </p:spPr>
        </p:pic>
        <p:pic>
          <p:nvPicPr>
            <p:cNvPr id="11" name="Graphic 10" descr="Internet with solid fill">
              <a:extLst>
                <a:ext uri="{FF2B5EF4-FFF2-40B4-BE49-F238E27FC236}">
                  <a16:creationId xmlns:a16="http://schemas.microsoft.com/office/drawing/2014/main" id="{A1B88371-9B31-405D-ACB3-7285986D1D4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8603" y="2688673"/>
              <a:ext cx="337950" cy="337950"/>
            </a:xfrm>
            <a:prstGeom prst="rect">
              <a:avLst/>
            </a:prstGeom>
          </p:spPr>
        </p:pic>
        <p:pic>
          <p:nvPicPr>
            <p:cNvPr id="12" name="Graphic 11" descr="Group with solid fill">
              <a:extLst>
                <a:ext uri="{FF2B5EF4-FFF2-40B4-BE49-F238E27FC236}">
                  <a16:creationId xmlns:a16="http://schemas.microsoft.com/office/drawing/2014/main" id="{822F1B9A-61D8-5DBC-CAE6-F7CFD8FA406C}"/>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r="26344"/>
            <a:stretch/>
          </p:blipFill>
          <p:spPr>
            <a:xfrm>
              <a:off x="315685" y="2661553"/>
              <a:ext cx="375392" cy="387424"/>
            </a:xfrm>
            <a:prstGeom prst="rect">
              <a:avLst/>
            </a:prstGeom>
          </p:spPr>
        </p:pic>
      </p:grpSp>
      <p:grpSp>
        <p:nvGrpSpPr>
          <p:cNvPr id="25" name="Group 24">
            <a:extLst>
              <a:ext uri="{FF2B5EF4-FFF2-40B4-BE49-F238E27FC236}">
                <a16:creationId xmlns:a16="http://schemas.microsoft.com/office/drawing/2014/main" id="{69B694AF-4A0C-BDB0-A7A5-F737F9E3C3DF}"/>
              </a:ext>
            </a:extLst>
          </p:cNvPr>
          <p:cNvGrpSpPr/>
          <p:nvPr/>
        </p:nvGrpSpPr>
        <p:grpSpPr>
          <a:xfrm>
            <a:off x="8983461" y="1663657"/>
            <a:ext cx="241977" cy="3609891"/>
            <a:chOff x="7928704" y="1589185"/>
            <a:chExt cx="627627" cy="3609891"/>
          </a:xfrm>
        </p:grpSpPr>
        <p:sp>
          <p:nvSpPr>
            <p:cNvPr id="26" name="Right Arrow 29">
              <a:extLst>
                <a:ext uri="{FF2B5EF4-FFF2-40B4-BE49-F238E27FC236}">
                  <a16:creationId xmlns:a16="http://schemas.microsoft.com/office/drawing/2014/main" id="{E76BBDBF-8ED5-91E7-577C-487757E1DE02}"/>
                </a:ext>
              </a:extLst>
            </p:cNvPr>
            <p:cNvSpPr/>
            <p:nvPr/>
          </p:nvSpPr>
          <p:spPr>
            <a:xfrm>
              <a:off x="7928704" y="158918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7" name="Right Arrow 23">
              <a:extLst>
                <a:ext uri="{FF2B5EF4-FFF2-40B4-BE49-F238E27FC236}">
                  <a16:creationId xmlns:a16="http://schemas.microsoft.com/office/drawing/2014/main" id="{AD4FF15E-18CA-74C4-79B3-8EE4AEECE529}"/>
                </a:ext>
              </a:extLst>
            </p:cNvPr>
            <p:cNvSpPr/>
            <p:nvPr/>
          </p:nvSpPr>
          <p:spPr>
            <a:xfrm>
              <a:off x="7928704" y="262555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8" name="Right Arrow 23">
              <a:extLst>
                <a:ext uri="{FF2B5EF4-FFF2-40B4-BE49-F238E27FC236}">
                  <a16:creationId xmlns:a16="http://schemas.microsoft.com/office/drawing/2014/main" id="{1B58020A-AC7D-80A8-47FA-132AECE0A670}"/>
                </a:ext>
              </a:extLst>
            </p:cNvPr>
            <p:cNvSpPr/>
            <p:nvPr/>
          </p:nvSpPr>
          <p:spPr>
            <a:xfrm>
              <a:off x="7928704" y="374142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9" name="Right Arrow 23">
              <a:extLst>
                <a:ext uri="{FF2B5EF4-FFF2-40B4-BE49-F238E27FC236}">
                  <a16:creationId xmlns:a16="http://schemas.microsoft.com/office/drawing/2014/main" id="{579AF670-BD5F-13F9-5E26-9240D31CEA17}"/>
                </a:ext>
              </a:extLst>
            </p:cNvPr>
            <p:cNvSpPr/>
            <p:nvPr/>
          </p:nvSpPr>
          <p:spPr>
            <a:xfrm>
              <a:off x="7928704" y="490658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grpSp>
      <p:sp>
        <p:nvSpPr>
          <p:cNvPr id="33" name="Right Arrow 41">
            <a:extLst>
              <a:ext uri="{FF2B5EF4-FFF2-40B4-BE49-F238E27FC236}">
                <a16:creationId xmlns:a16="http://schemas.microsoft.com/office/drawing/2014/main" id="{3C9797F5-2A6B-BB58-13CE-3E70DE41A79B}"/>
              </a:ext>
            </a:extLst>
          </p:cNvPr>
          <p:cNvSpPr/>
          <p:nvPr/>
        </p:nvSpPr>
        <p:spPr>
          <a:xfrm>
            <a:off x="2819424" y="180990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4" name="Right Arrow 42">
            <a:extLst>
              <a:ext uri="{FF2B5EF4-FFF2-40B4-BE49-F238E27FC236}">
                <a16:creationId xmlns:a16="http://schemas.microsoft.com/office/drawing/2014/main" id="{EB5A4505-0432-CEFB-1BA2-7BE4AA5E2C0F}"/>
              </a:ext>
            </a:extLst>
          </p:cNvPr>
          <p:cNvSpPr/>
          <p:nvPr/>
        </p:nvSpPr>
        <p:spPr>
          <a:xfrm>
            <a:off x="2807570" y="2818777"/>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5" name="Right Arrow 43">
            <a:extLst>
              <a:ext uri="{FF2B5EF4-FFF2-40B4-BE49-F238E27FC236}">
                <a16:creationId xmlns:a16="http://schemas.microsoft.com/office/drawing/2014/main" id="{69C7A2F8-D1D3-1F02-9AAE-1B41307A3D40}"/>
              </a:ext>
            </a:extLst>
          </p:cNvPr>
          <p:cNvSpPr/>
          <p:nvPr/>
        </p:nvSpPr>
        <p:spPr>
          <a:xfrm>
            <a:off x="2774871" y="396214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6" name="Right Arrow 44">
            <a:extLst>
              <a:ext uri="{FF2B5EF4-FFF2-40B4-BE49-F238E27FC236}">
                <a16:creationId xmlns:a16="http://schemas.microsoft.com/office/drawing/2014/main" id="{9385F23D-F87E-E00F-D641-93010A3325EA}"/>
              </a:ext>
            </a:extLst>
          </p:cNvPr>
          <p:cNvSpPr/>
          <p:nvPr/>
        </p:nvSpPr>
        <p:spPr>
          <a:xfrm>
            <a:off x="2774871" y="5197043"/>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6D2EB366-D382-4BED-50CB-BB4CDFB9FC97}"/>
              </a:ext>
            </a:extLst>
          </p:cNvPr>
          <p:cNvSpPr txBox="1"/>
          <p:nvPr/>
        </p:nvSpPr>
        <p:spPr>
          <a:xfrm>
            <a:off x="523851" y="660213"/>
            <a:ext cx="2195560" cy="707886"/>
          </a:xfrm>
          <a:prstGeom prst="rect">
            <a:avLst/>
          </a:prstGeom>
          <a:solidFill>
            <a:sysClr val="window" lastClr="FFFFFF">
              <a:lumMod val="75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Implementation Challenges</a:t>
            </a:r>
          </a:p>
        </p:txBody>
      </p:sp>
      <p:sp>
        <p:nvSpPr>
          <p:cNvPr id="38" name="TextBox 37">
            <a:extLst>
              <a:ext uri="{FF2B5EF4-FFF2-40B4-BE49-F238E27FC236}">
                <a16:creationId xmlns:a16="http://schemas.microsoft.com/office/drawing/2014/main" id="{06A38440-1D92-2827-453D-CE08D3F7DE43}"/>
              </a:ext>
            </a:extLst>
          </p:cNvPr>
          <p:cNvSpPr txBox="1"/>
          <p:nvPr/>
        </p:nvSpPr>
        <p:spPr>
          <a:xfrm>
            <a:off x="5416461" y="661990"/>
            <a:ext cx="1814513" cy="400110"/>
          </a:xfrm>
          <a:prstGeom prst="rect">
            <a:avLst/>
          </a:prstGeom>
          <a:solidFill>
            <a:sysClr val="window" lastClr="FFFFFF">
              <a:lumMod val="75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Lessons</a:t>
            </a:r>
          </a:p>
        </p:txBody>
      </p:sp>
      <p:sp>
        <p:nvSpPr>
          <p:cNvPr id="39" name="TextBox 38">
            <a:extLst>
              <a:ext uri="{FF2B5EF4-FFF2-40B4-BE49-F238E27FC236}">
                <a16:creationId xmlns:a16="http://schemas.microsoft.com/office/drawing/2014/main" id="{C5A62E0B-40A5-F1D4-A884-B97495FB70B1}"/>
              </a:ext>
            </a:extLst>
          </p:cNvPr>
          <p:cNvSpPr txBox="1"/>
          <p:nvPr/>
        </p:nvSpPr>
        <p:spPr>
          <a:xfrm>
            <a:off x="9643301" y="660213"/>
            <a:ext cx="1814513" cy="400110"/>
          </a:xfrm>
          <a:prstGeom prst="rect">
            <a:avLst/>
          </a:prstGeom>
          <a:solidFill>
            <a:sysClr val="window" lastClr="FFFFFF">
              <a:lumMod val="75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Solutions</a:t>
            </a:r>
          </a:p>
        </p:txBody>
      </p:sp>
      <p:sp>
        <p:nvSpPr>
          <p:cNvPr id="41" name="Rectangle 40">
            <a:extLst>
              <a:ext uri="{FF2B5EF4-FFF2-40B4-BE49-F238E27FC236}">
                <a16:creationId xmlns:a16="http://schemas.microsoft.com/office/drawing/2014/main" id="{4DFC8411-1609-BA68-7E44-EB704BF8FFA3}"/>
              </a:ext>
            </a:extLst>
          </p:cNvPr>
          <p:cNvSpPr/>
          <p:nvPr/>
        </p:nvSpPr>
        <p:spPr>
          <a:xfrm>
            <a:off x="687493" y="38305"/>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Reflections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rPr>
              <a:t>_________________________________________________________________________________________</a:t>
            </a:r>
            <a:endParaRPr kumimoji="0" lang="en-GB" sz="1200" b="0" i="0" u="none" strike="noStrike" kern="1200" cap="none" spc="0" normalizeH="0" baseline="0" noProof="0">
              <a:ln>
                <a:noFill/>
              </a:ln>
              <a:solidFill>
                <a:srgbClr val="006A98"/>
              </a:solidFill>
              <a:effectLst/>
              <a:uLnTx/>
              <a:uFillTx/>
              <a:latin typeface="Arial" panose="020B060402020202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8ABA9081-B046-696D-9659-3182687849C9}"/>
              </a:ext>
            </a:extLst>
          </p:cNvPr>
          <p:cNvSpPr txBox="1"/>
          <p:nvPr/>
        </p:nvSpPr>
        <p:spPr>
          <a:xfrm>
            <a:off x="87240" y="5231615"/>
            <a:ext cx="3181177" cy="120032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Risk of skill attrition at NSOs due to staff turnover and limited continuous training opportunities</a:t>
            </a:r>
            <a:endParaRPr kumimoji="0" lang="en-US" sz="1800" b="1" i="0" u="none" strike="noStrike" kern="1200" cap="none" spc="0" normalizeH="0" baseline="0" noProof="0" dirty="0">
              <a:ln>
                <a:noFill/>
              </a:ln>
              <a:solidFill>
                <a:srgbClr val="E7E6E6">
                  <a:lumMod val="25000"/>
                </a:srgbClr>
              </a:solidFill>
              <a:effectLst/>
              <a:uLnTx/>
              <a:uFillTx/>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6FD8BC3F-6FA7-EC1E-38DD-1133C35071B1}"/>
              </a:ext>
            </a:extLst>
          </p:cNvPr>
          <p:cNvSpPr txBox="1"/>
          <p:nvPr/>
        </p:nvSpPr>
        <p:spPr>
          <a:xfrm>
            <a:off x="149874" y="1432065"/>
            <a:ext cx="2787474" cy="147732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Insufficient and delayed disbursement of resources, affecting timely implementation of planned activities</a:t>
            </a:r>
            <a:endParaRPr kumimoji="0" lang="en-US" sz="1800" b="1" i="0" u="none" strike="noStrike" kern="1200" cap="none" spc="0" normalizeH="0" baseline="0" noProof="0" dirty="0">
              <a:ln>
                <a:noFill/>
              </a:ln>
              <a:solidFill>
                <a:srgbClr val="E7E6E6">
                  <a:lumMod val="25000"/>
                </a:srgbClr>
              </a:solidFill>
              <a:effectLst/>
              <a:uLnTx/>
              <a:uFillTx/>
              <a:latin typeface="Arial" panose="020B0604020202020204" pitchFamily="34" charset="0"/>
              <a:cs typeface="Arial" panose="020B0604020202020204" pitchFamily="34" charset="0"/>
            </a:endParaRPr>
          </a:p>
        </p:txBody>
      </p:sp>
      <p:sp>
        <p:nvSpPr>
          <p:cNvPr id="30" name="Oval 29">
            <a:extLst>
              <a:ext uri="{FF2B5EF4-FFF2-40B4-BE49-F238E27FC236}">
                <a16:creationId xmlns:a16="http://schemas.microsoft.com/office/drawing/2014/main" id="{3C71802C-2943-A53E-4D84-D9E218E34ACC}"/>
              </a:ext>
            </a:extLst>
          </p:cNvPr>
          <p:cNvSpPr/>
          <p:nvPr/>
        </p:nvSpPr>
        <p:spPr>
          <a:xfrm>
            <a:off x="39968" y="773"/>
            <a:ext cx="672942" cy="597808"/>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11</a:t>
            </a:r>
            <a:endParaRPr kumimoji="0" lang="en-GB" sz="2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1AF9253F-C3DD-0180-4714-DCAE0474E338}"/>
              </a:ext>
            </a:extLst>
          </p:cNvPr>
          <p:cNvSpPr txBox="1"/>
          <p:nvPr/>
        </p:nvSpPr>
        <p:spPr>
          <a:xfrm>
            <a:off x="123229" y="2876380"/>
            <a:ext cx="2924617" cy="147732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Unclear and overlapping institutional roles between ECA and AUC in in CRVS </a:t>
            </a:r>
            <a:r>
              <a:rPr lang="en-US" dirty="0" err="1">
                <a:latin typeface="Arial" panose="020B0604020202020204" pitchFamily="34" charset="0"/>
                <a:cs typeface="Arial" panose="020B0604020202020204" pitchFamily="34" charset="0"/>
              </a:rPr>
              <a:t>CoM</a:t>
            </a:r>
            <a:endParaRPr lang="en-US" dirty="0">
              <a:latin typeface="Arial" panose="020B0604020202020204" pitchFamily="34" charset="0"/>
              <a:cs typeface="Arial" panose="020B060402020202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56167572-25F8-9BDC-DCC8-DC3064098142}"/>
              </a:ext>
            </a:extLst>
          </p:cNvPr>
          <p:cNvSpPr txBox="1"/>
          <p:nvPr/>
        </p:nvSpPr>
        <p:spPr>
          <a:xfrm>
            <a:off x="117447" y="4071174"/>
            <a:ext cx="3013335" cy="120032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Challenges of accessing granular data at countries level for survey and geospatial data  </a:t>
            </a:r>
            <a:endParaRPr kumimoji="0" lang="en-US" sz="1800" b="1" i="0" u="none" strike="noStrike" kern="1200" cap="none" spc="0" normalizeH="0" baseline="0" noProof="0" dirty="0">
              <a:ln>
                <a:noFill/>
              </a:ln>
              <a:solidFill>
                <a:srgbClr val="E7E6E6">
                  <a:lumMod val="25000"/>
                </a:srgbClr>
              </a:solidFill>
              <a:effectLst/>
              <a:uLnTx/>
              <a:uFillTx/>
              <a:latin typeface="Arial" panose="020B0604020202020204" pitchFamily="34" charset="0"/>
              <a:cs typeface="Arial" panose="020B0604020202020204" pitchFamily="34" charset="0"/>
            </a:endParaRPr>
          </a:p>
        </p:txBody>
      </p:sp>
      <p:sp>
        <p:nvSpPr>
          <p:cNvPr id="5" name="Freeform: Shape 5">
            <a:extLst>
              <a:ext uri="{FF2B5EF4-FFF2-40B4-BE49-F238E27FC236}">
                <a16:creationId xmlns:a16="http://schemas.microsoft.com/office/drawing/2014/main" id="{A4DBB799-3996-3D5C-331C-9BE0E4E1CF82}"/>
              </a:ext>
            </a:extLst>
          </p:cNvPr>
          <p:cNvSpPr/>
          <p:nvPr/>
        </p:nvSpPr>
        <p:spPr>
          <a:xfrm>
            <a:off x="3567672" y="3067921"/>
            <a:ext cx="5351892" cy="699830"/>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FFC000"/>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defTabSz="1066800">
              <a:defRPr/>
            </a:pPr>
            <a:endParaRPr lang="en-US" kern="0" dirty="0">
              <a:latin typeface="Arial" panose="020B0604020202020204" pitchFamily="34" charset="0"/>
              <a:cs typeface="Arial" panose="020B0604020202020204" pitchFamily="34" charset="0"/>
            </a:endParaRPr>
          </a:p>
          <a:p>
            <a:pPr defTabSz="1066800">
              <a:defRPr/>
            </a:pPr>
            <a:r>
              <a:rPr lang="en-US" dirty="0"/>
              <a:t> </a:t>
            </a:r>
            <a:r>
              <a:rPr lang="en-US" kern="0" dirty="0">
                <a:latin typeface="Arial" panose="020B0604020202020204" pitchFamily="34" charset="0"/>
                <a:cs typeface="Arial" panose="020B0604020202020204" pitchFamily="34" charset="0"/>
              </a:rPr>
              <a:t>Analytical and through need assessment is vital to address the core gaps of the countries </a:t>
            </a:r>
          </a:p>
          <a:p>
            <a:pPr defTabSz="1066800">
              <a:defRPr/>
            </a:pPr>
            <a:r>
              <a:rPr lang="en-US" kern="0" dirty="0">
                <a:latin typeface="Arial" panose="020B0604020202020204" pitchFamily="34" charset="0"/>
                <a:cs typeface="Arial" panose="020B0604020202020204" pitchFamily="34" charset="0"/>
              </a:rPr>
              <a:t> </a:t>
            </a:r>
            <a:endParaRPr lang="en-GB" kern="0" dirty="0">
              <a:latin typeface="Arial" panose="020B0604020202020204" pitchFamily="34" charset="0"/>
              <a:cs typeface="Arial" panose="020B0604020202020204" pitchFamily="34" charset="0"/>
            </a:endParaRPr>
          </a:p>
          <a:p>
            <a:pPr marL="0" marR="0" lvl="0" indent="0" algn="l" defTabSz="1066800" rtl="0" eaLnBrk="1" fontAlgn="auto" latinLnBrk="0" hangingPunct="1">
              <a:lnSpc>
                <a:spcPct val="100000"/>
              </a:lnSpc>
              <a:spcBef>
                <a:spcPts val="0"/>
              </a:spcBef>
              <a:spcAft>
                <a:spcPts val="0"/>
              </a:spcAft>
              <a:buClrTx/>
              <a:buSzTx/>
              <a:buFontTx/>
              <a:buNone/>
              <a:tabLst/>
              <a:defRPr/>
            </a:pPr>
            <a:r>
              <a:rPr lang="en-US" dirty="0"/>
              <a:t>.</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93283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10115D-5EDE-1ACB-F25C-648B3CB03DE7}"/>
              </a:ext>
            </a:extLst>
          </p:cNvPr>
          <p:cNvPicPr>
            <a:picLocks noGrp="1" noRot="1" noChangeAspect="1" noMove="1" noResize="1" noEditPoints="1" noAdjustHandles="1" noChangeArrowheads="1" noChangeShapeType="1" noCrop="1"/>
          </p:cNvPicPr>
          <p:nvPr/>
        </p:nvPicPr>
        <p:blipFill>
          <a:blip r:embed="rId3"/>
          <a:stretch>
            <a:fillRect/>
          </a:stretch>
        </p:blipFill>
        <p:spPr>
          <a:xfrm>
            <a:off x="7996732" y="2373997"/>
            <a:ext cx="4142337" cy="3502818"/>
          </a:xfrm>
          <a:prstGeom prst="rect">
            <a:avLst/>
          </a:prstGeom>
        </p:spPr>
      </p:pic>
      <p:sp>
        <p:nvSpPr>
          <p:cNvPr id="14" name="Oval 13">
            <a:extLst>
              <a:ext uri="{FF2B5EF4-FFF2-40B4-BE49-F238E27FC236}">
                <a16:creationId xmlns:a16="http://schemas.microsoft.com/office/drawing/2014/main" id="{F0BDD63F-8044-4CD1-A102-E56EC2D20D74}"/>
              </a:ext>
            </a:extLst>
          </p:cNvPr>
          <p:cNvSpPr/>
          <p:nvPr/>
        </p:nvSpPr>
        <p:spPr>
          <a:xfrm>
            <a:off x="99323" y="148623"/>
            <a:ext cx="507391" cy="45049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7</a:t>
            </a:r>
            <a:endParaRPr lang="en-GB" sz="2400" b="1"/>
          </a:p>
        </p:txBody>
      </p:sp>
      <p:sp>
        <p:nvSpPr>
          <p:cNvPr id="15" name="Rectangle 14">
            <a:extLst>
              <a:ext uri="{FF2B5EF4-FFF2-40B4-BE49-F238E27FC236}">
                <a16:creationId xmlns:a16="http://schemas.microsoft.com/office/drawing/2014/main" id="{69A31F1C-1059-4381-BA1F-CA354DBC0A52}"/>
              </a:ext>
            </a:extLst>
          </p:cNvPr>
          <p:cNvSpPr/>
          <p:nvPr/>
        </p:nvSpPr>
        <p:spPr>
          <a:xfrm>
            <a:off x="687493" y="79249"/>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New evidence for analysis</a:t>
            </a:r>
          </a:p>
          <a:p>
            <a:r>
              <a:rPr lang="en-US" sz="9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sp>
        <p:nvSpPr>
          <p:cNvPr id="31" name="Subtitle 2">
            <a:extLst>
              <a:ext uri="{FF2B5EF4-FFF2-40B4-BE49-F238E27FC236}">
                <a16:creationId xmlns:a16="http://schemas.microsoft.com/office/drawing/2014/main" id="{E3B76F05-4D89-4FC1-ABF2-B0C93EDDF595}"/>
              </a:ext>
            </a:extLst>
          </p:cNvPr>
          <p:cNvSpPr txBox="1">
            <a:spLocks/>
          </p:cNvSpPr>
          <p:nvPr/>
        </p:nvSpPr>
        <p:spPr>
          <a:xfrm>
            <a:off x="913594" y="808695"/>
            <a:ext cx="9649303" cy="5655168"/>
          </a:xfrm>
          <a:prstGeom prst="rect">
            <a:avLst/>
          </a:prstGeom>
          <a:ln w="28575">
            <a:noFill/>
          </a:ln>
        </p:spPr>
        <p:txBody>
          <a:bodyPr vert="horz" wrap="square" lIns="91440" tIns="45720" rIns="91440" bIns="4572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00000"/>
              </a:lnSpc>
            </a:pPr>
            <a:endParaRPr lang="en-US" sz="2000" b="1"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endParaRPr kumimoji="0" lang="en-US" altLang="en-US" sz="2000" b="0" i="1" u="none" strike="noStrike" cap="none" normalizeH="0" baseline="0" dirty="0">
              <a:ln>
                <a:noFill/>
              </a:ln>
              <a:solidFill>
                <a:schemeClr val="tx1"/>
              </a:solidFill>
              <a:effectLst/>
              <a:latin typeface="Arial" panose="020B0604020202020204" pitchFamily="34" charset="0"/>
            </a:endParaRPr>
          </a:p>
          <a:p>
            <a:pPr marL="342900" indent="-342900" algn="just">
              <a:lnSpc>
                <a:spcPct val="100000"/>
              </a:lnSpc>
              <a:buFont typeface="Wingdings" panose="05000000000000000000" pitchFamily="2" charset="2"/>
              <a:buChar char="§"/>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CF357F91-5962-516F-18E7-525EC89CB4B2}"/>
              </a:ext>
            </a:extLst>
          </p:cNvPr>
          <p:cNvGrpSpPr/>
          <p:nvPr/>
        </p:nvGrpSpPr>
        <p:grpSpPr>
          <a:xfrm>
            <a:off x="25230" y="728396"/>
            <a:ext cx="889691" cy="889692"/>
            <a:chOff x="243311" y="3787352"/>
            <a:chExt cx="889691" cy="889692"/>
          </a:xfrm>
        </p:grpSpPr>
        <p:sp>
          <p:nvSpPr>
            <p:cNvPr id="23" name="Oval 22">
              <a:extLst>
                <a:ext uri="{FF2B5EF4-FFF2-40B4-BE49-F238E27FC236}">
                  <a16:creationId xmlns:a16="http://schemas.microsoft.com/office/drawing/2014/main" id="{08CC769C-DC5C-4DE4-B402-729AD4FA1366}"/>
                </a:ext>
              </a:extLst>
            </p:cNvPr>
            <p:cNvSpPr/>
            <p:nvPr/>
          </p:nvSpPr>
          <p:spPr>
            <a:xfrm>
              <a:off x="243311" y="3787352"/>
              <a:ext cx="889691" cy="889692"/>
            </a:xfrm>
            <a:prstGeom prst="ellipse">
              <a:avLst/>
            </a:prstGeom>
            <a:solidFill>
              <a:srgbClr val="006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Arial" panose="020B0604020202020204" pitchFamily="34" charset="0"/>
                <a:cs typeface="Arial" panose="020B0604020202020204" pitchFamily="34" charset="0"/>
              </a:endParaRPr>
            </a:p>
          </p:txBody>
        </p:sp>
        <p:pic>
          <p:nvPicPr>
            <p:cNvPr id="11" name="Picture 10" descr="Knowledge ">
              <a:extLst>
                <a:ext uri="{FF2B5EF4-FFF2-40B4-BE49-F238E27FC236}">
                  <a16:creationId xmlns:a16="http://schemas.microsoft.com/office/drawing/2014/main" id="{4A52A19C-1308-FA0B-AB1A-0297C030B286}"/>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704" y="3979409"/>
              <a:ext cx="505578" cy="505578"/>
            </a:xfrm>
            <a:prstGeom prst="rect">
              <a:avLst/>
            </a:prstGeom>
            <a:noFill/>
            <a:ln>
              <a:noFill/>
            </a:ln>
          </p:spPr>
        </p:pic>
      </p:grpSp>
      <p:sp>
        <p:nvSpPr>
          <p:cNvPr id="3" name="TextBox 2">
            <a:extLst>
              <a:ext uri="{FF2B5EF4-FFF2-40B4-BE49-F238E27FC236}">
                <a16:creationId xmlns:a16="http://schemas.microsoft.com/office/drawing/2014/main" id="{B942CF6C-54F6-2B6C-1623-C886141D7E75}"/>
              </a:ext>
            </a:extLst>
          </p:cNvPr>
          <p:cNvSpPr txBox="1"/>
          <p:nvPr/>
        </p:nvSpPr>
        <p:spPr>
          <a:xfrm>
            <a:off x="995701" y="679412"/>
            <a:ext cx="10437282" cy="5678478"/>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1. Regional Harmonization and Interoperability</a:t>
            </a:r>
          </a:p>
          <a:p>
            <a:pPr marL="285750" indent="-285750">
              <a:buFont typeface="Wingdings" panose="05000000000000000000" pitchFamily="2" charset="2"/>
              <a:buChar char="§"/>
            </a:pPr>
            <a:r>
              <a:rPr lang="en-US" b="1" dirty="0">
                <a:latin typeface="Arial" panose="020B0604020202020204" pitchFamily="34" charset="0"/>
                <a:cs typeface="Arial" panose="020B0604020202020204" pitchFamily="34" charset="0"/>
              </a:rPr>
              <a:t>Signal:</a:t>
            </a:r>
            <a:r>
              <a:rPr lang="en-US" dirty="0">
                <a:latin typeface="Arial" panose="020B0604020202020204" pitchFamily="34" charset="0"/>
                <a:cs typeface="Arial" panose="020B0604020202020204" pitchFamily="34" charset="0"/>
              </a:rPr>
              <a:t> Growing need for cross-country comparability and regional reporting (AU, REC, SDG, and international obligations).</a:t>
            </a:r>
          </a:p>
          <a:p>
            <a:endParaRPr lang="en-US" sz="105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b="1" dirty="0">
                <a:latin typeface="Arial" panose="020B0604020202020204" pitchFamily="34" charset="0"/>
                <a:cs typeface="Arial" panose="020B0604020202020204" pitchFamily="34" charset="0"/>
              </a:rPr>
              <a:t>Emerging Work:</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Harmonizing statistical standards, methodologies, and classifications across Africa.</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Facilitating interoperability of national systems with regional data platforms.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Supporting regional statistical initiatives and peer learning among NSOs.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Designing regional DPI architecture to support interoperability of NSO, CRVS,</a:t>
            </a: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2. Climate, Environment, and Sustainable Development Statistics</a:t>
            </a:r>
          </a:p>
          <a:p>
            <a:endParaRPr lang="en-GB" sz="1050" b="1"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b="1" dirty="0">
                <a:latin typeface="Arial" panose="020B0604020202020204" pitchFamily="34" charset="0"/>
                <a:cs typeface="Arial" panose="020B0604020202020204" pitchFamily="34" charset="0"/>
              </a:rPr>
              <a:t>Signal:</a:t>
            </a:r>
            <a:r>
              <a:rPr lang="en-GB" dirty="0">
                <a:latin typeface="Arial" panose="020B0604020202020204" pitchFamily="34" charset="0"/>
                <a:cs typeface="Arial" panose="020B0604020202020204" pitchFamily="34" charset="0"/>
              </a:rPr>
              <a:t> Increasing demand for climate resilience, environmental monitoring, and SDG-linked indicators.</a:t>
            </a:r>
          </a:p>
          <a:p>
            <a:pPr marL="285750" indent="-285750">
              <a:buFont typeface="Wingdings" panose="05000000000000000000" pitchFamily="2" charset="2"/>
              <a:buChar char="§"/>
            </a:pPr>
            <a:r>
              <a:rPr lang="en-GB" b="1" dirty="0">
                <a:latin typeface="Arial" panose="020B0604020202020204" pitchFamily="34" charset="0"/>
                <a:cs typeface="Arial" panose="020B0604020202020204" pitchFamily="34" charset="0"/>
              </a:rPr>
              <a:t>Emerging Work:</a:t>
            </a:r>
            <a:endParaRPr lang="en-GB"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latin typeface="Arial" panose="020B0604020202020204" pitchFamily="34" charset="0"/>
                <a:cs typeface="Arial" panose="020B0604020202020204" pitchFamily="34" charset="0"/>
              </a:rPr>
              <a:t>Developing climate and environment statistics frameworks (land use, water, emissions, biodiversity).</a:t>
            </a:r>
          </a:p>
          <a:p>
            <a:pPr marL="742950" lvl="1" indent="-285750">
              <a:buFont typeface="Arial" panose="020B0604020202020204" pitchFamily="34" charset="0"/>
              <a:buChar char="•"/>
            </a:pPr>
            <a:r>
              <a:rPr lang="en-GB" dirty="0">
                <a:latin typeface="Arial" panose="020B0604020202020204" pitchFamily="34" charset="0"/>
                <a:cs typeface="Arial" panose="020B0604020202020204" pitchFamily="34" charset="0"/>
              </a:rPr>
              <a:t>Integrating environmental, socio-economic, and geospatial data for SDG 13, SDG 6, SDG 15 monitoring.</a:t>
            </a:r>
          </a:p>
          <a:p>
            <a:pPr marL="742950" lvl="1" indent="-285750">
              <a:buFont typeface="Arial" panose="020B0604020202020204" pitchFamily="34" charset="0"/>
              <a:buChar char="•"/>
            </a:pPr>
            <a:r>
              <a:rPr lang="en-GB" dirty="0">
                <a:latin typeface="Arial" panose="020B0604020202020204" pitchFamily="34" charset="0"/>
                <a:cs typeface="Arial" panose="020B0604020202020204" pitchFamily="34" charset="0"/>
              </a:rPr>
              <a:t>Supporting countries in climate finance monitoring and reporting.</a:t>
            </a:r>
          </a:p>
          <a:p>
            <a:pPr lvl="1"/>
            <a:endParaRPr lang="en-US" dirty="0"/>
          </a:p>
        </p:txBody>
      </p:sp>
    </p:spTree>
    <p:extLst>
      <p:ext uri="{BB962C8B-B14F-4D97-AF65-F5344CB8AC3E}">
        <p14:creationId xmlns:p14="http://schemas.microsoft.com/office/powerpoint/2010/main" val="11228201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10;&#10;Description automatically generated">
            <a:extLst>
              <a:ext uri="{FF2B5EF4-FFF2-40B4-BE49-F238E27FC236}">
                <a16:creationId xmlns:a16="http://schemas.microsoft.com/office/drawing/2014/main" id="{F346651A-3280-2243-8879-4C38C6D931C8}"/>
              </a:ext>
            </a:extLst>
          </p:cNvPr>
          <p:cNvPicPr>
            <a:picLocks noChangeAspect="1"/>
          </p:cNvPicPr>
          <p:nvPr/>
        </p:nvPicPr>
        <p:blipFill>
          <a:blip r:embed="rId2"/>
          <a:stretch>
            <a:fillRect/>
          </a:stretch>
        </p:blipFill>
        <p:spPr>
          <a:xfrm>
            <a:off x="4414838" y="2868613"/>
            <a:ext cx="3362325" cy="1120775"/>
          </a:xfrm>
          <a:prstGeom prst="rect">
            <a:avLst/>
          </a:prstGeom>
        </p:spPr>
      </p:pic>
    </p:spTree>
    <p:extLst>
      <p:ext uri="{BB962C8B-B14F-4D97-AF65-F5344CB8AC3E}">
        <p14:creationId xmlns:p14="http://schemas.microsoft.com/office/powerpoint/2010/main" val="208975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D25D10D693FB49A04F8B129015E7AF" ma:contentTypeVersion="18" ma:contentTypeDescription="Create a new document." ma:contentTypeScope="" ma:versionID="68b359058540d4e50b6ff7a4c5c4ccf7">
  <xsd:schema xmlns:xsd="http://www.w3.org/2001/XMLSchema" xmlns:xs="http://www.w3.org/2001/XMLSchema" xmlns:p="http://schemas.microsoft.com/office/2006/metadata/properties" xmlns:ns2="70fef31c-8a19-437b-ac68-a32e636be2a7" xmlns:ns3="ac17a7cd-65cd-4fb1-9e68-72b02c530acc" xmlns:ns4="985ec44e-1bab-4c0b-9df0-6ba128686fc9" targetNamespace="http://schemas.microsoft.com/office/2006/metadata/properties" ma:root="true" ma:fieldsID="dacd9947123aaa86eaabdfd88a4536c8" ns2:_="" ns3:_="" ns4:_="">
    <xsd:import namespace="70fef31c-8a19-437b-ac68-a32e636be2a7"/>
    <xsd:import namespace="ac17a7cd-65cd-4fb1-9e68-72b02c530acc"/>
    <xsd:import namespace="985ec44e-1bab-4c0b-9df0-6ba128686fc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fef31c-8a19-437b-ac68-a32e636be2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c17a7cd-65cd-4fb1-9e68-72b02c530ac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a32f2111-b9e7-487f-953f-426ab6f23e5d}" ma:internalName="TaxCatchAll" ma:showField="CatchAllData" ma:web="70fef31c-8a19-437b-ac68-a32e636be2a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c17a7cd-65cd-4fb1-9e68-72b02c530acc">
      <Terms xmlns="http://schemas.microsoft.com/office/infopath/2007/PartnerControls"/>
    </lcf76f155ced4ddcb4097134ff3c332f>
    <TaxCatchAll xmlns="985ec44e-1bab-4c0b-9df0-6ba128686fc9" xsi:nil="true"/>
  </documentManagement>
</p:properties>
</file>

<file path=customXml/itemProps1.xml><?xml version="1.0" encoding="utf-8"?>
<ds:datastoreItem xmlns:ds="http://schemas.openxmlformats.org/officeDocument/2006/customXml" ds:itemID="{3E9F3758-F90C-4EEC-993B-AA5216FF6D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fef31c-8a19-437b-ac68-a32e636be2a7"/>
    <ds:schemaRef ds:uri="ac17a7cd-65cd-4fb1-9e68-72b02c530acc"/>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FF9208-929B-43AB-94D2-CA9A3BBAB16A}">
  <ds:schemaRefs>
    <ds:schemaRef ds:uri="http://schemas.microsoft.com/sharepoint/v3/contenttype/forms"/>
  </ds:schemaRefs>
</ds:datastoreItem>
</file>

<file path=customXml/itemProps3.xml><?xml version="1.0" encoding="utf-8"?>
<ds:datastoreItem xmlns:ds="http://schemas.openxmlformats.org/officeDocument/2006/customXml" ds:itemID="{3D3C60F9-5B2D-4CD5-A125-DC2C1B9BEC89}">
  <ds:schemaRefs>
    <ds:schemaRef ds:uri="70fef31c-8a19-437b-ac68-a32e636be2a7"/>
    <ds:schemaRef ds:uri="985ec44e-1bab-4c0b-9df0-6ba128686fc9"/>
    <ds:schemaRef ds:uri="ac17a7cd-65cd-4fb1-9e68-72b02c530a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emplate>Office Theme</Template>
  <TotalTime>1056</TotalTime>
  <Words>1665</Words>
  <Application>Microsoft Office PowerPoint</Application>
  <PresentationFormat>Widescreen</PresentationFormat>
  <Paragraphs>194</Paragraphs>
  <Slides>9</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Calibri Light</vt:lpstr>
      <vt:lpstr>Lucida Sans</vt:lpstr>
      <vt:lpstr>Roboto Light</vt:lpstr>
      <vt:lpstr>Times New Roman</vt:lpstr>
      <vt:lpstr>Wingdings</vt:lpstr>
      <vt:lpstr>Office Theme</vt:lpstr>
      <vt:lpstr> Subprogramme 4: Data and Statistics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and Publications Governing Bodies  Ali Todaro Chief, Publications and Conference Management Section/PCKMD Economic Commission for Africa</dc:title>
  <dc:creator>Teshome Yohannes Kifle</dc:creator>
  <cp:lastModifiedBy>Akrem Abdusemed</cp:lastModifiedBy>
  <cp:revision>33</cp:revision>
  <dcterms:created xsi:type="dcterms:W3CDTF">2020-08-03T09:36:31Z</dcterms:created>
  <dcterms:modified xsi:type="dcterms:W3CDTF">2025-12-07T13:30:42Z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0x010100D6D25D10D693FB49A04F8B129015E7AF</vt:lpwstr>
  </property>
</Properties>
</file>