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FFE6114_86C1B341.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FFE6116_9B09E862.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12"/>
  </p:notesMasterIdLst>
  <p:sldIdLst>
    <p:sldId id="320" r:id="rId5"/>
    <p:sldId id="2147377428" r:id="rId6"/>
    <p:sldId id="2147377431" r:id="rId7"/>
    <p:sldId id="384" r:id="rId8"/>
    <p:sldId id="2147377427" r:id="rId9"/>
    <p:sldId id="2147377430" r:id="rId10"/>
    <p:sldId id="28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320"/>
            <p14:sldId id="2147377428"/>
            <p14:sldId id="2147377431"/>
            <p14:sldId id="384"/>
            <p14:sldId id="2147377427"/>
            <p14:sldId id="2147377430"/>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060E19-AC69-285E-96B1-0BBABAA10C7D}" name="Issoufou Seidou Sanda" initials="ISS" userId="S::seidoui@un.org::d274110f-6d89-41ab-b539-0301dead6fda" providerId="AD"/>
  <p188:author id="{0745CB83-BEB0-4FCD-8A25-A7D7BFA1023A}" name="Sharon Chitambo" initials="SC" userId="Sharon Chitambo" providerId="None"/>
  <p188:author id="{FF1E60B9-8D6D-196A-E5E9-11E40A9EC092}" name="Ayenika Godheart Mbiydzenyuy" initials="AGM" userId="S::godheart@un.org::e4656a0d-9563-46d3-aa4e-8f6d1a9278c7" providerId="AD"/>
  <p188:author id="{2ED728E4-C528-0620-5CE6-8CAD8E2CFA0C}" name="Abiot Tadesse" initials="AT" userId="S::abiot.tadesse@un.org::cae266fc-04cf-41c0-bb37-322ed96d09e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yenika Godheart Mbiydzenyuy" initials="AGM" lastIdx="12" clrIdx="0">
    <p:extLst>
      <p:ext uri="{19B8F6BF-5375-455C-9EA6-DF929625EA0E}">
        <p15:presenceInfo xmlns:p15="http://schemas.microsoft.com/office/powerpoint/2012/main" userId="S::godheart@un.org::e4656a0d-9563-46d3-aa4e-8f6d1a9278c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A98"/>
    <a:srgbClr val="27E98D"/>
    <a:srgbClr val="ED7D31"/>
    <a:srgbClr val="777779"/>
    <a:srgbClr val="D8D1C9"/>
    <a:srgbClr val="FFFFFF"/>
    <a:srgbClr val="FF8989"/>
    <a:srgbClr val="E75810"/>
    <a:srgbClr val="FF6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9849DB-9519-471D-AC6A-2114751988D1}" v="2" dt="2025-04-09T13:52:23.1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747" autoAdjust="0"/>
  </p:normalViewPr>
  <p:slideViewPr>
    <p:cSldViewPr snapToGrid="0">
      <p:cViewPr varScale="1">
        <p:scale>
          <a:sx n="59" d="100"/>
          <a:sy n="59" d="100"/>
        </p:scale>
        <p:origin x="94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omments/modernComment_7FFE6114_86C1B341.xml><?xml version="1.0" encoding="utf-8"?>
<p188:cmLst xmlns:a="http://schemas.openxmlformats.org/drawingml/2006/main" xmlns:r="http://schemas.openxmlformats.org/officeDocument/2006/relationships" xmlns:p188="http://schemas.microsoft.com/office/powerpoint/2018/8/main">
  <p188:cm id="{3514BA87-55CE-4E45-B8EF-928B24D4E368}" authorId="{0745CB83-BEB0-4FCD-8A25-A7D7BFA1023A}" status="resolved" created="2025-03-25T07:32:41.731" complete="100000">
    <ac:deMkLst xmlns:ac="http://schemas.microsoft.com/office/drawing/2013/main/command">
      <pc:docMk xmlns:pc="http://schemas.microsoft.com/office/powerpoint/2013/main/command"/>
      <pc:sldMk xmlns:pc="http://schemas.microsoft.com/office/powerpoint/2013/main/command" cId="2260841281" sldId="2147377428"/>
      <ac:spMk id="14" creationId="{00B30203-95E3-5C49-4CF3-4895DB142071}"/>
    </ac:deMkLst>
    <p188:txBody>
      <a:bodyPr/>
      <a:lstStyle/>
      <a:p>
        <a:r>
          <a:rPr lang="en-GB"/>
          <a:t>Focus here is not on deliverables, but what capacities are developed as a result of the work delivered: knowledge, skills and systems?</a:t>
        </a:r>
      </a:p>
    </p188:txBody>
  </p188:cm>
  <p188:cm id="{9ECA4B5D-E4B7-4A14-9F82-DF25A7E27CBA}" authorId="{0745CB83-BEB0-4FCD-8A25-A7D7BFA1023A}" status="resolved" created="2025-03-25T07:34:00.248" complete="100000">
    <ac:txMkLst xmlns:ac="http://schemas.microsoft.com/office/drawing/2013/main/command">
      <pc:docMk xmlns:pc="http://schemas.microsoft.com/office/powerpoint/2013/main/command"/>
      <pc:sldMk xmlns:pc="http://schemas.microsoft.com/office/powerpoint/2013/main/command" cId="2260841281" sldId="2147377428"/>
      <ac:spMk id="7" creationId="{FD4F2203-5DE0-FDFA-E049-83244C0D91B6}"/>
      <ac:txMk cp="0">
        <ac:context len="299" hash="2747040259"/>
      </ac:txMk>
    </ac:txMkLst>
    <p188:pos x="3962129" y="265334"/>
    <p188:txBody>
      <a:bodyPr/>
      <a:lstStyle/>
      <a:p>
        <a:r>
          <a:rPr lang="en-GB"/>
          <a:t>Where have these changes been observed?</a:t>
        </a:r>
      </a:p>
    </p188:txBody>
  </p188:cm>
  <p188:cm id="{14851152-C4E9-44A3-B4C0-29D086436503}" authorId="{0745CB83-BEB0-4FCD-8A25-A7D7BFA1023A}" status="resolved" created="2025-03-25T07:34:47.477" complete="100000">
    <ac:deMkLst xmlns:ac="http://schemas.microsoft.com/office/drawing/2013/main/command">
      <pc:docMk xmlns:pc="http://schemas.microsoft.com/office/powerpoint/2013/main/command"/>
      <pc:sldMk xmlns:pc="http://schemas.microsoft.com/office/powerpoint/2013/main/command" cId="2260841281" sldId="2147377428"/>
      <ac:spMk id="17" creationId="{F95C5F75-B393-B049-E414-024640078D5A}"/>
    </ac:deMkLst>
    <p188:txBody>
      <a:bodyPr/>
      <a:lstStyle/>
      <a:p>
        <a:r>
          <a:rPr lang="en-GB"/>
          <a:t>Change refers to results, outcomes at MS level due to ECA support</a:t>
        </a:r>
      </a:p>
    </p188:txBody>
  </p188:cm>
  <p188:cm id="{B6EFE7E6-8B2A-C41C-0456-A00EFF63168A}" authorId="{FF1E60B9-8D6D-196A-E5E9-11E40A9EC092}" created="2025-03-25T12:05:39.711">
    <pc:sldMkLst xmlns:pc="http://schemas.microsoft.com/office/powerpoint/2013/main/command">
      <pc:docMk/>
      <pc:sldMk cId="2260841281" sldId="2147377428"/>
    </pc:sldMkLst>
    <p188:pos x="11852275" y="2620963"/>
    <p188:txBody>
      <a:bodyPr/>
      <a:lstStyle/>
      <a:p>
        <a:r>
          <a:rPr lang="en-GB"/>
          <a:t>Development of strategic pathways and a country-led action plan to implement the IGIF in Mali through capacity building.
Conducting a comprehensive assessment of the national statistical system in Togo to ensure adherence to quality principles as a capacity building exercise.
Facilitation of effective implementation and accountability for DLI across implementing agencies in Tanzania as part of capacity building efforts.
Sharing knowledge on the extent of digitalization of CRVS across African countries to enhance capacity in this area.
Establishment of a training curriculum in official statistics in South Sudan for capacity building purposes.</a:t>
        </a:r>
      </a:p>
    </p188:txBody>
  </p188:cm>
  <p188:cm id="{2B2B0FE2-9E65-8C4B-CF30-1134A07D02FA}" authorId="{FF1E60B9-8D6D-196A-E5E9-11E40A9EC092}" created="2025-03-25T12:06:56.084">
    <pc:sldMkLst xmlns:pc="http://schemas.microsoft.com/office/powerpoint/2013/main/command">
      <pc:docMk/>
      <pc:sldMk cId="2260841281" sldId="2147377428"/>
    </pc:sldMkLst>
    <p188:pos x="6705600" y="2386013"/>
    <p188:txBody>
      <a:bodyPr/>
      <a:lstStyle/>
      <a:p>
        <a:r>
          <a:rPr lang="en-GB"/>
          <a:t>Restructured and enhanced management of informational heritage in Geospatial information flow observed improvement.
Validation of the NSS self-assessment report on national quality assurance framework in Togo.
Development of the draft results for the 2025 verification process for Disbursement Linked Indicators (DLI) report in Tanzania.
Setting of key milestones to advance CRVS digital transformation and interoperability in Africa observed.
Engagement in dialogue between producers and users of official statistics in South Sudan observed.</a:t>
        </a:r>
      </a:p>
    </p188:txBody>
  </p188:cm>
</p188:cmLst>
</file>

<file path=ppt/comments/modernComment_7FFE6116_9B09E862.xml><?xml version="1.0" encoding="utf-8"?>
<p188:cmLst xmlns:a="http://schemas.openxmlformats.org/drawingml/2006/main" xmlns:r="http://schemas.openxmlformats.org/officeDocument/2006/relationships" xmlns:p188="http://schemas.microsoft.com/office/powerpoint/2018/8/main">
  <p188:cm id="{39A9B34E-D8A9-E1E7-FB78-8F7FA123C1E4}" authorId="{FF1E60B9-8D6D-196A-E5E9-11E40A9EC092}" status="resolved" created="2025-03-25T12:11:41.806" complete="100000">
    <pc:sldMkLst xmlns:pc="http://schemas.microsoft.com/office/powerpoint/2013/main/command">
      <pc:docMk/>
      <pc:sldMk cId="2601117794" sldId="2147377430"/>
    </pc:sldMkLst>
    <p188:pos x="2803525" y="1166813"/>
    <p188:txBody>
      <a:bodyPr/>
      <a:lstStyle/>
      <a:p>
        <a:r>
          <a:rPr lang="en-GB"/>
          <a:t>The operational scope of many NMAs is confined within individual ministries, restricting their ability to fulfill cross-cutting functions.</a:t>
        </a:r>
      </a:p>
    </p188:txBody>
  </p188:cm>
  <p188:cm id="{9A4054E3-AAB9-85F0-D25C-E33B6CFFFA72}" authorId="{FF1E60B9-8D6D-196A-E5E9-11E40A9EC092}" status="resolved" created="2025-03-25T12:12:37.219" complete="100000">
    <pc:sldMkLst xmlns:pc="http://schemas.microsoft.com/office/powerpoint/2013/main/command">
      <pc:docMk/>
      <pc:sldMk cId="2601117794" sldId="2147377430"/>
    </pc:sldMkLst>
    <p188:pos x="2743200" y="2386013"/>
    <p188:txBody>
      <a:bodyPr/>
      <a:lstStyle/>
      <a:p>
        <a:r>
          <a:rPr lang="en-GB"/>
          <a:t>Geospatial data collection frequently suffers from the absence of metadata, inaccuracy, and obsolescence.</a:t>
        </a:r>
      </a:p>
    </p188:txBody>
  </p188:cm>
  <p188:cm id="{A83D3C5D-1623-3816-FE60-CF0D386F97F3}" authorId="{FF1E60B9-8D6D-196A-E5E9-11E40A9EC092}" status="resolved" created="2025-03-25T12:13:33.930" complete="100000">
    <pc:sldMkLst xmlns:pc="http://schemas.microsoft.com/office/powerpoint/2013/main/command">
      <pc:docMk/>
      <pc:sldMk cId="2601117794" sldId="2147377430"/>
    </pc:sldMkLst>
    <p188:pos x="3082925" y="3570288"/>
    <p188:txBody>
      <a:bodyPr/>
      <a:lstStyle/>
      <a:p>
        <a:r>
          <a:rPr lang="en-GB"/>
          <a:t>Lack of  standards, data discrepancies, and limitations in collaborative, scalable, and sustainable digital CRVS processes</a:t>
        </a:r>
      </a:p>
    </p188:txBody>
  </p188:cm>
  <p188:cm id="{C48A2E19-DA40-A4C0-6D6E-1CE6FF404321}" authorId="{FF1E60B9-8D6D-196A-E5E9-11E40A9EC092}" status="resolved" created="2025-03-25T12:15:07.796" complete="100000">
    <pc:sldMkLst xmlns:pc="http://schemas.microsoft.com/office/powerpoint/2013/main/command">
      <pc:docMk/>
      <pc:sldMk cId="2601117794" sldId="2147377430"/>
    </pc:sldMkLst>
    <p188:pos x="2838450" y="5259388"/>
    <p188:txBody>
      <a:bodyPr/>
      <a:lstStyle/>
      <a:p>
        <a:r>
          <a:rPr lang="en-GB"/>
          <a:t>Inadequate coordination and standardization of procedures within National Statistical Systems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5DE4A5-51DD-4F4A-9358-3C367717BC4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84D8F71-772E-4DAF-8CBD-0C613A5EE2F9}">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Members of ECA produce and disseminate comparable economic statistics</a:t>
          </a:r>
          <a:endParaRPr lang="en-GB" sz="1700" b="1" kern="1200">
            <a:solidFill>
              <a:schemeClr val="tx1"/>
            </a:solidFill>
            <a:latin typeface="Arial" panose="020B0604020202020204" pitchFamily="34" charset="0"/>
            <a:ea typeface="+mn-ea"/>
            <a:cs typeface="Arial" panose="020B0604020202020204" pitchFamily="34" charset="0"/>
          </a:endParaRPr>
        </a:p>
      </dgm:t>
    </dgm:pt>
    <dgm:pt modelId="{85C87C03-723D-44C6-9C2C-4AA29057AA20}" type="sibTrans" cxnId="{922AFC53-F289-44A0-9DB7-31619A369B2A}">
      <dgm:prSet/>
      <dgm:spPr/>
      <dgm:t>
        <a:bodyPr/>
        <a:lstStyle/>
        <a:p>
          <a:endParaRPr lang="en-GB"/>
        </a:p>
      </dgm:t>
    </dgm:pt>
    <dgm:pt modelId="{DBD35400-9314-4004-903E-D69ADBB1C7FD}" type="parTrans" cxnId="{922AFC53-F289-44A0-9DB7-31619A369B2A}">
      <dgm:prSet/>
      <dgm:spPr/>
      <dgm:t>
        <a:bodyPr/>
        <a:lstStyle/>
        <a:p>
          <a:endParaRPr lang="en-GB"/>
        </a:p>
      </dgm:t>
    </dgm:pt>
    <dgm:pt modelId="{CF1EA4B6-D1C7-48BD-BD57-CD43C749A6DE}" type="pres">
      <dgm:prSet presAssocID="{465DE4A5-51DD-4F4A-9358-3C367717BC41}" presName="linear" presStyleCnt="0">
        <dgm:presLayoutVars>
          <dgm:animLvl val="lvl"/>
          <dgm:resizeHandles val="exact"/>
        </dgm:presLayoutVars>
      </dgm:prSet>
      <dgm:spPr/>
    </dgm:pt>
    <dgm:pt modelId="{69F3167C-F618-4EA1-85C7-F2E472AA2716}" type="pres">
      <dgm:prSet presAssocID="{C84D8F71-772E-4DAF-8CBD-0C613A5EE2F9}" presName="parentText" presStyleLbl="node1" presStyleIdx="0" presStyleCnt="1" custScaleY="100050" custLinFactNeighborX="-4374" custLinFactNeighborY="3272">
        <dgm:presLayoutVars>
          <dgm:chMax val="0"/>
          <dgm:bulletEnabled val="1"/>
        </dgm:presLayoutVars>
      </dgm:prSet>
      <dgm:spPr/>
    </dgm:pt>
  </dgm:ptLst>
  <dgm:cxnLst>
    <dgm:cxn modelId="{85F2D14B-9D57-4E5A-995D-CFF4134D2C00}" type="presOf" srcId="{C84D8F71-772E-4DAF-8CBD-0C613A5EE2F9}" destId="{69F3167C-F618-4EA1-85C7-F2E472AA2716}" srcOrd="0" destOrd="0" presId="urn:microsoft.com/office/officeart/2005/8/layout/vList2"/>
    <dgm:cxn modelId="{922AFC53-F289-44A0-9DB7-31619A369B2A}" srcId="{465DE4A5-51DD-4F4A-9358-3C367717BC41}" destId="{C84D8F71-772E-4DAF-8CBD-0C613A5EE2F9}" srcOrd="0" destOrd="0" parTransId="{DBD35400-9314-4004-903E-D69ADBB1C7FD}" sibTransId="{85C87C03-723D-44C6-9C2C-4AA29057AA20}"/>
    <dgm:cxn modelId="{BF054FDE-A277-44DC-95F5-BF8AE0A91097}" type="presOf" srcId="{465DE4A5-51DD-4F4A-9358-3C367717BC41}" destId="{CF1EA4B6-D1C7-48BD-BD57-CD43C749A6DE}" srcOrd="0" destOrd="0" presId="urn:microsoft.com/office/officeart/2005/8/layout/vList2"/>
    <dgm:cxn modelId="{48ADE73E-97A2-4100-99D1-F7BD738D1107}" type="presParOf" srcId="{CF1EA4B6-D1C7-48BD-BD57-CD43C749A6DE}" destId="{69F3167C-F618-4EA1-85C7-F2E472AA271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86549A-6185-4B7A-8792-D28B962BD4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8F5CC5A-39EA-415A-B6B5-D4C2A4BCE135}">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algn="ctr"/>
          <a:r>
            <a:rPr lang="en-US" sz="1700" b="1" dirty="0">
              <a:solidFill>
                <a:schemeClr val="tx1"/>
              </a:solidFill>
              <a:latin typeface="Arial" panose="020B0604020202020204" pitchFamily="34" charset="0"/>
              <a:cs typeface="Arial" panose="020B0604020202020204" pitchFamily="34" charset="0"/>
            </a:rPr>
            <a:t>Towards integrated Geospatial information framework</a:t>
          </a:r>
          <a:r>
            <a:rPr lang="en-US" sz="1700" dirty="0">
              <a:solidFill>
                <a:schemeClr val="tx1"/>
              </a:solidFill>
              <a:latin typeface="Arial" panose="020B0604020202020204" pitchFamily="34" charset="0"/>
              <a:cs typeface="Arial" panose="020B0604020202020204" pitchFamily="34" charset="0"/>
            </a:rPr>
            <a:t> </a:t>
          </a:r>
          <a:endParaRPr lang="en-GB" sz="1700" dirty="0">
            <a:solidFill>
              <a:schemeClr val="tx1"/>
            </a:solidFill>
            <a:latin typeface="Arial" panose="020B0604020202020204" pitchFamily="34" charset="0"/>
            <a:cs typeface="Arial" panose="020B0604020202020204" pitchFamily="34" charset="0"/>
          </a:endParaRPr>
        </a:p>
      </dgm:t>
    </dgm:pt>
    <dgm:pt modelId="{CF304497-DF95-449F-9DC2-AE46E7D40CBB}" type="sibTrans" cxnId="{C92AC947-5159-4A83-BCA3-C902DA022E66}">
      <dgm:prSet/>
      <dgm:spPr/>
      <dgm:t>
        <a:bodyPr/>
        <a:lstStyle/>
        <a:p>
          <a:endParaRPr lang="en-GB"/>
        </a:p>
      </dgm:t>
    </dgm:pt>
    <dgm:pt modelId="{144371FA-F3E0-4EDB-8137-A82F7A9CDA2E}" type="parTrans" cxnId="{C92AC947-5159-4A83-BCA3-C902DA022E66}">
      <dgm:prSet/>
      <dgm:spPr/>
      <dgm:t>
        <a:bodyPr/>
        <a:lstStyle/>
        <a:p>
          <a:endParaRPr lang="en-GB"/>
        </a:p>
      </dgm:t>
    </dgm:pt>
    <dgm:pt modelId="{F04DDDD0-3344-4DF4-8CCF-6D8D2FC6BD0F}" type="pres">
      <dgm:prSet presAssocID="{6586549A-6185-4B7A-8792-D28B962BD443}" presName="linear" presStyleCnt="0">
        <dgm:presLayoutVars>
          <dgm:animLvl val="lvl"/>
          <dgm:resizeHandles val="exact"/>
        </dgm:presLayoutVars>
      </dgm:prSet>
      <dgm:spPr/>
    </dgm:pt>
    <dgm:pt modelId="{335FFE7E-7AED-4371-801C-FD09D3264396}" type="pres">
      <dgm:prSet presAssocID="{C8F5CC5A-39EA-415A-B6B5-D4C2A4BCE135}" presName="parentText" presStyleLbl="node1" presStyleIdx="0" presStyleCnt="1" custScaleY="100094" custLinFactX="-56658" custLinFactNeighborX="-100000" custLinFactNeighborY="-15196">
        <dgm:presLayoutVars>
          <dgm:chMax val="0"/>
          <dgm:bulletEnabled val="1"/>
        </dgm:presLayoutVars>
      </dgm:prSet>
      <dgm:spPr/>
    </dgm:pt>
  </dgm:ptLst>
  <dgm:cxnLst>
    <dgm:cxn modelId="{CC9D9962-A3BC-42E1-8A9A-CEBF9F491AEE}" type="presOf" srcId="{6586549A-6185-4B7A-8792-D28B962BD443}" destId="{F04DDDD0-3344-4DF4-8CCF-6D8D2FC6BD0F}" srcOrd="0" destOrd="0" presId="urn:microsoft.com/office/officeart/2005/8/layout/vList2"/>
    <dgm:cxn modelId="{C92AC947-5159-4A83-BCA3-C902DA022E66}" srcId="{6586549A-6185-4B7A-8792-D28B962BD443}" destId="{C8F5CC5A-39EA-415A-B6B5-D4C2A4BCE135}" srcOrd="0" destOrd="0" parTransId="{144371FA-F3E0-4EDB-8137-A82F7A9CDA2E}" sibTransId="{CF304497-DF95-449F-9DC2-AE46E7D40CBB}"/>
    <dgm:cxn modelId="{E4D45E78-491E-492A-8729-10FE466620D1}" type="presOf" srcId="{C8F5CC5A-39EA-415A-B6B5-D4C2A4BCE135}" destId="{335FFE7E-7AED-4371-801C-FD09D3264396}" srcOrd="0" destOrd="0" presId="urn:microsoft.com/office/officeart/2005/8/layout/vList2"/>
    <dgm:cxn modelId="{4D603F27-2C0C-47C0-BC1F-B44969CA667C}" type="presParOf" srcId="{F04DDDD0-3344-4DF4-8CCF-6D8D2FC6BD0F}" destId="{335FFE7E-7AED-4371-801C-FD09D3264396}"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3A9A7C-0650-4CC5-9CFF-7F5FFD0B575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A903966C-7F2A-4FED-86C6-6C645CA2637F}">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Improved</a:t>
          </a:r>
          <a:r>
            <a:rPr lang="en-US" sz="1700" b="1" kern="1200" baseline="0">
              <a:solidFill>
                <a:schemeClr val="tx1"/>
              </a:solidFill>
              <a:latin typeface="Arial" panose="020B0604020202020204" pitchFamily="34" charset="0"/>
              <a:ea typeface="+mn-ea"/>
              <a:cs typeface="Arial" panose="020B0604020202020204" pitchFamily="34" charset="0"/>
            </a:rPr>
            <a:t> CRVS System</a:t>
          </a:r>
          <a:endParaRPr lang="en-GB" sz="1700" b="1" kern="1200">
            <a:solidFill>
              <a:schemeClr val="tx1"/>
            </a:solidFill>
            <a:latin typeface="Arial" panose="020B0604020202020204" pitchFamily="34" charset="0"/>
            <a:ea typeface="+mn-ea"/>
            <a:cs typeface="Arial" panose="020B0604020202020204" pitchFamily="34" charset="0"/>
          </a:endParaRPr>
        </a:p>
      </dgm:t>
    </dgm:pt>
    <dgm:pt modelId="{FF8FC857-AEE1-4F04-9F14-3A5F639776DA}" type="parTrans" cxnId="{3834FB56-7366-4FB6-823B-4C293ED1868C}">
      <dgm:prSet/>
      <dgm:spPr/>
      <dgm:t>
        <a:bodyPr/>
        <a:lstStyle/>
        <a:p>
          <a:endParaRPr lang="en-GB"/>
        </a:p>
      </dgm:t>
    </dgm:pt>
    <dgm:pt modelId="{E1EA58EA-A79F-4B35-B309-3D1DB7618FE2}" type="sibTrans" cxnId="{3834FB56-7366-4FB6-823B-4C293ED1868C}">
      <dgm:prSet/>
      <dgm:spPr/>
      <dgm:t>
        <a:bodyPr/>
        <a:lstStyle/>
        <a:p>
          <a:endParaRPr lang="en-GB"/>
        </a:p>
      </dgm:t>
    </dgm:pt>
    <dgm:pt modelId="{62B11745-D5D8-48B9-8002-9F16638B8AAE}" type="pres">
      <dgm:prSet presAssocID="{6B3A9A7C-0650-4CC5-9CFF-7F5FFD0B5756}" presName="linear" presStyleCnt="0">
        <dgm:presLayoutVars>
          <dgm:animLvl val="lvl"/>
          <dgm:resizeHandles val="exact"/>
        </dgm:presLayoutVars>
      </dgm:prSet>
      <dgm:spPr/>
    </dgm:pt>
    <dgm:pt modelId="{B3F34D06-FF37-4CA8-B1DE-E5584B15C721}" type="pres">
      <dgm:prSet presAssocID="{A903966C-7F2A-4FED-86C6-6C645CA2637F}" presName="parentText" presStyleLbl="node1" presStyleIdx="0" presStyleCnt="1" custScaleX="100000" custLinFactNeighborY="5515">
        <dgm:presLayoutVars>
          <dgm:chMax val="0"/>
          <dgm:bulletEnabled val="1"/>
        </dgm:presLayoutVars>
      </dgm:prSet>
      <dgm:spPr/>
    </dgm:pt>
  </dgm:ptLst>
  <dgm:cxnLst>
    <dgm:cxn modelId="{3DC84534-F52C-423B-BDC9-471C1B00361B}" type="presOf" srcId="{A903966C-7F2A-4FED-86C6-6C645CA2637F}" destId="{B3F34D06-FF37-4CA8-B1DE-E5584B15C721}" srcOrd="0" destOrd="0" presId="urn:microsoft.com/office/officeart/2005/8/layout/vList2"/>
    <dgm:cxn modelId="{3834FB56-7366-4FB6-823B-4C293ED1868C}" srcId="{6B3A9A7C-0650-4CC5-9CFF-7F5FFD0B5756}" destId="{A903966C-7F2A-4FED-86C6-6C645CA2637F}" srcOrd="0" destOrd="0" parTransId="{FF8FC857-AEE1-4F04-9F14-3A5F639776DA}" sibTransId="{E1EA58EA-A79F-4B35-B309-3D1DB7618FE2}"/>
    <dgm:cxn modelId="{B70B2CE4-2D2F-44A3-9C77-4119C418E4A5}" type="presOf" srcId="{6B3A9A7C-0650-4CC5-9CFF-7F5FFD0B5756}" destId="{62B11745-D5D8-48B9-8002-9F16638B8AAE}" srcOrd="0" destOrd="0" presId="urn:microsoft.com/office/officeart/2005/8/layout/vList2"/>
    <dgm:cxn modelId="{D5F75AF6-4BBB-409E-9BFF-933B5E8490B9}" type="presParOf" srcId="{62B11745-D5D8-48B9-8002-9F16638B8AAE}" destId="{B3F34D06-FF37-4CA8-B1DE-E5584B15C721}" srcOrd="0"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86549A-6185-4B7A-8792-D28B962BD4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8F5CC5A-39EA-415A-B6B5-D4C2A4BCE135}">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algn="ctr"/>
          <a:r>
            <a:rPr lang="en-US" sz="1700" b="1" dirty="0">
              <a:solidFill>
                <a:schemeClr val="tx1"/>
              </a:solidFill>
              <a:latin typeface="Arial" panose="020B0604020202020204" pitchFamily="34" charset="0"/>
              <a:cs typeface="Arial" panose="020B0604020202020204" pitchFamily="34" charset="0"/>
            </a:rPr>
            <a:t>Towards digital transformation and modernization of statistical systems</a:t>
          </a:r>
          <a:endParaRPr lang="en-GB" sz="1700" dirty="0">
            <a:solidFill>
              <a:schemeClr val="tx1"/>
            </a:solidFill>
            <a:latin typeface="Arial" panose="020B0604020202020204" pitchFamily="34" charset="0"/>
            <a:cs typeface="Arial" panose="020B0604020202020204" pitchFamily="34" charset="0"/>
          </a:endParaRPr>
        </a:p>
      </dgm:t>
    </dgm:pt>
    <dgm:pt modelId="{144371FA-F3E0-4EDB-8137-A82F7A9CDA2E}" type="parTrans" cxnId="{C92AC947-5159-4A83-BCA3-C902DA022E66}">
      <dgm:prSet/>
      <dgm:spPr/>
      <dgm:t>
        <a:bodyPr/>
        <a:lstStyle/>
        <a:p>
          <a:endParaRPr lang="en-GB"/>
        </a:p>
      </dgm:t>
    </dgm:pt>
    <dgm:pt modelId="{CF304497-DF95-449F-9DC2-AE46E7D40CBB}" type="sibTrans" cxnId="{C92AC947-5159-4A83-BCA3-C902DA022E66}">
      <dgm:prSet/>
      <dgm:spPr/>
      <dgm:t>
        <a:bodyPr/>
        <a:lstStyle/>
        <a:p>
          <a:endParaRPr lang="en-GB"/>
        </a:p>
      </dgm:t>
    </dgm:pt>
    <dgm:pt modelId="{F04DDDD0-3344-4DF4-8CCF-6D8D2FC6BD0F}" type="pres">
      <dgm:prSet presAssocID="{6586549A-6185-4B7A-8792-D28B962BD443}" presName="linear" presStyleCnt="0">
        <dgm:presLayoutVars>
          <dgm:animLvl val="lvl"/>
          <dgm:resizeHandles val="exact"/>
        </dgm:presLayoutVars>
      </dgm:prSet>
      <dgm:spPr/>
    </dgm:pt>
    <dgm:pt modelId="{335FFE7E-7AED-4371-801C-FD09D3264396}" type="pres">
      <dgm:prSet presAssocID="{C8F5CC5A-39EA-415A-B6B5-D4C2A4BCE135}" presName="parentText" presStyleLbl="node1" presStyleIdx="0" presStyleCnt="1" custLinFactNeighborX="3615" custLinFactNeighborY="-18105">
        <dgm:presLayoutVars>
          <dgm:chMax val="0"/>
          <dgm:bulletEnabled val="1"/>
        </dgm:presLayoutVars>
      </dgm:prSet>
      <dgm:spPr/>
    </dgm:pt>
  </dgm:ptLst>
  <dgm:cxnLst>
    <dgm:cxn modelId="{CC9D9962-A3BC-42E1-8A9A-CEBF9F491AEE}" type="presOf" srcId="{6586549A-6185-4B7A-8792-D28B962BD443}" destId="{F04DDDD0-3344-4DF4-8CCF-6D8D2FC6BD0F}" srcOrd="0" destOrd="0" presId="urn:microsoft.com/office/officeart/2005/8/layout/vList2"/>
    <dgm:cxn modelId="{C92AC947-5159-4A83-BCA3-C902DA022E66}" srcId="{6586549A-6185-4B7A-8792-D28B962BD443}" destId="{C8F5CC5A-39EA-415A-B6B5-D4C2A4BCE135}" srcOrd="0" destOrd="0" parTransId="{144371FA-F3E0-4EDB-8137-A82F7A9CDA2E}" sibTransId="{CF304497-DF95-449F-9DC2-AE46E7D40CBB}"/>
    <dgm:cxn modelId="{E4D45E78-491E-492A-8729-10FE466620D1}" type="presOf" srcId="{C8F5CC5A-39EA-415A-B6B5-D4C2A4BCE135}" destId="{335FFE7E-7AED-4371-801C-FD09D3264396}" srcOrd="0" destOrd="0" presId="urn:microsoft.com/office/officeart/2005/8/layout/vList2"/>
    <dgm:cxn modelId="{4D603F27-2C0C-47C0-BC1F-B44969CA667C}" type="presParOf" srcId="{F04DDDD0-3344-4DF4-8CCF-6D8D2FC6BD0F}" destId="{335FFE7E-7AED-4371-801C-FD09D3264396}" srcOrd="0" destOrd="0" presId="urn:microsoft.com/office/officeart/2005/8/layout/vList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3167C-F618-4EA1-85C7-F2E472AA2716}">
      <dsp:nvSpPr>
        <dsp:cNvPr id="0" name=""/>
        <dsp:cNvSpPr/>
      </dsp:nvSpPr>
      <dsp:spPr>
        <a:xfrm>
          <a:off x="0" y="567420"/>
          <a:ext cx="1700572" cy="292360"/>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Members of ECA produce and disseminate comparable economic statistics</a:t>
          </a:r>
          <a:endParaRPr lang="en-GB" sz="1700" b="1" kern="1200">
            <a:solidFill>
              <a:schemeClr val="tx1"/>
            </a:solidFill>
            <a:latin typeface="Arial" panose="020B0604020202020204" pitchFamily="34" charset="0"/>
            <a:ea typeface="+mn-ea"/>
            <a:cs typeface="Arial" panose="020B0604020202020204" pitchFamily="34" charset="0"/>
          </a:endParaRPr>
        </a:p>
      </dsp:txBody>
      <dsp:txXfrm>
        <a:off x="14272" y="581692"/>
        <a:ext cx="1672028" cy="263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FFE7E-7AED-4371-801C-FD09D3264396}">
      <dsp:nvSpPr>
        <dsp:cNvPr id="0" name=""/>
        <dsp:cNvSpPr/>
      </dsp:nvSpPr>
      <dsp:spPr>
        <a:xfrm>
          <a:off x="0" y="423698"/>
          <a:ext cx="1622539" cy="292489"/>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tx1"/>
              </a:solidFill>
              <a:latin typeface="Arial" panose="020B0604020202020204" pitchFamily="34" charset="0"/>
              <a:cs typeface="Arial" panose="020B0604020202020204" pitchFamily="34" charset="0"/>
            </a:rPr>
            <a:t>Towards integrated Geospatial information framework</a:t>
          </a:r>
          <a:r>
            <a:rPr lang="en-US" sz="1700" kern="1200" dirty="0">
              <a:solidFill>
                <a:schemeClr val="tx1"/>
              </a:solidFill>
              <a:latin typeface="Arial" panose="020B0604020202020204" pitchFamily="34" charset="0"/>
              <a:cs typeface="Arial" panose="020B0604020202020204" pitchFamily="34" charset="0"/>
            </a:rPr>
            <a:t> </a:t>
          </a:r>
          <a:endParaRPr lang="en-GB" sz="1700" kern="1200" dirty="0">
            <a:solidFill>
              <a:schemeClr val="tx1"/>
            </a:solidFill>
            <a:latin typeface="Arial" panose="020B0604020202020204" pitchFamily="34" charset="0"/>
            <a:cs typeface="Arial" panose="020B0604020202020204" pitchFamily="34" charset="0"/>
          </a:endParaRPr>
        </a:p>
      </dsp:txBody>
      <dsp:txXfrm>
        <a:off x="14278" y="437976"/>
        <a:ext cx="1593983" cy="2639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34D06-FF37-4CA8-B1DE-E5584B15C721}">
      <dsp:nvSpPr>
        <dsp:cNvPr id="0" name=""/>
        <dsp:cNvSpPr/>
      </dsp:nvSpPr>
      <dsp:spPr>
        <a:xfrm>
          <a:off x="0" y="290701"/>
          <a:ext cx="1756411" cy="1216800"/>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Improved</a:t>
          </a:r>
          <a:r>
            <a:rPr lang="en-US" sz="1700" b="1" kern="1200" baseline="0">
              <a:solidFill>
                <a:schemeClr val="tx1"/>
              </a:solidFill>
              <a:latin typeface="Arial" panose="020B0604020202020204" pitchFamily="34" charset="0"/>
              <a:ea typeface="+mn-ea"/>
              <a:cs typeface="Arial" panose="020B0604020202020204" pitchFamily="34" charset="0"/>
            </a:rPr>
            <a:t> CRVS System</a:t>
          </a:r>
          <a:endParaRPr lang="en-GB" sz="1700" b="1" kern="1200">
            <a:solidFill>
              <a:schemeClr val="tx1"/>
            </a:solidFill>
            <a:latin typeface="Arial" panose="020B0604020202020204" pitchFamily="34" charset="0"/>
            <a:ea typeface="+mn-ea"/>
            <a:cs typeface="Arial" panose="020B0604020202020204" pitchFamily="34" charset="0"/>
          </a:endParaRPr>
        </a:p>
      </dsp:txBody>
      <dsp:txXfrm>
        <a:off x="59399" y="350100"/>
        <a:ext cx="1637613"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FFE7E-7AED-4371-801C-FD09D3264396}">
      <dsp:nvSpPr>
        <dsp:cNvPr id="0" name=""/>
        <dsp:cNvSpPr/>
      </dsp:nvSpPr>
      <dsp:spPr>
        <a:xfrm>
          <a:off x="0" y="521720"/>
          <a:ext cx="1775235" cy="292214"/>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tx1"/>
              </a:solidFill>
              <a:latin typeface="Arial" panose="020B0604020202020204" pitchFamily="34" charset="0"/>
              <a:cs typeface="Arial" panose="020B0604020202020204" pitchFamily="34" charset="0"/>
            </a:rPr>
            <a:t>Towards digital transformation and modernization of statistical systems</a:t>
          </a:r>
          <a:endParaRPr lang="en-GB" sz="1700" kern="1200" dirty="0">
            <a:solidFill>
              <a:schemeClr val="tx1"/>
            </a:solidFill>
            <a:latin typeface="Arial" panose="020B0604020202020204" pitchFamily="34" charset="0"/>
            <a:cs typeface="Arial" panose="020B0604020202020204" pitchFamily="34" charset="0"/>
          </a:endParaRPr>
        </a:p>
      </dsp:txBody>
      <dsp:txXfrm>
        <a:off x="14265" y="535985"/>
        <a:ext cx="1746705" cy="2636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5/1/2025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Speaking points for the DES.</a:t>
            </a: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The African Centre for Statistics under SP4 is contributing to the objective of production, dissemination and use of credible data, statistics and geospatial information at the national,  regional and global  levels  for  evidence-based  policy and  decision-making. In the reporting quarter, the SP reached 16 countries with various data and statistical technical, advisory and capacity building supports. The SP provided advisory services for Cameroon, Mali, Burundi, and Rwanda on integrated geospatial information framework that resulted in the development of Country Action Plan and incorporated it in their national polices and strategies. Tailed made capacity building training were provided to data experts and statisticians in Nigeria, Malawi, Uganda and Namibia with the aim of modernizing the vital statistical production process using the R method. The technical knowledge and skill of the National Statistical Offices of the respective countries in the production and utilization of CRVS process using R method improved. The technical support to modernize the Census Monitoring tools and Dashboard improved the survey process utilization and the application of up-to-date survey monitoring services in Angola, Benin and Burundi. The SP organized consultation workshop to enrich the content of the Draft E-Census handbook and pertinent insights were incorporated to expand on a digital census business model through increased use of technological and methodological innovations. Ongoing technical advisory support on Economic Accounting were provided. </a:t>
            </a:r>
            <a:r>
              <a:rPr lang="en-GB" sz="1800" dirty="0">
                <a:effectLst/>
                <a:latin typeface="Calibri" panose="020F0502020204030204" pitchFamily="34" charset="0"/>
                <a:ea typeface="Calibri" panose="020F0502020204030204" pitchFamily="34" charset="0"/>
                <a:cs typeface="Arial" panose="020B0604020202020204" pitchFamily="34" charset="0"/>
              </a:rPr>
              <a:t>Participants, including statisticians and data experts from various National Statistical Offices (NSOs), capacitated their skills how AI-driven technologies can streamline operations, improve data accessibility, and automate complex tasks. The technical support provided practical examples of how African NSOs could integrate AI into their work, reducing manual processes and advancing their capacity for innovative data analysis. The event highlighted the transformative potential of generative AI for modern statistical practices and set the stage for future discussions on this cutting-edge topic. The SP is supporting Eritrea with Economic Accounting data sets including updating macro-economic statistics and data. Ongoing activities including online update of price watch data along with other corresponding data sets is in progress. ECA is designated as data verification client for the East African Community Programme (EAC). In the reporting quarter ACS provided verification support on broad data sets including geospatial information, economic and demographic statistics indicators to National Statistical Offices of Kenya, Rwanda and Tanzania. The verification process was followed by compiling and submitting reports to the World Bank which resulted in access to Disbursement Fund for the member states.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000000"/>
              </a:solidFill>
              <a:effectLst/>
              <a:latin typeface="Times New Roman" panose="02020603050405020304" pitchFamily="18" charset="0"/>
              <a:ea typeface="DengXian" panose="02010600030101010101" pitchFamily="2" charset="-122"/>
            </a:endParaRPr>
          </a:p>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a:p>
        </p:txBody>
      </p:sp>
    </p:spTree>
    <p:extLst>
      <p:ext uri="{BB962C8B-B14F-4D97-AF65-F5344CB8AC3E}">
        <p14:creationId xmlns:p14="http://schemas.microsoft.com/office/powerpoint/2010/main" val="31017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1. Madagascar is actively implementing an integrated approach to address the interconnected challenges of water, energy, and food security through a collaborative initiative spearheaded by the United Nations Economic Commission for Africa (ECA) in partnership with the World Food Programme (WFP). This project seeks to develop effective policies and strategies that promote sustainable development in Madagascar’s energy and food sectors by leveraging advanced spatial visualization techniques to enhance decision-making processes.</a:t>
            </a:r>
          </a:p>
          <a:p>
            <a:pPr marL="0" indent="0">
              <a:buFontTx/>
              <a:buNone/>
            </a:pPr>
            <a:r>
              <a:rPr lang="en-US" dirty="0"/>
              <a:t>2. The initiative has played a pivotal role in identifying Madagascar’s potential for sustainable energy production through the compilation and analysis of diverse spatial datasets. These findings provide critical insights that support the adoption of sustainable practices within the energy-food nexus. A notable outcome of this endeavor is the creation of an interactive geodatabase centered on the Water-Energy-Food Nexus. This geodatabase includes a geoportal and an interactive atlas, offering policymakers and decision-makers streamlined access to essential information while fostering engagement.</a:t>
            </a:r>
          </a:p>
          <a:p>
            <a:pPr marL="0" indent="0">
              <a:buFontTx/>
              <a:buNone/>
            </a:pPr>
            <a:r>
              <a:rPr lang="en-US" dirty="0"/>
              <a:t>3. The geodatabase incorporates cartographic products derived from suitability analyses, encompassing thematic data related to energy potential, renewable energy sources, population density, agriculture, and infrastructure. This comprehensive analysis facilitates the identification of optimal sites for wind, solar, and small hydro power generation.</a:t>
            </a:r>
          </a:p>
          <a:p>
            <a:pPr marL="0" indent="0">
              <a:buFontTx/>
              <a:buNone/>
            </a:pPr>
            <a:r>
              <a:rPr lang="en-US" dirty="0"/>
              <a:t>4. Through the application of geospatial technology, this initiative contributes significantly to policy formulation and strategic planning in Madagascar’s energy and food sectors. Importantly, spatial data generated by the project has enabled the identification of food-insecure regions across the country, empowering the government and its partners to implement targeted interventions to address these vulnerabilities effectively.</a:t>
            </a:r>
          </a:p>
          <a:p>
            <a:pPr marL="0" indent="0">
              <a:buFontTx/>
              <a:buNone/>
            </a:pPr>
            <a:r>
              <a:rPr lang="en-US" dirty="0"/>
              <a:t>5. For further information regarding project outputs, please refer to the provided link: Madagascar | Nexus-Water-Energy-Food.</a:t>
            </a:r>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2</a:t>
            </a:fld>
            <a:endParaRPr lang="en-US"/>
          </a:p>
        </p:txBody>
      </p:sp>
    </p:spTree>
    <p:extLst>
      <p:ext uri="{BB962C8B-B14F-4D97-AF65-F5344CB8AC3E}">
        <p14:creationId xmlns:p14="http://schemas.microsoft.com/office/powerpoint/2010/main" val="11760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 All milestones, along with their associated deliverables, are progressing satisfactorily towards completion. </a:t>
            </a:r>
          </a:p>
          <a:p>
            <a:r>
              <a:rPr lang="en-US" sz="1200" b="0" i="0" kern="1200" dirty="0">
                <a:solidFill>
                  <a:schemeClr val="tx1"/>
                </a:solidFill>
                <a:effectLst/>
                <a:latin typeface="+mn-lt"/>
                <a:ea typeface="+mn-ea"/>
                <a:cs typeface="+mn-cs"/>
              </a:rPr>
              <a:t>2. It's worth noting that, in our efforts to align our operations with the needs and requirements of member states, a significant number of activities are being implemented during the second half of the year. </a:t>
            </a:r>
          </a:p>
          <a:p>
            <a:r>
              <a:rPr lang="en-US" sz="1200" b="0" i="0" kern="1200" dirty="0">
                <a:solidFill>
                  <a:schemeClr val="tx1"/>
                </a:solidFill>
                <a:effectLst/>
                <a:latin typeface="+mn-lt"/>
                <a:ea typeface="+mn-ea"/>
                <a:cs typeface="+mn-cs"/>
              </a:rPr>
              <a:t>3. This strategic approach enables us to optimize resource utilization and harmonize our interventions with key partners, thereby facilitating collaborative and catalytic outcomes.</a:t>
            </a:r>
            <a:endParaRPr lang="en-GB" dirty="0"/>
          </a:p>
        </p:txBody>
      </p:sp>
      <p:sp>
        <p:nvSpPr>
          <p:cNvPr id="4" name="Slide Number Placeholder 3"/>
          <p:cNvSpPr>
            <a:spLocks noGrp="1"/>
          </p:cNvSpPr>
          <p:nvPr>
            <p:ph type="sldNum" sz="quarter" idx="5"/>
          </p:nvPr>
        </p:nvSpPr>
        <p:spPr/>
        <p:txBody>
          <a:bodyPr/>
          <a:lstStyle/>
          <a:p>
            <a:fld id="{887F7D7D-9E59-4F11-A4DD-FC8398961CAB}" type="slidenum">
              <a:rPr lang="en-GB" smtClean="0"/>
              <a:t>3</a:t>
            </a:fld>
            <a:endParaRPr lang="en-GB"/>
          </a:p>
        </p:txBody>
      </p:sp>
    </p:spTree>
    <p:extLst>
      <p:ext uri="{BB962C8B-B14F-4D97-AF65-F5344CB8AC3E}">
        <p14:creationId xmlns:p14="http://schemas.microsoft.com/office/powerpoint/2010/main" val="2072588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t>
            </a:r>
            <a:r>
              <a:rPr lang="en-US" err="1"/>
              <a:t>subprogramme</a:t>
            </a:r>
            <a:r>
              <a:rPr lang="en-US"/>
              <a:t> faces several risks, including:</a:t>
            </a:r>
          </a:p>
          <a:p>
            <a:r>
              <a:rPr lang="en-US"/>
              <a:t>1. The need to create a conducive ecosystem that promotes the integration of innovative solutions and technologies.</a:t>
            </a:r>
          </a:p>
          <a:p>
            <a:r>
              <a:rPr lang="en-US"/>
              <a:t>2. The need to mobilize additional financial and human resources to ensure the effective implementation of the program's objectives.</a:t>
            </a:r>
          </a:p>
          <a:p>
            <a:r>
              <a:rPr lang="en-US"/>
              <a:t>3. The need to develop standardized operational protocols, address vendor lock-in concerns, and resolve regulatory compliance barriers to enable seamless system implementation of the civil registration and vital statistics frameworks.</a:t>
            </a:r>
          </a:p>
          <a:p>
            <a:endParaRPr lang="en-US"/>
          </a:p>
          <a:p>
            <a:r>
              <a:rPr lang="en-US"/>
              <a:t>The actions implemented to treat the risks comprise:</a:t>
            </a:r>
          </a:p>
          <a:p>
            <a:r>
              <a:rPr lang="en-US"/>
              <a:t>1. Proactive measures to provisioning high-performance computing systems and capacity building.</a:t>
            </a:r>
          </a:p>
          <a:p>
            <a:r>
              <a:rPr lang="en-US"/>
              <a:t>2. Establishment of strategic partnerships with multilateral and bilateral stakeholders, including the African Development Bank (AfDB), AU-STATAFRIC, Regional Economic Communities (RECs), Regional Commissions (RCs), and United Nations Country Teams (UNCTs to foster synergies with organizations dedicated to advancing statistical systems in Africa.</a:t>
            </a:r>
          </a:p>
          <a:p>
            <a:r>
              <a:rPr lang="en-US"/>
              <a:t>3. Organization of training sessions to equip Member States with the knowledge and skills outlined in the modernization roadmap.</a:t>
            </a:r>
          </a:p>
          <a:p>
            <a:r>
              <a:rPr lang="en-US"/>
              <a:t>4. Advocacy efforts to encourage governmental investment in the digitalization of Civil Registration and Vital Statistics (CRVS) systems. </a:t>
            </a:r>
          </a:p>
        </p:txBody>
      </p:sp>
      <p:sp>
        <p:nvSpPr>
          <p:cNvPr id="4" name="Slide Number Placeholder 3"/>
          <p:cNvSpPr>
            <a:spLocks noGrp="1"/>
          </p:cNvSpPr>
          <p:nvPr>
            <p:ph type="sldNum" sz="quarter" idx="5"/>
          </p:nvPr>
        </p:nvSpPr>
        <p:spPr/>
        <p:txBody>
          <a:bodyPr/>
          <a:lstStyle/>
          <a:p>
            <a:fld id="{E9B04F98-C31D-7243-9F2D-45F91CCE4BCA}" type="slidenum">
              <a:rPr lang="en-US" smtClean="0"/>
              <a:t>4</a:t>
            </a:fld>
            <a:endParaRPr lang="en-US"/>
          </a:p>
        </p:txBody>
      </p:sp>
    </p:spTree>
    <p:extLst>
      <p:ext uri="{BB962C8B-B14F-4D97-AF65-F5344CB8AC3E}">
        <p14:creationId xmlns:p14="http://schemas.microsoft.com/office/powerpoint/2010/main" val="944013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The SP faced with challenges of timely completing the need assessment for the development of country led action plan on geospatial information, which is the base for integrating geospatial information on country’s policies and strategies. </a:t>
            </a:r>
          </a:p>
          <a:p>
            <a:r>
              <a:rPr lang="en-US" dirty="0"/>
              <a:t>2. The liquidity crises resulted in changing the modalities of the advisory and technical assistances, whereby the SP opted for virtual settings in place of mission-oriented supports. </a:t>
            </a:r>
          </a:p>
          <a:p>
            <a:r>
              <a:rPr lang="en-US" dirty="0"/>
              <a:t>3. The prevailing challenges of incomplete data for developing </a:t>
            </a:r>
            <a:r>
              <a:rPr lang="en-US" dirty="0">
                <a:solidFill>
                  <a:schemeClr val="bg2">
                    <a:lumMod val="25000"/>
                  </a:schemeClr>
                </a:solidFill>
                <a:latin typeface="Arial"/>
                <a:ea typeface="Roboto"/>
                <a:cs typeface="Roboto"/>
              </a:rPr>
              <a:t>the Input-output Table and Trade in Value Added data hampered the ease production of economic statistics outlets and strained the SP to use statistical estimation and precision techniques to address data incompleteness. </a:t>
            </a:r>
            <a:r>
              <a:rPr lang="en-US" dirty="0"/>
              <a:t> </a:t>
            </a:r>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5</a:t>
            </a:fld>
            <a:endParaRPr lang="en-US"/>
          </a:p>
        </p:txBody>
      </p:sp>
    </p:spTree>
    <p:extLst>
      <p:ext uri="{BB962C8B-B14F-4D97-AF65-F5344CB8AC3E}">
        <p14:creationId xmlns:p14="http://schemas.microsoft.com/office/powerpoint/2010/main" val="1354040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3" Type="http://schemas.microsoft.com/office/2007/relationships/diagramDrawing" Target="../diagrams/drawing2.xml"/><Relationship Id="rId18" Type="http://schemas.microsoft.com/office/2007/relationships/diagramDrawing" Target="../diagrams/drawing3.xml"/><Relationship Id="rId26" Type="http://schemas.openxmlformats.org/officeDocument/2006/relationships/diagramColors" Target="../diagrams/colors4.xml"/><Relationship Id="rId3" Type="http://schemas.microsoft.com/office/2018/10/relationships/comments" Target="../comments/modernComment_7FFE6114_86C1B341.xml"/><Relationship Id="rId21" Type="http://schemas.openxmlformats.org/officeDocument/2006/relationships/image" Target="../media/image5.png"/><Relationship Id="rId34" Type="http://schemas.openxmlformats.org/officeDocument/2006/relationships/image" Target="../media/image13.pn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5" Type="http://schemas.openxmlformats.org/officeDocument/2006/relationships/diagramQuickStyle" Target="../diagrams/quickStyle4.xml"/><Relationship Id="rId33" Type="http://schemas.openxmlformats.org/officeDocument/2006/relationships/image" Target="../media/image12.svg"/><Relationship Id="rId2" Type="http://schemas.openxmlformats.org/officeDocument/2006/relationships/notesSlide" Target="../notesSlides/notesSlide1.xml"/><Relationship Id="rId16" Type="http://schemas.openxmlformats.org/officeDocument/2006/relationships/diagramQuickStyle" Target="../diagrams/quickStyle3.xml"/><Relationship Id="rId20" Type="http://schemas.openxmlformats.org/officeDocument/2006/relationships/image" Target="../media/image4.jpeg"/><Relationship Id="rId29" Type="http://schemas.openxmlformats.org/officeDocument/2006/relationships/image" Target="../media/image8.svg"/><Relationship Id="rId1" Type="http://schemas.openxmlformats.org/officeDocument/2006/relationships/slideLayout" Target="../slideLayouts/slideLayout1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24" Type="http://schemas.openxmlformats.org/officeDocument/2006/relationships/diagramLayout" Target="../diagrams/layout4.xml"/><Relationship Id="rId32" Type="http://schemas.openxmlformats.org/officeDocument/2006/relationships/image" Target="../media/image11.png"/><Relationship Id="rId5" Type="http://schemas.openxmlformats.org/officeDocument/2006/relationships/diagramLayout" Target="../diagrams/layout1.xml"/><Relationship Id="rId15" Type="http://schemas.openxmlformats.org/officeDocument/2006/relationships/diagramLayout" Target="../diagrams/layout3.xml"/><Relationship Id="rId23" Type="http://schemas.openxmlformats.org/officeDocument/2006/relationships/diagramData" Target="../diagrams/data4.xml"/><Relationship Id="rId28" Type="http://schemas.openxmlformats.org/officeDocument/2006/relationships/image" Target="../media/image7.png"/><Relationship Id="rId10" Type="http://schemas.openxmlformats.org/officeDocument/2006/relationships/diagramLayout" Target="../diagrams/layout2.xml"/><Relationship Id="rId19" Type="http://schemas.openxmlformats.org/officeDocument/2006/relationships/image" Target="../media/image3.png"/><Relationship Id="rId31" Type="http://schemas.openxmlformats.org/officeDocument/2006/relationships/image" Target="../media/image10.sv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image" Target="../media/image6.jpeg"/><Relationship Id="rId27" Type="http://schemas.microsoft.com/office/2007/relationships/diagramDrawing" Target="../diagrams/drawing4.xml"/><Relationship Id="rId30" Type="http://schemas.openxmlformats.org/officeDocument/2006/relationships/image" Target="../media/image9.png"/><Relationship Id="rId35" Type="http://schemas.openxmlformats.org/officeDocument/2006/relationships/image" Target="../media/image14.svg"/><Relationship Id="rId8"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hyperlink" Target="https://experience.arcgis.com/experience/659d9d3581f54e42aff39179a6882c38"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microsoft.com/office/2018/10/relationships/comments" Target="../comments/modernComment_7FFE6116_9B09E862.xml"/><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 Id="rId14" Type="http://schemas.openxmlformats.org/officeDocument/2006/relationships/image" Target="../media/image28.png"/></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2371002" y="4976456"/>
            <a:ext cx="7941717" cy="502594"/>
          </a:xfrm>
        </p:spPr>
        <p:txBody>
          <a:bodyPr anchor="t" anchorCtr="0">
            <a:noAutofit/>
          </a:bodyPr>
          <a:lstStyle/>
          <a:p>
            <a:r>
              <a:rPr lang="en-US" sz="2000" err="1">
                <a:latin typeface="Arial" panose="020B0604020202020204" pitchFamily="34" charset="0"/>
                <a:cs typeface="Arial" panose="020B0604020202020204" pitchFamily="34" charset="0"/>
              </a:rPr>
              <a:t>Subprogramme</a:t>
            </a:r>
            <a:r>
              <a:rPr lang="en-US" sz="2000">
                <a:latin typeface="Arial" panose="020B0604020202020204" pitchFamily="34" charset="0"/>
                <a:cs typeface="Arial" panose="020B0604020202020204" pitchFamily="34" charset="0"/>
              </a:rPr>
              <a:t> 4: Data and Statistics</a:t>
            </a:r>
            <a:br>
              <a:rPr lang="en-US" sz="2000">
                <a:latin typeface="Arial" panose="020B0604020202020204" pitchFamily="34" charset="0"/>
                <a:cs typeface="Arial" panose="020B0604020202020204" pitchFamily="34" charset="0"/>
              </a:rPr>
            </a:br>
            <a:br>
              <a:rPr lang="en-ET" sz="2000">
                <a:latin typeface="Arial" panose="020B0604020202020204" pitchFamily="34" charset="0"/>
                <a:cs typeface="Arial" panose="020B0604020202020204" pitchFamily="34" charset="0"/>
              </a:rPr>
            </a:br>
            <a:endParaRPr lang="en-US" sz="200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21FF69E-BA45-7A4A-9291-2680A0031591}"/>
              </a:ext>
            </a:extLst>
          </p:cNvPr>
          <p:cNvSpPr txBox="1">
            <a:spLocks/>
          </p:cNvSpPr>
          <p:nvPr/>
        </p:nvSpPr>
        <p:spPr>
          <a:xfrm>
            <a:off x="2496311" y="2084832"/>
            <a:ext cx="8225013" cy="289162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a:solidFill>
                  <a:srgbClr val="0070C0"/>
                </a:solidFill>
                <a:latin typeface="Arial" panose="020B0604020202020204" pitchFamily="34" charset="0"/>
                <a:cs typeface="Arial" panose="020B0604020202020204" pitchFamily="34" charset="0"/>
              </a:rPr>
              <a:t>Accountability and Programme Performance Review Meeting </a:t>
            </a:r>
          </a:p>
          <a:p>
            <a:endParaRPr lang="en-GB" sz="2000">
              <a:solidFill>
                <a:srgbClr val="0070C0"/>
              </a:solidFill>
              <a:latin typeface="Arial" panose="020B0604020202020204" pitchFamily="34" charset="0"/>
              <a:cs typeface="Arial" panose="020B0604020202020204" pitchFamily="34" charset="0"/>
            </a:endParaRPr>
          </a:p>
          <a:p>
            <a:r>
              <a:rPr lang="en-GB" sz="2000" i="1">
                <a:solidFill>
                  <a:srgbClr val="0070C0"/>
                </a:solidFill>
                <a:latin typeface="Arial" panose="020B0604020202020204" pitchFamily="34" charset="0"/>
                <a:cs typeface="Arial" panose="020B0604020202020204" pitchFamily="34" charset="0"/>
              </a:rPr>
              <a:t>2025 Q1 Status Report</a:t>
            </a:r>
          </a:p>
          <a:p>
            <a:endParaRPr lang="en-GB" sz="2000" i="1">
              <a:solidFill>
                <a:srgbClr val="0070C0"/>
              </a:solidFill>
              <a:latin typeface="Arial" panose="020B0604020202020204" pitchFamily="34" charset="0"/>
              <a:cs typeface="Arial" panose="020B0604020202020204" pitchFamily="34" charset="0"/>
            </a:endParaRPr>
          </a:p>
          <a:p>
            <a:r>
              <a:rPr lang="en-US" sz="2000">
                <a:solidFill>
                  <a:schemeClr val="accent1">
                    <a:lumMod val="50000"/>
                  </a:schemeClr>
                </a:solidFill>
                <a:latin typeface="Arial" panose="020B0604020202020204" pitchFamily="34" charset="0"/>
                <a:cs typeface="Arial" panose="020B0604020202020204" pitchFamily="34" charset="0"/>
              </a:rPr>
              <a:t>Theme: </a:t>
            </a:r>
            <a:r>
              <a:rPr lang="en-US" sz="2000" i="1">
                <a:latin typeface="Arial" panose="020B0604020202020204" pitchFamily="34" charset="0"/>
                <a:cs typeface="Arial" panose="020B0604020202020204" pitchFamily="34" charset="0"/>
              </a:rPr>
              <a:t>“Setting the Pace for accelerated and efficient programme Delivery in ECA in 2025”</a:t>
            </a:r>
          </a:p>
          <a:p>
            <a:endParaRPr lang="en-US" sz="2000" b="0" i="1">
              <a:solidFill>
                <a:schemeClr val="accent1">
                  <a:lumMod val="50000"/>
                </a:schemeClr>
              </a:solidFill>
              <a:latin typeface="Arial" panose="020B0604020202020204" pitchFamily="34" charset="0"/>
              <a:cs typeface="Arial" panose="020B0604020202020204" pitchFamily="34" charset="0"/>
            </a:endParaRPr>
          </a:p>
          <a:p>
            <a:endParaRPr lang="en-US" sz="2000">
              <a:solidFill>
                <a:schemeClr val="accent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48F988-4AC8-4FA1-8AF8-9BFAAB2C8C52}"/>
              </a:ext>
            </a:extLst>
          </p:cNvPr>
          <p:cNvSpPr txBox="1"/>
          <p:nvPr/>
        </p:nvSpPr>
        <p:spPr>
          <a:xfrm>
            <a:off x="8192874" y="6214372"/>
            <a:ext cx="3591306" cy="400110"/>
          </a:xfrm>
          <a:prstGeom prst="rect">
            <a:avLst/>
          </a:prstGeom>
          <a:noFill/>
        </p:spPr>
        <p:txBody>
          <a:bodyPr wrap="square">
            <a:spAutoFit/>
          </a:bodyPr>
          <a:lstStyle/>
          <a:p>
            <a:pPr algn="r"/>
            <a:r>
              <a:rPr lang="en-US" sz="2000" dirty="0">
                <a:solidFill>
                  <a:srgbClr val="C00000"/>
                </a:solidFill>
                <a:latin typeface="Arial" panose="020B0604020202020204" pitchFamily="34" charset="0"/>
                <a:cs typeface="Arial" panose="020B0604020202020204" pitchFamily="34" charset="0"/>
              </a:rPr>
              <a:t>1 May 2025</a:t>
            </a:r>
            <a:endParaRPr lang="en-GB" sz="20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343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2">
            <a:extLst>
              <a:ext uri="{FF2B5EF4-FFF2-40B4-BE49-F238E27FC236}">
                <a16:creationId xmlns:a16="http://schemas.microsoft.com/office/drawing/2014/main" id="{76BB8385-FAC6-8822-014A-D3DC2E6C8732}"/>
              </a:ext>
            </a:extLst>
          </p:cNvPr>
          <p:cNvSpPr txBox="1">
            <a:spLocks/>
          </p:cNvSpPr>
          <p:nvPr/>
        </p:nvSpPr>
        <p:spPr>
          <a:xfrm>
            <a:off x="9642" y="6428"/>
            <a:ext cx="2568439" cy="6619832"/>
          </a:xfrm>
          <a:prstGeom prst="rect">
            <a:avLst/>
          </a:prstGeom>
          <a:solidFill>
            <a:schemeClr val="accent2">
              <a:lumMod val="60000"/>
              <a:lumOff val="40000"/>
            </a:schemeClr>
          </a:solid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endParaRPr lang="en-US" sz="4400" b="1">
              <a:sym typeface="Arial" panose="020B0604020202020204" pitchFamily="34" charset="0"/>
            </a:endParaRPr>
          </a:p>
        </p:txBody>
      </p:sp>
      <p:sp>
        <p:nvSpPr>
          <p:cNvPr id="3" name="Slide Number Placeholder 2">
            <a:extLst>
              <a:ext uri="{FF2B5EF4-FFF2-40B4-BE49-F238E27FC236}">
                <a16:creationId xmlns:a16="http://schemas.microsoft.com/office/drawing/2014/main" id="{76EA80CA-429D-1BD3-CBAB-97DCFF6B8FD8}"/>
              </a:ext>
            </a:extLst>
          </p:cNvPr>
          <p:cNvSpPr>
            <a:spLocks/>
          </p:cNvSpPr>
          <p:nvPr/>
        </p:nvSpPr>
        <p:spPr>
          <a:xfrm>
            <a:off x="11029542" y="6520105"/>
            <a:ext cx="1029150" cy="299413"/>
          </a:xfrm>
          <a:prstGeom prst="rect">
            <a:avLst/>
          </a:prstGeom>
        </p:spPr>
        <p:txBody>
          <a:bodyPr/>
          <a:lstStyle/>
          <a:p>
            <a:pPr defTabSz="374904">
              <a:spcAft>
                <a:spcPts val="600"/>
              </a:spcAft>
            </a:pPr>
            <a:fld id="{06A4D788-7454-A849-95EF-E0A31EF5E4C8}" type="slidenum">
              <a:rPr lang="en-US" sz="1476" kern="1200" dirty="0">
                <a:solidFill>
                  <a:schemeClr val="tx1"/>
                </a:solidFill>
                <a:latin typeface="+mn-lt"/>
                <a:ea typeface="+mn-ea"/>
                <a:cs typeface="+mn-cs"/>
              </a:rPr>
              <a:pPr defTabSz="374904">
                <a:spcAft>
                  <a:spcPts val="600"/>
                </a:spcAft>
              </a:pPr>
              <a:t>1</a:t>
            </a:fld>
            <a:endParaRPr lang="en-US"/>
          </a:p>
        </p:txBody>
      </p:sp>
      <p:graphicFrame>
        <p:nvGraphicFramePr>
          <p:cNvPr id="10" name="Diagram 9">
            <a:extLst>
              <a:ext uri="{FF2B5EF4-FFF2-40B4-BE49-F238E27FC236}">
                <a16:creationId xmlns:a16="http://schemas.microsoft.com/office/drawing/2014/main" id="{39C64812-C293-27C4-642A-7BB2FF841EE4}"/>
              </a:ext>
            </a:extLst>
          </p:cNvPr>
          <p:cNvGraphicFramePr/>
          <p:nvPr>
            <p:extLst>
              <p:ext uri="{D42A27DB-BD31-4B8C-83A1-F6EECF244321}">
                <p14:modId xmlns:p14="http://schemas.microsoft.com/office/powerpoint/2010/main" val="4270872260"/>
              </p:ext>
            </p:extLst>
          </p:nvPr>
        </p:nvGraphicFramePr>
        <p:xfrm>
          <a:off x="704640" y="3942172"/>
          <a:ext cx="1700572" cy="14080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a:extLst>
              <a:ext uri="{FF2B5EF4-FFF2-40B4-BE49-F238E27FC236}">
                <a16:creationId xmlns:a16="http://schemas.microsoft.com/office/drawing/2014/main" id="{73B2967F-3CCA-7BC5-A9B2-E839C65BBBD0}"/>
              </a:ext>
            </a:extLst>
          </p:cNvPr>
          <p:cNvGraphicFramePr/>
          <p:nvPr>
            <p:extLst>
              <p:ext uri="{D42A27DB-BD31-4B8C-83A1-F6EECF244321}">
                <p14:modId xmlns:p14="http://schemas.microsoft.com/office/powerpoint/2010/main" val="584483977"/>
              </p:ext>
            </p:extLst>
          </p:nvPr>
        </p:nvGraphicFramePr>
        <p:xfrm>
          <a:off x="898917" y="888484"/>
          <a:ext cx="1622539" cy="122869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3" name="Title 2">
            <a:extLst>
              <a:ext uri="{FF2B5EF4-FFF2-40B4-BE49-F238E27FC236}">
                <a16:creationId xmlns:a16="http://schemas.microsoft.com/office/drawing/2014/main" id="{2B5F7DCD-9A70-1CCA-EEE8-41A55316E698}"/>
              </a:ext>
            </a:extLst>
          </p:cNvPr>
          <p:cNvSpPr txBox="1">
            <a:spLocks/>
          </p:cNvSpPr>
          <p:nvPr/>
        </p:nvSpPr>
        <p:spPr>
          <a:xfrm>
            <a:off x="54203" y="-69775"/>
            <a:ext cx="2489157" cy="1241240"/>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pPr algn="ctr" defTabSz="749808">
              <a:spcAft>
                <a:spcPts val="600"/>
              </a:spcAft>
            </a:pPr>
            <a:r>
              <a:rPr lang="en-US" sz="2000" b="1" kern="1200">
                <a:solidFill>
                  <a:srgbClr val="006500"/>
                </a:solidFill>
                <a:latin typeface="Arial" panose="020B0604020202020204" pitchFamily="34" charset="0"/>
                <a:cs typeface="Arial" panose="020B0604020202020204" pitchFamily="34" charset="0"/>
                <a:sym typeface="+mj-lt"/>
              </a:rPr>
              <a:t>Overview 2025- </a:t>
            </a:r>
          </a:p>
          <a:p>
            <a:pPr algn="ctr" defTabSz="749808">
              <a:spcAft>
                <a:spcPts val="600"/>
              </a:spcAft>
            </a:pPr>
            <a:r>
              <a:rPr lang="en-US" sz="2000" b="1" kern="1200">
                <a:solidFill>
                  <a:srgbClr val="006500"/>
                </a:solidFill>
                <a:latin typeface="Arial" panose="020B0604020202020204" pitchFamily="34" charset="0"/>
                <a:cs typeface="Arial" panose="020B0604020202020204" pitchFamily="34" charset="0"/>
                <a:sym typeface="+mj-lt"/>
              </a:rPr>
              <a:t>Data and Statistics</a:t>
            </a:r>
            <a:endParaRPr lang="en-US" sz="1800" b="1">
              <a:solidFill>
                <a:srgbClr val="00B050"/>
              </a:solidFill>
              <a:latin typeface="Arial" panose="020B0604020202020204" pitchFamily="34" charset="0"/>
              <a:cs typeface="Arial" panose="020B0604020202020204" pitchFamily="34" charset="0"/>
            </a:endParaRPr>
          </a:p>
        </p:txBody>
      </p:sp>
      <p:sp>
        <p:nvSpPr>
          <p:cNvPr id="54" name="Rectangle 2">
            <a:extLst>
              <a:ext uri="{FF2B5EF4-FFF2-40B4-BE49-F238E27FC236}">
                <a16:creationId xmlns:a16="http://schemas.microsoft.com/office/drawing/2014/main" id="{FF2F4B47-971C-8323-60F5-46551E3C632E}"/>
              </a:ext>
            </a:extLst>
          </p:cNvPr>
          <p:cNvSpPr>
            <a:spLocks noChangeArrowheads="1"/>
          </p:cNvSpPr>
          <p:nvPr/>
        </p:nvSpPr>
        <p:spPr bwMode="auto">
          <a:xfrm>
            <a:off x="2640496" y="35612"/>
            <a:ext cx="4507454" cy="461665"/>
          </a:xfrm>
          <a:prstGeom prst="rect">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anchor="t" anchorCtr="0" compatLnSpc="1">
            <a:prstTxWarp prst="textNoShape">
              <a:avLst/>
            </a:prstTxWarp>
            <a:spAutoFit/>
          </a:bodyPr>
          <a:lstStyle/>
          <a:p>
            <a:pPr defTabSz="374904" eaLnBrk="0" fontAlgn="base" hangingPunct="0">
              <a:spcBef>
                <a:spcPct val="0"/>
              </a:spcBef>
              <a:spcAft>
                <a:spcPts val="600"/>
              </a:spcAft>
            </a:pPr>
            <a:r>
              <a:rPr lang="en-US" altLang="en-US" sz="2000" b="1" dirty="0">
                <a:solidFill>
                  <a:srgbClr val="FF0000"/>
                </a:solidFill>
                <a:latin typeface="Arial" panose="020B0604020202020204" pitchFamily="34" charset="0"/>
                <a:cs typeface="Arial" panose="020B0604020202020204" pitchFamily="34" charset="0"/>
                <a:sym typeface="+mj-lt"/>
              </a:rPr>
              <a:t> </a:t>
            </a:r>
            <a:r>
              <a:rPr lang="en-US" altLang="en-US" sz="2400" b="1" dirty="0">
                <a:solidFill>
                  <a:schemeClr val="accent1"/>
                </a:solidFill>
              </a:rPr>
              <a:t>Countries Reached</a:t>
            </a:r>
            <a:endParaRPr lang="en-US" altLang="en-US" sz="2400" b="1" dirty="0">
              <a:solidFill>
                <a:schemeClr val="accent1"/>
              </a:solidFill>
              <a:sym typeface="+mj-lt"/>
            </a:endParaRPr>
          </a:p>
        </p:txBody>
      </p:sp>
      <p:graphicFrame>
        <p:nvGraphicFramePr>
          <p:cNvPr id="11" name="Diagram 10">
            <a:extLst>
              <a:ext uri="{FF2B5EF4-FFF2-40B4-BE49-F238E27FC236}">
                <a16:creationId xmlns:a16="http://schemas.microsoft.com/office/drawing/2014/main" id="{C64A901E-63EC-CF44-FBBA-9F541F33AED7}"/>
              </a:ext>
            </a:extLst>
          </p:cNvPr>
          <p:cNvGraphicFramePr/>
          <p:nvPr>
            <p:extLst>
              <p:ext uri="{D42A27DB-BD31-4B8C-83A1-F6EECF244321}">
                <p14:modId xmlns:p14="http://schemas.microsoft.com/office/powerpoint/2010/main" val="82142526"/>
              </p:ext>
            </p:extLst>
          </p:nvPr>
        </p:nvGraphicFramePr>
        <p:xfrm>
          <a:off x="829253" y="5102840"/>
          <a:ext cx="1756411" cy="166399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28" name="Picture 27" descr="A blue circle with white text&#10;&#10;Description automatically generated">
            <a:extLst>
              <a:ext uri="{FF2B5EF4-FFF2-40B4-BE49-F238E27FC236}">
                <a16:creationId xmlns:a16="http://schemas.microsoft.com/office/drawing/2014/main" id="{21A845FD-3ACF-82F1-08E3-8AFBC462505E}"/>
              </a:ext>
            </a:extLst>
          </p:cNvPr>
          <p:cNvPicPr>
            <a:picLocks noChangeAspect="1"/>
          </p:cNvPicPr>
          <p:nvPr/>
        </p:nvPicPr>
        <p:blipFill>
          <a:blip r:embed="rId19"/>
          <a:stretch>
            <a:fillRect/>
          </a:stretch>
        </p:blipFill>
        <p:spPr>
          <a:xfrm>
            <a:off x="0" y="5505766"/>
            <a:ext cx="911594" cy="958551"/>
          </a:xfrm>
          <a:prstGeom prst="rect">
            <a:avLst/>
          </a:prstGeom>
        </p:spPr>
      </p:pic>
      <p:sp>
        <p:nvSpPr>
          <p:cNvPr id="14" name="TextBox 13">
            <a:extLst>
              <a:ext uri="{FF2B5EF4-FFF2-40B4-BE49-F238E27FC236}">
                <a16:creationId xmlns:a16="http://schemas.microsoft.com/office/drawing/2014/main" id="{00B30203-95E3-5C49-4CF3-4895DB142071}"/>
              </a:ext>
            </a:extLst>
          </p:cNvPr>
          <p:cNvSpPr txBox="1"/>
          <p:nvPr/>
        </p:nvSpPr>
        <p:spPr>
          <a:xfrm>
            <a:off x="7246063" y="2713808"/>
            <a:ext cx="4587997" cy="3724096"/>
          </a:xfrm>
          <a:prstGeom prst="rect">
            <a:avLst/>
          </a:prstGeom>
          <a:noFill/>
        </p:spPr>
        <p:style>
          <a:lnRef idx="2">
            <a:schemeClr val="accent6"/>
          </a:lnRef>
          <a:fillRef idx="1">
            <a:schemeClr val="lt1"/>
          </a:fillRef>
          <a:effectRef idx="0">
            <a:schemeClr val="accent6"/>
          </a:effectRef>
          <a:fontRef idx="minor">
            <a:schemeClr val="dk1"/>
          </a:fontRef>
        </p:style>
        <p:txBody>
          <a:bodyPr wrap="square">
            <a:spAutoFit/>
          </a:bodyPr>
          <a:lstStyle/>
          <a:p>
            <a:pPr marL="285750" lvl="1" indent="-285750">
              <a:spcAft>
                <a:spcPts val="800"/>
              </a:spcAft>
              <a:buFont typeface="Arial" panose="020B0604020202020204" pitchFamily="34" charset="0"/>
              <a:buChar char="•"/>
              <a:tabLst>
                <a:tab pos="914400" algn="l"/>
              </a:tabLst>
            </a:pPr>
            <a:r>
              <a:rPr lang="en-US" dirty="0">
                <a:solidFill>
                  <a:schemeClr val="tx1"/>
                </a:solidFill>
                <a:latin typeface="Arial" panose="020B0604020202020204" pitchFamily="34" charset="0"/>
                <a:cs typeface="Arial" panose="020B0604020202020204" pitchFamily="34" charset="0"/>
                <a:sym typeface="Arial" panose="020B0604020202020204" pitchFamily="34" charset="0"/>
              </a:rPr>
              <a:t>Application of the three components of the phased approach for an integrated geospatial information framework.</a:t>
            </a:r>
          </a:p>
          <a:p>
            <a:pPr marL="285750" lvl="1" indent="-285750">
              <a:spcAft>
                <a:spcPts val="800"/>
              </a:spcAft>
              <a:buFont typeface="Arial" panose="020B0604020202020204" pitchFamily="34" charset="0"/>
              <a:buChar char="•"/>
              <a:tabLst>
                <a:tab pos="914400" algn="l"/>
              </a:tabLst>
            </a:pPr>
            <a:r>
              <a:rPr lang="en-US" dirty="0">
                <a:solidFill>
                  <a:schemeClr val="tx1"/>
                </a:solidFill>
                <a:latin typeface="Arial" panose="020B0604020202020204" pitchFamily="34" charset="0"/>
                <a:cs typeface="Arial" panose="020B0604020202020204" pitchFamily="34" charset="0"/>
                <a:sym typeface="Arial" panose="020B0604020202020204" pitchFamily="34" charset="0"/>
              </a:rPr>
              <a:t>System strengthening of official statistics - implementing the national quality assurance framework.</a:t>
            </a:r>
          </a:p>
          <a:p>
            <a:pPr marL="285750" lvl="1" indent="-285750">
              <a:spcAft>
                <a:spcPts val="800"/>
              </a:spcAft>
              <a:buFont typeface="Arial" panose="020B0604020202020204" pitchFamily="34" charset="0"/>
              <a:buChar char="•"/>
              <a:tabLst>
                <a:tab pos="914400" algn="l"/>
              </a:tabLst>
            </a:pPr>
            <a:r>
              <a:rPr lang="en-US" dirty="0">
                <a:solidFill>
                  <a:schemeClr val="tx1"/>
                </a:solidFill>
                <a:latin typeface="Arial" panose="020B0604020202020204" pitchFamily="34" charset="0"/>
                <a:cs typeface="Arial" panose="020B0604020202020204" pitchFamily="34" charset="0"/>
                <a:sym typeface="Arial" panose="020B0604020202020204" pitchFamily="34" charset="0"/>
              </a:rPr>
              <a:t>Improved knowledge on the level of digitalization of Civil Registration and Vital Statistics (CRVS) across African countries.</a:t>
            </a:r>
          </a:p>
          <a:p>
            <a:pPr marL="285750" lvl="1" indent="-285750">
              <a:spcAft>
                <a:spcPts val="800"/>
              </a:spcAft>
              <a:buFont typeface="Arial" panose="020B0604020202020204" pitchFamily="34" charset="0"/>
              <a:buChar char="•"/>
              <a:tabLst>
                <a:tab pos="914400" algn="l"/>
              </a:tabLst>
            </a:pPr>
            <a:r>
              <a:rPr lang="en-US" dirty="0">
                <a:solidFill>
                  <a:schemeClr val="tx1"/>
                </a:solidFill>
                <a:latin typeface="Arial" panose="020B0604020202020204" pitchFamily="34" charset="0"/>
                <a:cs typeface="Arial" panose="020B0604020202020204" pitchFamily="34" charset="0"/>
              </a:rPr>
              <a:t>Developing training curricula for official statistics.</a:t>
            </a:r>
          </a:p>
        </p:txBody>
      </p:sp>
      <p:pic>
        <p:nvPicPr>
          <p:cNvPr id="1026" name="Picture 2" descr="GIS Geographic Information Systems GPS Navigation App Logo. Map road ...">
            <a:extLst>
              <a:ext uri="{FF2B5EF4-FFF2-40B4-BE49-F238E27FC236}">
                <a16:creationId xmlns:a16="http://schemas.microsoft.com/office/drawing/2014/main" id="{C4CF0549-C224-DBC0-900A-861A6B0779E5}"/>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460" y="943845"/>
            <a:ext cx="786306" cy="7863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Big Data Transformations with CoSort (Structured Data) - IRI">
            <a:extLst>
              <a:ext uri="{FF2B5EF4-FFF2-40B4-BE49-F238E27FC236}">
                <a16:creationId xmlns:a16="http://schemas.microsoft.com/office/drawing/2014/main" id="{93D99DB6-970E-1485-6EF5-3679D81EFE6D}"/>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4958" y="2200719"/>
            <a:ext cx="896636" cy="9663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owing Graph Earth Vector White Icon Stock Vector (Royalty Free ...">
            <a:extLst>
              <a:ext uri="{FF2B5EF4-FFF2-40B4-BE49-F238E27FC236}">
                <a16:creationId xmlns:a16="http://schemas.microsoft.com/office/drawing/2014/main" id="{A738C7D1-22C5-8ED0-055A-F2B5985554C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0921" y="3779186"/>
            <a:ext cx="897278" cy="9663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Oval 15">
            <a:extLst>
              <a:ext uri="{FF2B5EF4-FFF2-40B4-BE49-F238E27FC236}">
                <a16:creationId xmlns:a16="http://schemas.microsoft.com/office/drawing/2014/main" id="{442969FF-72E8-098B-91E9-ED8EBC10E3BA}"/>
              </a:ext>
            </a:extLst>
          </p:cNvPr>
          <p:cNvSpPr/>
          <p:nvPr/>
        </p:nvSpPr>
        <p:spPr>
          <a:xfrm>
            <a:off x="7794628" y="2214898"/>
            <a:ext cx="4148725" cy="339961"/>
          </a:xfrm>
          <a:prstGeom prst="ellipse">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2400" b="1">
                <a:solidFill>
                  <a:schemeClr val="accent1"/>
                </a:solidFill>
              </a:rPr>
              <a:t>Capacities Developed</a:t>
            </a:r>
            <a:endParaRPr lang="en-GB" sz="2400" b="1">
              <a:solidFill>
                <a:schemeClr val="accent1"/>
              </a:solidFill>
            </a:endParaRPr>
          </a:p>
        </p:txBody>
      </p:sp>
      <p:sp>
        <p:nvSpPr>
          <p:cNvPr id="17" name="Oval 16">
            <a:extLst>
              <a:ext uri="{FF2B5EF4-FFF2-40B4-BE49-F238E27FC236}">
                <a16:creationId xmlns:a16="http://schemas.microsoft.com/office/drawing/2014/main" id="{F95C5F75-B393-B049-E414-024640078D5A}"/>
              </a:ext>
            </a:extLst>
          </p:cNvPr>
          <p:cNvSpPr/>
          <p:nvPr/>
        </p:nvSpPr>
        <p:spPr>
          <a:xfrm>
            <a:off x="2665232" y="1684114"/>
            <a:ext cx="3758422" cy="314295"/>
          </a:xfrm>
          <a:prstGeom prst="ellipse">
            <a:avLst/>
          </a:prstGeom>
          <a:noFill/>
          <a:ln>
            <a:noFill/>
          </a:ln>
        </p:spPr>
        <p:style>
          <a:lnRef idx="0">
            <a:scrgbClr r="0" g="0" b="0"/>
          </a:lnRef>
          <a:fillRef idx="0">
            <a:scrgbClr r="0" g="0" b="0"/>
          </a:fillRef>
          <a:effectRef idx="0">
            <a:scrgbClr r="0" g="0" b="0"/>
          </a:effectRef>
          <a:fontRef idx="minor">
            <a:schemeClr val="accent3"/>
          </a:fontRef>
        </p:style>
        <p:txBody>
          <a:bodyPr rtlCol="0" anchor="ctr"/>
          <a:lstStyle/>
          <a:p>
            <a:pPr algn="ctr"/>
            <a:r>
              <a:rPr lang="en-US" sz="2400" b="1" dirty="0">
                <a:solidFill>
                  <a:schemeClr val="accent1"/>
                </a:solidFill>
              </a:rPr>
              <a:t>Changes Observed </a:t>
            </a:r>
            <a:endParaRPr lang="en-GB" sz="2400" b="1" dirty="0">
              <a:solidFill>
                <a:schemeClr val="accent1"/>
              </a:solidFill>
            </a:endParaRPr>
          </a:p>
        </p:txBody>
      </p:sp>
      <p:sp>
        <p:nvSpPr>
          <p:cNvPr id="18" name="Oval 17">
            <a:extLst>
              <a:ext uri="{FF2B5EF4-FFF2-40B4-BE49-F238E27FC236}">
                <a16:creationId xmlns:a16="http://schemas.microsoft.com/office/drawing/2014/main" id="{45702934-7A2B-C464-D8C8-4F05FCC0A19D}"/>
              </a:ext>
            </a:extLst>
          </p:cNvPr>
          <p:cNvSpPr/>
          <p:nvPr/>
        </p:nvSpPr>
        <p:spPr>
          <a:xfrm>
            <a:off x="8233575" y="3141"/>
            <a:ext cx="3674646" cy="456690"/>
          </a:xfrm>
          <a:prstGeom prst="ellipse">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2000" b="1" dirty="0">
                <a:solidFill>
                  <a:schemeClr val="accent1"/>
                </a:solidFill>
                <a:latin typeface="Arial" panose="020B0604020202020204" pitchFamily="34" charset="0"/>
                <a:ea typeface="+mn-ea"/>
                <a:cs typeface="Arial" panose="020B0604020202020204" pitchFamily="34" charset="0"/>
              </a:rPr>
              <a:t>Target audience</a:t>
            </a:r>
            <a:endParaRPr lang="en-GB" sz="2000" dirty="0"/>
          </a:p>
        </p:txBody>
      </p:sp>
      <p:sp>
        <p:nvSpPr>
          <p:cNvPr id="42" name="Rectangle: Rounded Corners 41">
            <a:extLst>
              <a:ext uri="{FF2B5EF4-FFF2-40B4-BE49-F238E27FC236}">
                <a16:creationId xmlns:a16="http://schemas.microsoft.com/office/drawing/2014/main" id="{41611B80-CAFC-5963-58B9-47B8EFC7101C}"/>
              </a:ext>
            </a:extLst>
          </p:cNvPr>
          <p:cNvSpPr/>
          <p:nvPr/>
        </p:nvSpPr>
        <p:spPr>
          <a:xfrm>
            <a:off x="2677962" y="550845"/>
            <a:ext cx="4211765" cy="1011696"/>
          </a:xfrm>
          <a:prstGeom prst="roundRect">
            <a:avLst/>
          </a:prstGeom>
          <a:solidFill>
            <a:schemeClr val="accent6">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fontAlgn="base">
              <a:spcBef>
                <a:spcPct val="0"/>
              </a:spcBef>
              <a:spcAft>
                <a:spcPct val="0"/>
              </a:spcAft>
            </a:pPr>
            <a:r>
              <a:rPr lang="en-US" altLang="en-US" sz="1600" dirty="0">
                <a:latin typeface="Arial" panose="020B0604020202020204" pitchFamily="34" charset="0"/>
                <a:cs typeface="Arial" panose="020B0604020202020204" pitchFamily="34" charset="0"/>
              </a:rPr>
              <a:t>Madagascar, Mali, Mozambique, Eswatini, </a:t>
            </a:r>
            <a:r>
              <a:rPr lang="en-US" sz="1600" dirty="0">
                <a:latin typeface="Arial" panose="020B0604020202020204" pitchFamily="34" charset="0"/>
                <a:cs typeface="Arial" panose="020B0604020202020204" pitchFamily="34" charset="0"/>
              </a:rPr>
              <a:t>Togo, Namibia, Tanzania, South Sudan, Malawi, Kenya, Burundi, </a:t>
            </a:r>
            <a:r>
              <a:rPr lang="en-GB" sz="1600" dirty="0">
                <a:latin typeface="Arial" panose="020B0604020202020204" pitchFamily="34" charset="0"/>
                <a:cs typeface="Arial" panose="020B0604020202020204" pitchFamily="34" charset="0"/>
              </a:rPr>
              <a:t>Sierra Leone, Rwanda</a:t>
            </a:r>
          </a:p>
        </p:txBody>
      </p:sp>
      <p:graphicFrame>
        <p:nvGraphicFramePr>
          <p:cNvPr id="4" name="Diagram 3">
            <a:extLst>
              <a:ext uri="{FF2B5EF4-FFF2-40B4-BE49-F238E27FC236}">
                <a16:creationId xmlns:a16="http://schemas.microsoft.com/office/drawing/2014/main" id="{C3B5327F-4B54-41BA-A79B-BC7B164213B7}"/>
              </a:ext>
            </a:extLst>
          </p:cNvPr>
          <p:cNvGraphicFramePr/>
          <p:nvPr>
            <p:extLst>
              <p:ext uri="{D42A27DB-BD31-4B8C-83A1-F6EECF244321}">
                <p14:modId xmlns:p14="http://schemas.microsoft.com/office/powerpoint/2010/main" val="744571853"/>
              </p:ext>
            </p:extLst>
          </p:nvPr>
        </p:nvGraphicFramePr>
        <p:xfrm>
          <a:off x="750208" y="2250933"/>
          <a:ext cx="1775235" cy="1441467"/>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7" name="TextBox 6">
            <a:extLst>
              <a:ext uri="{FF2B5EF4-FFF2-40B4-BE49-F238E27FC236}">
                <a16:creationId xmlns:a16="http://schemas.microsoft.com/office/drawing/2014/main" id="{FD4F2203-5DE0-FDFA-E049-83244C0D91B6}"/>
              </a:ext>
            </a:extLst>
          </p:cNvPr>
          <p:cNvSpPr txBox="1"/>
          <p:nvPr/>
        </p:nvSpPr>
        <p:spPr>
          <a:xfrm>
            <a:off x="2608852" y="1977569"/>
            <a:ext cx="3922014" cy="4401205"/>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spcBef>
                <a:spcPts val="600"/>
              </a:spcBef>
              <a:spcAft>
                <a:spcPts val="600"/>
              </a:spcAft>
              <a:buFont typeface="+mj-lt"/>
              <a:buAutoNum type="arabicPeriod"/>
            </a:pPr>
            <a:r>
              <a:rPr lang="en-US" sz="2000" dirty="0">
                <a:latin typeface="Arial" panose="020B0604020202020204" pitchFamily="34" charset="0"/>
                <a:cs typeface="Arial" panose="020B0604020202020204" pitchFamily="34" charset="0"/>
              </a:rPr>
              <a:t>Better organization and management of geospatial information business workflow to safeguard our informational heritage.</a:t>
            </a:r>
          </a:p>
          <a:p>
            <a:pPr marL="457200" indent="-457200">
              <a:spcBef>
                <a:spcPts val="600"/>
              </a:spcBef>
              <a:spcAft>
                <a:spcPts val="600"/>
              </a:spcAft>
              <a:buFont typeface="+mj-lt"/>
              <a:buAutoNum type="arabicPeriod"/>
            </a:pPr>
            <a:r>
              <a:rPr lang="en-US" sz="2000" dirty="0">
                <a:latin typeface="Arial" panose="020B0604020202020204" pitchFamily="34" charset="0"/>
                <a:cs typeface="Arial" panose="020B0604020202020204" pitchFamily="34" charset="0"/>
              </a:rPr>
              <a:t>2The adoption of digital systems has led to more efficient registration of vital events.</a:t>
            </a:r>
          </a:p>
          <a:p>
            <a:pPr marL="457200" indent="-457200">
              <a:spcBef>
                <a:spcPts val="600"/>
              </a:spcBef>
              <a:spcAft>
                <a:spcPts val="600"/>
              </a:spcAft>
              <a:buFont typeface="+mj-lt"/>
              <a:buAutoNum type="arabicPeriod"/>
            </a:pPr>
            <a:r>
              <a:rPr lang="en-US" sz="2000" dirty="0">
                <a:latin typeface="Arial" panose="020B0604020202020204" pitchFamily="34" charset="0"/>
                <a:cs typeface="Arial" panose="020B0604020202020204" pitchFamily="34" charset="0"/>
              </a:rPr>
              <a:t>Nigeria has introduced new and enhanced GDP and CPI data based on an updated methodology.</a:t>
            </a:r>
            <a:endParaRPr lang="en-US" sz="2000" dirty="0">
              <a:solidFill>
                <a:srgbClr val="FF0000"/>
              </a:solidFill>
              <a:latin typeface="Arial" panose="020B0604020202020204" pitchFamily="34" charset="0"/>
              <a:cs typeface="Arial" panose="020B0604020202020204" pitchFamily="34" charset="0"/>
              <a:sym typeface="Arial" panose="020B0604020202020204" pitchFamily="34" charset="0"/>
            </a:endParaRPr>
          </a:p>
        </p:txBody>
      </p:sp>
      <p:sp>
        <p:nvSpPr>
          <p:cNvPr id="13" name="Arrow: Curved Right 12">
            <a:extLst>
              <a:ext uri="{FF2B5EF4-FFF2-40B4-BE49-F238E27FC236}">
                <a16:creationId xmlns:a16="http://schemas.microsoft.com/office/drawing/2014/main" id="{26E4C30B-D4DA-C838-E15D-CE1373C0AA7E}"/>
              </a:ext>
            </a:extLst>
          </p:cNvPr>
          <p:cNvSpPr/>
          <p:nvPr/>
        </p:nvSpPr>
        <p:spPr>
          <a:xfrm rot="515942" flipH="1">
            <a:off x="11638072" y="979753"/>
            <a:ext cx="540299" cy="1767310"/>
          </a:xfrm>
          <a:prstGeom prst="curvedRightArrow">
            <a:avLst>
              <a:gd name="adj1" fmla="val 29908"/>
              <a:gd name="adj2" fmla="val 86546"/>
              <a:gd name="adj3" fmla="val 43539"/>
            </a:avLst>
          </a:prstGeom>
          <a:solidFill>
            <a:srgbClr val="00AEEF"/>
          </a:solidFill>
          <a:ln w="9525" cap="rnd" cmpd="sng" algn="ctr">
            <a:solidFill>
              <a:srgbClr val="00AEE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grpSp>
        <p:nvGrpSpPr>
          <p:cNvPr id="15" name="Group 14">
            <a:extLst>
              <a:ext uri="{FF2B5EF4-FFF2-40B4-BE49-F238E27FC236}">
                <a16:creationId xmlns:a16="http://schemas.microsoft.com/office/drawing/2014/main" id="{13ED8761-374A-E4F8-37F1-B26F4AC903D7}"/>
              </a:ext>
            </a:extLst>
          </p:cNvPr>
          <p:cNvGrpSpPr/>
          <p:nvPr/>
        </p:nvGrpSpPr>
        <p:grpSpPr>
          <a:xfrm>
            <a:off x="7075845" y="856581"/>
            <a:ext cx="649690" cy="645495"/>
            <a:chOff x="3001850" y="1430598"/>
            <a:chExt cx="481404" cy="478296"/>
          </a:xfrm>
          <a:solidFill>
            <a:srgbClr val="00B0F0"/>
          </a:solidFill>
        </p:grpSpPr>
        <p:sp>
          <p:nvSpPr>
            <p:cNvPr id="21" name="Freeform 65">
              <a:extLst>
                <a:ext uri="{FF2B5EF4-FFF2-40B4-BE49-F238E27FC236}">
                  <a16:creationId xmlns:a16="http://schemas.microsoft.com/office/drawing/2014/main" id="{F2A4F536-334B-E0F3-1C92-AD1E90C9B853}"/>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23" name="Freeform 66">
              <a:extLst>
                <a:ext uri="{FF2B5EF4-FFF2-40B4-BE49-F238E27FC236}">
                  <a16:creationId xmlns:a16="http://schemas.microsoft.com/office/drawing/2014/main" id="{E3FBC575-53BD-BCD7-8EA7-F6B057723D9D}"/>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grpSp>
      <p:grpSp>
        <p:nvGrpSpPr>
          <p:cNvPr id="25" name="Group 24">
            <a:extLst>
              <a:ext uri="{FF2B5EF4-FFF2-40B4-BE49-F238E27FC236}">
                <a16:creationId xmlns:a16="http://schemas.microsoft.com/office/drawing/2014/main" id="{A7476D3C-84FF-7049-6FE8-62C686DB1728}"/>
              </a:ext>
            </a:extLst>
          </p:cNvPr>
          <p:cNvGrpSpPr/>
          <p:nvPr/>
        </p:nvGrpSpPr>
        <p:grpSpPr>
          <a:xfrm flipH="1">
            <a:off x="6606421" y="3851991"/>
            <a:ext cx="679861" cy="645495"/>
            <a:chOff x="3001850" y="1430598"/>
            <a:chExt cx="481404" cy="478296"/>
          </a:xfrm>
          <a:solidFill>
            <a:srgbClr val="00B0F0"/>
          </a:solidFill>
        </p:grpSpPr>
        <p:sp>
          <p:nvSpPr>
            <p:cNvPr id="26" name="Freeform 65">
              <a:extLst>
                <a:ext uri="{FF2B5EF4-FFF2-40B4-BE49-F238E27FC236}">
                  <a16:creationId xmlns:a16="http://schemas.microsoft.com/office/drawing/2014/main" id="{97D1956C-265E-2389-3AE9-458CC1846322}"/>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27" name="Freeform 66">
              <a:extLst>
                <a:ext uri="{FF2B5EF4-FFF2-40B4-BE49-F238E27FC236}">
                  <a16:creationId xmlns:a16="http://schemas.microsoft.com/office/drawing/2014/main" id="{531BB621-D36D-5495-8BA7-4A1CDE21660D}"/>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grpSp>
      <p:grpSp>
        <p:nvGrpSpPr>
          <p:cNvPr id="43" name="Group 42">
            <a:extLst>
              <a:ext uri="{FF2B5EF4-FFF2-40B4-BE49-F238E27FC236}">
                <a16:creationId xmlns:a16="http://schemas.microsoft.com/office/drawing/2014/main" id="{2F68EDA8-1379-8277-DF07-150E574322D9}"/>
              </a:ext>
            </a:extLst>
          </p:cNvPr>
          <p:cNvGrpSpPr/>
          <p:nvPr/>
        </p:nvGrpSpPr>
        <p:grpSpPr>
          <a:xfrm>
            <a:off x="7760256" y="458596"/>
            <a:ext cx="4073804" cy="1673621"/>
            <a:chOff x="4789177" y="1137126"/>
            <a:chExt cx="3352436" cy="4261576"/>
          </a:xfrm>
        </p:grpSpPr>
        <p:sp>
          <p:nvSpPr>
            <p:cNvPr id="44" name="Rectangle: Rounded Corners 43">
              <a:extLst>
                <a:ext uri="{FF2B5EF4-FFF2-40B4-BE49-F238E27FC236}">
                  <a16:creationId xmlns:a16="http://schemas.microsoft.com/office/drawing/2014/main" id="{A45B0603-B98A-1FC0-7783-54AD8A3A83E4}"/>
                </a:ext>
              </a:extLst>
            </p:cNvPr>
            <p:cNvSpPr/>
            <p:nvPr/>
          </p:nvSpPr>
          <p:spPr>
            <a:xfrm>
              <a:off x="6667009" y="1328286"/>
              <a:ext cx="1474604" cy="3006258"/>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600" b="1">
                <a:solidFill>
                  <a:schemeClr val="accent1">
                    <a:lumMod val="50000"/>
                  </a:schemeClr>
                </a:solidFill>
                <a:latin typeface="+mj-lt"/>
                <a:cs typeface="Arial"/>
              </a:endParaRPr>
            </a:p>
            <a:p>
              <a:pPr algn="ctr"/>
              <a:r>
                <a:rPr lang="en-US" sz="3600" b="1">
                  <a:solidFill>
                    <a:schemeClr val="accent1">
                      <a:lumMod val="50000"/>
                    </a:schemeClr>
                  </a:solidFill>
                  <a:latin typeface="+mj-lt"/>
                  <a:cs typeface="Arial"/>
                </a:rPr>
                <a:t>4</a:t>
              </a:r>
              <a:r>
                <a:rPr lang="en-US" sz="1600" b="1">
                  <a:solidFill>
                    <a:schemeClr val="accent1">
                      <a:lumMod val="50000"/>
                    </a:schemeClr>
                  </a:solidFill>
                  <a:latin typeface="+mj-lt"/>
                  <a:cs typeface="Arial"/>
                </a:rPr>
                <a:t>National Mapping Agencies </a:t>
              </a:r>
            </a:p>
          </p:txBody>
        </p:sp>
        <p:sp>
          <p:nvSpPr>
            <p:cNvPr id="45" name="Rectangle: Rounded Corners 44">
              <a:extLst>
                <a:ext uri="{FF2B5EF4-FFF2-40B4-BE49-F238E27FC236}">
                  <a16:creationId xmlns:a16="http://schemas.microsoft.com/office/drawing/2014/main" id="{3950F851-A322-6D58-9F1C-A3B0F1E9F9F2}"/>
                </a:ext>
              </a:extLst>
            </p:cNvPr>
            <p:cNvSpPr/>
            <p:nvPr/>
          </p:nvSpPr>
          <p:spPr>
            <a:xfrm>
              <a:off x="4899944" y="1137126"/>
              <a:ext cx="1681758" cy="1922521"/>
            </a:xfrm>
            <a:prstGeom prst="roundRect">
              <a:avLst/>
            </a:prstGeom>
            <a:solidFill>
              <a:srgbClr val="00833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400" b="1">
                <a:latin typeface="+mj-lt"/>
              </a:endParaRPr>
            </a:p>
            <a:p>
              <a:pPr algn="ctr"/>
              <a:endParaRPr lang="en-US" sz="1400" b="1">
                <a:latin typeface="+mj-lt"/>
              </a:endParaRPr>
            </a:p>
            <a:p>
              <a:pPr algn="ctr"/>
              <a:endParaRPr lang="en-US" sz="1400" b="1">
                <a:latin typeface="+mj-lt"/>
              </a:endParaRPr>
            </a:p>
            <a:p>
              <a:pPr algn="ctr"/>
              <a:r>
                <a:rPr lang="en-US" sz="3200" b="1">
                  <a:latin typeface="+mj-lt"/>
                </a:rPr>
                <a:t>11</a:t>
              </a:r>
              <a:r>
                <a:rPr lang="en-US" sz="1400" b="1">
                  <a:latin typeface="+mj-lt"/>
                </a:rPr>
                <a:t>National</a:t>
              </a:r>
              <a:r>
                <a:rPr lang="en-US" sz="1600" b="1">
                  <a:latin typeface="+mj-lt"/>
                </a:rPr>
                <a:t> Statistical Office</a:t>
              </a:r>
            </a:p>
          </p:txBody>
        </p:sp>
        <p:sp>
          <p:nvSpPr>
            <p:cNvPr id="46" name="Rectangle: Rounded Corners 45">
              <a:extLst>
                <a:ext uri="{FF2B5EF4-FFF2-40B4-BE49-F238E27FC236}">
                  <a16:creationId xmlns:a16="http://schemas.microsoft.com/office/drawing/2014/main" id="{4628790D-EC93-71FC-2E85-4B19F0E02E01}"/>
                </a:ext>
              </a:extLst>
            </p:cNvPr>
            <p:cNvSpPr/>
            <p:nvPr/>
          </p:nvSpPr>
          <p:spPr>
            <a:xfrm>
              <a:off x="4910782" y="3112702"/>
              <a:ext cx="1734597" cy="2286000"/>
            </a:xfrm>
            <a:prstGeom prst="roundRect">
              <a:avLst/>
            </a:prstGeom>
            <a:solidFill>
              <a:srgbClr val="374EA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914400" rtlCol="0" anchor="ctr"/>
            <a:lstStyle/>
            <a:p>
              <a:pPr algn="ctr"/>
              <a:endParaRPr lang="en-US" sz="1600" b="1">
                <a:latin typeface="+mj-lt"/>
              </a:endParaRPr>
            </a:p>
            <a:p>
              <a:pPr algn="ctr"/>
              <a:endParaRPr lang="en-US" sz="1600" b="1">
                <a:latin typeface="+mj-lt"/>
              </a:endParaRPr>
            </a:p>
            <a:p>
              <a:pPr algn="ctr"/>
              <a:r>
                <a:rPr lang="en-US" sz="3200" b="1">
                  <a:latin typeface="+mj-lt"/>
                </a:rPr>
                <a:t>97</a:t>
              </a:r>
              <a:r>
                <a:rPr lang="en-US" sz="1600" b="1">
                  <a:latin typeface="+mj-lt"/>
                </a:rPr>
                <a:t>Data and Statistical Experts</a:t>
              </a:r>
              <a:endParaRPr lang="en-US" sz="1600" b="1">
                <a:latin typeface="+mj-lt"/>
                <a:cs typeface="Arial"/>
              </a:endParaRPr>
            </a:p>
          </p:txBody>
        </p:sp>
        <p:pic>
          <p:nvPicPr>
            <p:cNvPr id="48" name="Graphic 47" descr="Woman with kid with solid fill">
              <a:extLst>
                <a:ext uri="{FF2B5EF4-FFF2-40B4-BE49-F238E27FC236}">
                  <a16:creationId xmlns:a16="http://schemas.microsoft.com/office/drawing/2014/main" id="{A3C4D14A-38AC-0704-5DBD-B7CAB70CCAEA}"/>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5001663" y="4412667"/>
              <a:ext cx="603122" cy="603122"/>
            </a:xfrm>
            <a:prstGeom prst="rect">
              <a:avLst/>
            </a:prstGeom>
          </p:spPr>
        </p:pic>
        <p:pic>
          <p:nvPicPr>
            <p:cNvPr id="49" name="Graphic 48" descr="Woman with solid fill">
              <a:extLst>
                <a:ext uri="{FF2B5EF4-FFF2-40B4-BE49-F238E27FC236}">
                  <a16:creationId xmlns:a16="http://schemas.microsoft.com/office/drawing/2014/main" id="{54C3ED8E-819E-F4F5-B8BC-9D70D05BB4E0}"/>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4789177" y="1718785"/>
              <a:ext cx="477607" cy="477606"/>
            </a:xfrm>
            <a:prstGeom prst="rect">
              <a:avLst/>
            </a:prstGeom>
          </p:spPr>
        </p:pic>
        <p:pic>
          <p:nvPicPr>
            <p:cNvPr id="50" name="Graphic 49" descr="Child with balloon with solid fill">
              <a:extLst>
                <a:ext uri="{FF2B5EF4-FFF2-40B4-BE49-F238E27FC236}">
                  <a16:creationId xmlns:a16="http://schemas.microsoft.com/office/drawing/2014/main" id="{E82ADB3D-F102-9090-D796-1F2D6DA0FB2B}"/>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4923227" y="1545462"/>
              <a:ext cx="552925" cy="552923"/>
            </a:xfrm>
            <a:prstGeom prst="rect">
              <a:avLst/>
            </a:prstGeom>
          </p:spPr>
        </p:pic>
        <p:pic>
          <p:nvPicPr>
            <p:cNvPr id="51" name="Graphic 50" descr="Classroom with solid fill">
              <a:extLst>
                <a:ext uri="{FF2B5EF4-FFF2-40B4-BE49-F238E27FC236}">
                  <a16:creationId xmlns:a16="http://schemas.microsoft.com/office/drawing/2014/main" id="{76EA206D-9815-A626-4B21-085E496A4104}"/>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6902509" y="3172296"/>
              <a:ext cx="862824" cy="859500"/>
            </a:xfrm>
            <a:prstGeom prst="rect">
              <a:avLst/>
            </a:prstGeom>
          </p:spPr>
        </p:pic>
      </p:grpSp>
    </p:spTree>
    <p:extLst>
      <p:ext uri="{BB962C8B-B14F-4D97-AF65-F5344CB8AC3E}">
        <p14:creationId xmlns:p14="http://schemas.microsoft.com/office/powerpoint/2010/main" val="2260841281"/>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A416C9-2160-48D8-94A6-BD461DDD93C8}"/>
              </a:ext>
            </a:extLst>
          </p:cNvPr>
          <p:cNvSpPr txBox="1"/>
          <p:nvPr/>
        </p:nvSpPr>
        <p:spPr>
          <a:xfrm rot="16200000">
            <a:off x="524182" y="463456"/>
            <a:ext cx="534195" cy="1306304"/>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2000">
                <a:solidFill>
                  <a:schemeClr val="bg1"/>
                </a:solidFill>
                <a:latin typeface="Arial" panose="020B0604020202020204" pitchFamily="34" charset="0"/>
                <a:cs typeface="Arial" panose="020B0604020202020204" pitchFamily="34" charset="0"/>
              </a:rPr>
              <a:t>What</a:t>
            </a:r>
          </a:p>
        </p:txBody>
      </p:sp>
      <p:sp>
        <p:nvSpPr>
          <p:cNvPr id="11" name="TextBox 10">
            <a:extLst>
              <a:ext uri="{FF2B5EF4-FFF2-40B4-BE49-F238E27FC236}">
                <a16:creationId xmlns:a16="http://schemas.microsoft.com/office/drawing/2014/main" id="{5C9F359E-722A-44E5-A296-71A22BA671B4}"/>
              </a:ext>
            </a:extLst>
          </p:cNvPr>
          <p:cNvSpPr txBox="1"/>
          <p:nvPr/>
        </p:nvSpPr>
        <p:spPr>
          <a:xfrm rot="16200000">
            <a:off x="-976039" y="2667089"/>
            <a:ext cx="3534645" cy="130630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a:t>How  </a:t>
            </a:r>
          </a:p>
          <a:p>
            <a:pPr algn="l"/>
            <a:endParaRPr lang="en-US" sz="2000" b="1"/>
          </a:p>
        </p:txBody>
      </p:sp>
      <p:sp>
        <p:nvSpPr>
          <p:cNvPr id="12" name="TextBox 11">
            <a:extLst>
              <a:ext uri="{FF2B5EF4-FFF2-40B4-BE49-F238E27FC236}">
                <a16:creationId xmlns:a16="http://schemas.microsoft.com/office/drawing/2014/main" id="{34D138A3-BBE2-49FB-9335-F254C7F22813}"/>
              </a:ext>
            </a:extLst>
          </p:cNvPr>
          <p:cNvSpPr txBox="1"/>
          <p:nvPr/>
        </p:nvSpPr>
        <p:spPr>
          <a:xfrm rot="16200000">
            <a:off x="575978" y="4766916"/>
            <a:ext cx="430613" cy="130631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endParaRPr lang="en-US" sz="2000" b="1"/>
          </a:p>
          <a:p>
            <a:pPr algn="l"/>
            <a:r>
              <a:rPr lang="en-US" sz="2000" b="1"/>
              <a:t>Where  </a:t>
            </a:r>
          </a:p>
          <a:p>
            <a:pPr algn="l"/>
            <a:endParaRPr lang="en-US" sz="2000" b="1"/>
          </a:p>
        </p:txBody>
      </p:sp>
      <p:sp>
        <p:nvSpPr>
          <p:cNvPr id="13" name="TextBox 12">
            <a:extLst>
              <a:ext uri="{FF2B5EF4-FFF2-40B4-BE49-F238E27FC236}">
                <a16:creationId xmlns:a16="http://schemas.microsoft.com/office/drawing/2014/main" id="{33176BB9-A7E5-444B-B016-C07B5A642D48}"/>
              </a:ext>
            </a:extLst>
          </p:cNvPr>
          <p:cNvSpPr txBox="1"/>
          <p:nvPr/>
        </p:nvSpPr>
        <p:spPr>
          <a:xfrm rot="16200000">
            <a:off x="480293" y="5362358"/>
            <a:ext cx="621963" cy="1306312"/>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endParaRPr lang="en-US" sz="2000" b="1"/>
          </a:p>
          <a:p>
            <a:pPr algn="l"/>
            <a:r>
              <a:rPr lang="en-US" sz="2000" b="1"/>
              <a:t>Evidence  </a:t>
            </a:r>
          </a:p>
          <a:p>
            <a:pPr algn="l"/>
            <a:endParaRPr lang="en-US" sz="2000" b="1"/>
          </a:p>
        </p:txBody>
      </p:sp>
      <p:sp>
        <p:nvSpPr>
          <p:cNvPr id="14" name="Rectangle 13">
            <a:extLst>
              <a:ext uri="{FF2B5EF4-FFF2-40B4-BE49-F238E27FC236}">
                <a16:creationId xmlns:a16="http://schemas.microsoft.com/office/drawing/2014/main" id="{5C78568D-FDEE-4DB3-AD62-DBE372D4036C}"/>
              </a:ext>
            </a:extLst>
          </p:cNvPr>
          <p:cNvSpPr/>
          <p:nvPr/>
        </p:nvSpPr>
        <p:spPr>
          <a:xfrm>
            <a:off x="652305" y="31263"/>
            <a:ext cx="11443749"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Strategic area of focus: Data and Statistics</a:t>
            </a:r>
          </a:p>
          <a:p>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2</a:t>
            </a:r>
            <a:endParaRPr lang="en-GB" sz="2400" b="1"/>
          </a:p>
        </p:txBody>
      </p:sp>
      <p:cxnSp>
        <p:nvCxnSpPr>
          <p:cNvPr id="5" name="Straight Connector 4">
            <a:extLst>
              <a:ext uri="{FF2B5EF4-FFF2-40B4-BE49-F238E27FC236}">
                <a16:creationId xmlns:a16="http://schemas.microsoft.com/office/drawing/2014/main" id="{EA2175F3-91C1-4D6F-BBE5-DC212393467C}"/>
              </a:ext>
            </a:extLst>
          </p:cNvPr>
          <p:cNvCxnSpPr>
            <a:cxnSpLocks/>
          </p:cNvCxnSpPr>
          <p:nvPr/>
        </p:nvCxnSpPr>
        <p:spPr>
          <a:xfrm>
            <a:off x="1284628" y="1510170"/>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3EF189-1E3C-4225-9C73-401B6CEACC48}"/>
              </a:ext>
            </a:extLst>
          </p:cNvPr>
          <p:cNvSpPr txBox="1"/>
          <p:nvPr/>
        </p:nvSpPr>
        <p:spPr>
          <a:xfrm>
            <a:off x="1563250" y="764432"/>
            <a:ext cx="9117720" cy="707886"/>
          </a:xfrm>
          <a:prstGeom prst="rect">
            <a:avLst/>
          </a:prstGeom>
          <a:noFill/>
        </p:spPr>
        <p:txBody>
          <a:bodyPr wrap="square" rtlCol="0">
            <a:spAutoFit/>
          </a:bodyPr>
          <a:lstStyle/>
          <a:p>
            <a:pPr algn="just"/>
            <a:r>
              <a:rPr lang="en-US" b="1">
                <a:latin typeface="Arial" panose="020B0604020202020204" pitchFamily="34" charset="0"/>
                <a:cs typeface="Arial" panose="020B0604020202020204" pitchFamily="34" charset="0"/>
              </a:rPr>
              <a:t>Nexus-Water-Energy-Food: </a:t>
            </a:r>
            <a:r>
              <a:rPr lang="en-US" sz="2000">
                <a:latin typeface="Arial" panose="020B0604020202020204" pitchFamily="34" charset="0"/>
                <a:cs typeface="Arial" panose="020B0604020202020204" pitchFamily="34" charset="0"/>
              </a:rPr>
              <a:t>300 prime locations for the generation of wind, solar, and/or small hydroelectric power identified</a:t>
            </a:r>
            <a:endParaRPr lang="en-GB" sz="2000" strike="sngStrike">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741927FB-0B1F-4592-A528-833CB60928B5}"/>
              </a:ext>
            </a:extLst>
          </p:cNvPr>
          <p:cNvCxnSpPr>
            <a:cxnSpLocks/>
          </p:cNvCxnSpPr>
          <p:nvPr/>
        </p:nvCxnSpPr>
        <p:spPr>
          <a:xfrm>
            <a:off x="1169102" y="5172300"/>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E979A77-1BBF-4531-AD96-B9E878E373C5}"/>
              </a:ext>
            </a:extLst>
          </p:cNvPr>
          <p:cNvSpPr txBox="1"/>
          <p:nvPr/>
        </p:nvSpPr>
        <p:spPr>
          <a:xfrm>
            <a:off x="1491199" y="1591876"/>
            <a:ext cx="10084716" cy="3631763"/>
          </a:xfrm>
          <a:prstGeom prst="rect">
            <a:avLst/>
          </a:prstGeom>
          <a:noFill/>
        </p:spPr>
        <p:txBody>
          <a:bodyPr wrap="square" lIns="91440" tIns="45720" rIns="91440" bIns="45720" rtlCol="0" anchor="t">
            <a:spAutoFit/>
          </a:bodyPr>
          <a:lstStyle/>
          <a:p>
            <a:pPr marL="233363" indent="-233363" algn="just">
              <a:spcBef>
                <a:spcPts val="600"/>
              </a:spcBef>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Study on sustainable approaches to water, energy, and food production, providing actionable insights into future opportunities. </a:t>
            </a:r>
          </a:p>
          <a:p>
            <a:pPr marL="233363" indent="-233363" algn="just">
              <a:spcBef>
                <a:spcPts val="600"/>
              </a:spcBef>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Capacity building of  stakeholders on application of geospatial intelligence for suitability analysis to better understand the nexus between water, energy, and food.</a:t>
            </a:r>
          </a:p>
          <a:p>
            <a:pPr marL="233363" indent="-233363" algn="just">
              <a:spcBef>
                <a:spcPts val="600"/>
              </a:spcBef>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Development of an innovative geoportal and an online atlas designed to deliver an enriched and interactive user experience. </a:t>
            </a:r>
          </a:p>
          <a:p>
            <a:pPr marL="233363" indent="-233363" algn="just">
              <a:spcBef>
                <a:spcPts val="600"/>
              </a:spcBef>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The project benefited from collaboration with UNCTs and WFP to ensure its effectiveness and alignment with broader development goals.</a:t>
            </a:r>
          </a:p>
          <a:p>
            <a:pPr marL="233363" indent="-233363" algn="just">
              <a:spcBef>
                <a:spcPts val="600"/>
              </a:spcBef>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Partnerships: joint initiative with WFP and the government of Madagascar to analyze the interconnections between water, energy, and food systems.</a:t>
            </a:r>
          </a:p>
        </p:txBody>
      </p:sp>
      <p:sp>
        <p:nvSpPr>
          <p:cNvPr id="17" name="TextBox 16">
            <a:extLst>
              <a:ext uri="{FF2B5EF4-FFF2-40B4-BE49-F238E27FC236}">
                <a16:creationId xmlns:a16="http://schemas.microsoft.com/office/drawing/2014/main" id="{E622F1B8-7FCA-408F-8E5F-1708E049F22D}"/>
              </a:ext>
            </a:extLst>
          </p:cNvPr>
          <p:cNvSpPr txBox="1"/>
          <p:nvPr/>
        </p:nvSpPr>
        <p:spPr>
          <a:xfrm>
            <a:off x="1563259" y="5284743"/>
            <a:ext cx="9234444"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Madasgacar</a:t>
            </a:r>
            <a:endParaRPr lang="en-GB" sz="200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A00B5467-ECAD-4004-BAA6-7327D57A3772}"/>
              </a:ext>
            </a:extLst>
          </p:cNvPr>
          <p:cNvCxnSpPr>
            <a:cxnSpLocks/>
          </p:cNvCxnSpPr>
          <p:nvPr/>
        </p:nvCxnSpPr>
        <p:spPr>
          <a:xfrm>
            <a:off x="1169102" y="5667975"/>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4E741A7-387D-4A58-9841-CB56F5226302}"/>
              </a:ext>
            </a:extLst>
          </p:cNvPr>
          <p:cNvSpPr txBox="1"/>
          <p:nvPr/>
        </p:nvSpPr>
        <p:spPr>
          <a:xfrm>
            <a:off x="1563259" y="5812404"/>
            <a:ext cx="9827830" cy="400110"/>
          </a:xfrm>
          <a:prstGeom prst="rect">
            <a:avLst/>
          </a:prstGeom>
          <a:noFill/>
        </p:spPr>
        <p:txBody>
          <a:bodyPr wrap="square" rtlCol="0">
            <a:spAutoFit/>
          </a:bodyPr>
          <a:lstStyle/>
          <a:p>
            <a:r>
              <a:rPr lang="en-GB" sz="200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https://experience.arcgis.com/experience/659d9d3581f54e42aff39179a6882c38</a:t>
            </a:r>
            <a:endParaRPr lang="en-GB"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75051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F55D6E-04CE-D027-E360-417969C0CC22}"/>
              </a:ext>
            </a:extLst>
          </p:cNvPr>
          <p:cNvSpPr/>
          <p:nvPr/>
        </p:nvSpPr>
        <p:spPr>
          <a:xfrm>
            <a:off x="738838" y="-42468"/>
            <a:ext cx="11218512" cy="646331"/>
          </a:xfrm>
          <a:prstGeom prst="rect">
            <a:avLst/>
          </a:prstGeom>
          <a:noFill/>
          <a:ln w="12700" cap="flat" cmpd="sng" algn="ctr">
            <a:noFill/>
            <a:prstDash val="solid"/>
            <a:miter lim="800000"/>
          </a:ln>
          <a:effectLst/>
        </p:spPr>
        <p:txBody>
          <a:bodyPr wrap="square" lIns="91440" tIns="45720" rIns="91440" bIns="45720" rtlCol="0" anchor="ctr">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Performance Metrics*  </a:t>
            </a:r>
            <a:endParaRPr kumimoji="0" lang="en-US" sz="12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a:t>
            </a:r>
            <a:endParaRPr kumimoji="0" lang="en-GB" sz="800" i="0" u="none" strike="noStrike" kern="0" cap="none" spc="0" normalizeH="0" baseline="0" noProof="0">
              <a:ln>
                <a:noFill/>
              </a:ln>
              <a:solidFill>
                <a:srgbClr val="006A98"/>
              </a:solidFill>
              <a:effectLst/>
              <a:uLnTx/>
              <a:uFillTx/>
              <a:latin typeface="Arial"/>
              <a:ea typeface="+mn-ea"/>
              <a:cs typeface="Arial"/>
            </a:endParaRPr>
          </a:p>
        </p:txBody>
      </p:sp>
      <p:graphicFrame>
        <p:nvGraphicFramePr>
          <p:cNvPr id="12" name="Table 11">
            <a:extLst>
              <a:ext uri="{FF2B5EF4-FFF2-40B4-BE49-F238E27FC236}">
                <a16:creationId xmlns:a16="http://schemas.microsoft.com/office/drawing/2014/main" id="{1EDD50AB-959B-2D5B-8069-F5987B0F5D34}"/>
              </a:ext>
            </a:extLst>
          </p:cNvPr>
          <p:cNvGraphicFramePr>
            <a:graphicFrameLocks noGrp="1"/>
          </p:cNvGraphicFramePr>
          <p:nvPr>
            <p:extLst>
              <p:ext uri="{D42A27DB-BD31-4B8C-83A1-F6EECF244321}">
                <p14:modId xmlns:p14="http://schemas.microsoft.com/office/powerpoint/2010/main" val="220294807"/>
              </p:ext>
            </p:extLst>
          </p:nvPr>
        </p:nvGraphicFramePr>
        <p:xfrm>
          <a:off x="0" y="623193"/>
          <a:ext cx="12009358" cy="5730240"/>
        </p:xfrm>
        <a:graphic>
          <a:graphicData uri="http://schemas.openxmlformats.org/drawingml/2006/table">
            <a:tbl>
              <a:tblPr firstRow="1" bandRow="1">
                <a:tableStyleId>{7DF18680-E054-41AD-8BC1-D1AEF772440D}</a:tableStyleId>
              </a:tblPr>
              <a:tblGrid>
                <a:gridCol w="554892">
                  <a:extLst>
                    <a:ext uri="{9D8B030D-6E8A-4147-A177-3AD203B41FA5}">
                      <a16:colId xmlns:a16="http://schemas.microsoft.com/office/drawing/2014/main" val="1500198043"/>
                    </a:ext>
                  </a:extLst>
                </a:gridCol>
                <a:gridCol w="2076731">
                  <a:extLst>
                    <a:ext uri="{9D8B030D-6E8A-4147-A177-3AD203B41FA5}">
                      <a16:colId xmlns:a16="http://schemas.microsoft.com/office/drawing/2014/main" val="1456512328"/>
                    </a:ext>
                  </a:extLst>
                </a:gridCol>
                <a:gridCol w="2486982">
                  <a:extLst>
                    <a:ext uri="{9D8B030D-6E8A-4147-A177-3AD203B41FA5}">
                      <a16:colId xmlns:a16="http://schemas.microsoft.com/office/drawing/2014/main" val="2985994525"/>
                    </a:ext>
                  </a:extLst>
                </a:gridCol>
                <a:gridCol w="2479590">
                  <a:extLst>
                    <a:ext uri="{9D8B030D-6E8A-4147-A177-3AD203B41FA5}">
                      <a16:colId xmlns:a16="http://schemas.microsoft.com/office/drawing/2014/main" val="3867912350"/>
                    </a:ext>
                  </a:extLst>
                </a:gridCol>
                <a:gridCol w="1854486">
                  <a:extLst>
                    <a:ext uri="{9D8B030D-6E8A-4147-A177-3AD203B41FA5}">
                      <a16:colId xmlns:a16="http://schemas.microsoft.com/office/drawing/2014/main" val="626615152"/>
                    </a:ext>
                  </a:extLst>
                </a:gridCol>
                <a:gridCol w="1713342">
                  <a:extLst>
                    <a:ext uri="{9D8B030D-6E8A-4147-A177-3AD203B41FA5}">
                      <a16:colId xmlns:a16="http://schemas.microsoft.com/office/drawing/2014/main" val="781732014"/>
                    </a:ext>
                  </a:extLst>
                </a:gridCol>
                <a:gridCol w="843335">
                  <a:extLst>
                    <a:ext uri="{9D8B030D-6E8A-4147-A177-3AD203B41FA5}">
                      <a16:colId xmlns:a16="http://schemas.microsoft.com/office/drawing/2014/main" val="2330076683"/>
                    </a:ext>
                  </a:extLst>
                </a:gridCol>
              </a:tblGrid>
              <a:tr h="31053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IoA</a:t>
                      </a: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 (including deliverables as applicable)</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600" b="1" i="0" u="none" strike="noStrike" noProof="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2339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5578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chemeClr val="dk1"/>
                          </a:solidFill>
                          <a:latin typeface="Arial" panose="020B0604020202020204" pitchFamily="34" charset="0"/>
                          <a:ea typeface="+mn-ea"/>
                          <a:cs typeface="Arial" panose="020B0604020202020204" pitchFamily="34" charset="0"/>
                        </a:rPr>
                        <a:t>RA1</a:t>
                      </a:r>
                    </a:p>
                    <a:p>
                      <a:pPr algn="l">
                        <a:buNone/>
                      </a:pPr>
                      <a:endParaRPr lang="en-US" sz="1400">
                        <a:latin typeface="Arial" panose="020B0604020202020204" pitchFamily="34" charset="0"/>
                        <a:cs typeface="Arial" panose="020B0604020202020204" pitchFamily="34" charset="0"/>
                      </a:endParaRPr>
                    </a:p>
                  </a:txBody>
                  <a:tcPr marL="0" marR="0" marT="0" marB="0" horzOverflow="overflow"/>
                </a:tc>
                <a:tc>
                  <a:txBody>
                    <a:bodyPr/>
                    <a:lstStyle/>
                    <a:p>
                      <a:pPr marL="0" lvl="0" indent="0" algn="l" rtl="0">
                        <a:buNone/>
                      </a:pPr>
                      <a:r>
                        <a:rPr lang="en-GB" sz="1400" b="1" kern="1200">
                          <a:solidFill>
                            <a:schemeClr val="dk1"/>
                          </a:solidFill>
                          <a:effectLst/>
                          <a:latin typeface="Arial" panose="020B0604020202020204" pitchFamily="34" charset="0"/>
                          <a:ea typeface="+mn-ea"/>
                          <a:cs typeface="Arial" panose="020B0604020202020204" pitchFamily="34" charset="0"/>
                        </a:rPr>
                        <a:t>T</a:t>
                      </a:r>
                      <a:r>
                        <a:rPr lang="en-GB" sz="1400" kern="1200">
                          <a:solidFill>
                            <a:schemeClr val="dk1"/>
                          </a:solidFill>
                          <a:effectLst/>
                          <a:latin typeface="Arial" panose="020B0604020202020204" pitchFamily="34" charset="0"/>
                          <a:ea typeface="+mn-ea"/>
                          <a:cs typeface="Arial" panose="020B0604020202020204" pitchFamily="34" charset="0"/>
                        </a:rPr>
                        <a:t>owards digital transformation and modernization of statistical systems - </a:t>
                      </a:r>
                      <a:r>
                        <a:rPr lang="en-GB" sz="1400" b="1" kern="1200">
                          <a:solidFill>
                            <a:schemeClr val="dk1"/>
                          </a:solidFill>
                          <a:effectLst/>
                          <a:latin typeface="Arial" panose="020B0604020202020204" pitchFamily="34" charset="0"/>
                          <a:ea typeface="+mn-ea"/>
                          <a:cs typeface="Arial" panose="020B0604020202020204" pitchFamily="34" charset="0"/>
                        </a:rPr>
                        <a:t>PPB 2025</a:t>
                      </a:r>
                      <a:endParaRPr lang="en-US" sz="1400" b="0" i="0" u="none" strike="noStrike" kern="1200" baseline="0">
                        <a:solidFill>
                          <a:srgbClr val="000000"/>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400" kern="1200">
                          <a:solidFill>
                            <a:schemeClr val="dk1"/>
                          </a:solidFill>
                          <a:latin typeface="Arial" panose="020B0604020202020204" pitchFamily="34" charset="0"/>
                          <a:ea typeface="+mn-ea"/>
                          <a:cs typeface="Arial" panose="020B0604020202020204" pitchFamily="34" charset="0"/>
                        </a:rPr>
                        <a:t>Advisory services to South Sudan on strengthening the governance of the national statistical system</a:t>
                      </a:r>
                    </a:p>
                  </a:txBody>
                  <a:tcPr/>
                </a:tc>
                <a:tc>
                  <a:txBody>
                    <a:bodyPr/>
                    <a:lstStyle/>
                    <a:p>
                      <a:pPr lvl="0" algn="l">
                        <a:buNone/>
                      </a:pPr>
                      <a:r>
                        <a:rPr lang="en-US" sz="1400" kern="1200" dirty="0">
                          <a:solidFill>
                            <a:schemeClr val="dk1"/>
                          </a:solidFill>
                          <a:latin typeface="Arial" panose="020B0604020202020204" pitchFamily="34" charset="0"/>
                          <a:ea typeface="+mn-ea"/>
                          <a:cs typeface="Arial" panose="020B0604020202020204" pitchFamily="34" charset="0"/>
                        </a:rPr>
                        <a:t>Togo validates the National Quality Assurance Framework (NQAF) in statistics to improve quality of official statistics including administrative data</a:t>
                      </a:r>
                      <a:endParaRPr lang="en-GB" sz="1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400" kern="1200">
                          <a:solidFill>
                            <a:schemeClr val="tx1"/>
                          </a:solidFill>
                          <a:latin typeface="Arial" panose="020B0604020202020204" pitchFamily="34" charset="0"/>
                          <a:ea typeface="+mn-ea"/>
                          <a:cs typeface="Arial" panose="020B0604020202020204" pitchFamily="34" charset="0"/>
                        </a:rPr>
                        <a:t>Cameroon has published the turnover indices produced from administrative data</a:t>
                      </a:r>
                      <a:endParaRPr lang="en-GB" sz="1400" kern="1200">
                        <a:solidFill>
                          <a:schemeClr val="tx1"/>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200" dirty="0">
                          <a:solidFill>
                            <a:schemeClr val="tx1"/>
                          </a:solidFill>
                          <a:latin typeface="Arial" panose="020B0604020202020204" pitchFamily="34" charset="0"/>
                          <a:cs typeface="Arial" panose="020B0604020202020204" pitchFamily="34" charset="0"/>
                        </a:rPr>
                        <a:t>National Statistical System (NSS) maturity model assessment questionnaire validated</a:t>
                      </a:r>
                      <a:endParaRPr lang="en-GB" sz="1200" dirty="0">
                        <a:solidFill>
                          <a:schemeClr val="tx1"/>
                        </a:solidFill>
                        <a:latin typeface="Arial" panose="020B0604020202020204" pitchFamily="34" charset="0"/>
                        <a:cs typeface="Arial" panose="020B0604020202020204" pitchFamily="34" charset="0"/>
                      </a:endParaRPr>
                    </a:p>
                  </a:txBody>
                  <a:tcPr/>
                </a:tc>
                <a:tc>
                  <a:txBody>
                    <a:bodyPr/>
                    <a:lstStyle/>
                    <a:p>
                      <a:pPr marL="0" lvl="0" indent="0" algn="l">
                        <a:lnSpc>
                          <a:spcPct val="100000"/>
                        </a:lnSpc>
                        <a:spcBef>
                          <a:spcPts val="0"/>
                        </a:spcBef>
                        <a:spcAft>
                          <a:spcPts val="0"/>
                        </a:spcAft>
                        <a:buFont typeface="Arial"/>
                        <a:buNone/>
                      </a:pPr>
                      <a:endParaRPr lang="en-GB" sz="1400" b="0" i="0" u="none" strike="noStrike" kern="1200" noProof="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49357263"/>
                  </a:ext>
                </a:extLst>
              </a:tr>
              <a:tr h="607264">
                <a:tc>
                  <a:txBody>
                    <a:bodyPr/>
                    <a:lstStyle/>
                    <a:p>
                      <a:pPr marL="0" lvl="0" indent="0" algn="l">
                        <a:buNone/>
                      </a:pPr>
                      <a:endParaRPr lang="en-US" sz="1400" b="1">
                        <a:latin typeface="Arial" panose="020B0604020202020204" pitchFamily="34" charset="0"/>
                        <a:cs typeface="Arial" panose="020B0604020202020204" pitchFamily="34" charset="0"/>
                      </a:endParaRPr>
                    </a:p>
                    <a:p>
                      <a:pPr marL="0" lvl="0" indent="0" algn="l">
                        <a:buNone/>
                      </a:pPr>
                      <a:r>
                        <a:rPr lang="en-US" sz="1400" b="1">
                          <a:latin typeface="Arial" panose="020B0604020202020204" pitchFamily="34" charset="0"/>
                          <a:cs typeface="Arial" panose="020B0604020202020204" pitchFamily="34" charset="0"/>
                        </a:rPr>
                        <a:t>RA2</a:t>
                      </a:r>
                    </a:p>
                  </a:txBody>
                  <a:tcPr/>
                </a:tc>
                <a:tc>
                  <a:txBody>
                    <a:bodyPr/>
                    <a:lstStyle/>
                    <a:p>
                      <a:pPr marL="0" lvl="0" indent="0" algn="l" defTabSz="914400" rtl="0" eaLnBrk="1" latinLnBrk="0" hangingPunct="1">
                        <a:buNone/>
                      </a:pPr>
                      <a:r>
                        <a:rPr lang="en-US" sz="1400" kern="1200">
                          <a:solidFill>
                            <a:schemeClr val="dk1"/>
                          </a:solidFill>
                          <a:effectLst/>
                          <a:latin typeface="Arial" panose="020B0604020202020204" pitchFamily="34" charset="0"/>
                          <a:ea typeface="+mn-ea"/>
                          <a:cs typeface="Arial" panose="020B0604020202020204" pitchFamily="34" charset="0"/>
                        </a:rPr>
                        <a:t>Towards adoption  and application of recommended international standards and methodology 2008 SNA - </a:t>
                      </a:r>
                      <a:r>
                        <a:rPr lang="en-GB" sz="1400" b="1" kern="1200">
                          <a:solidFill>
                            <a:schemeClr val="dk1"/>
                          </a:solidFill>
                          <a:effectLst/>
                          <a:latin typeface="Arial" panose="020B0604020202020204" pitchFamily="34" charset="0"/>
                          <a:ea typeface="+mn-ea"/>
                          <a:cs typeface="Arial" panose="020B0604020202020204" pitchFamily="34" charset="0"/>
                        </a:rPr>
                        <a:t>PPB 2025</a:t>
                      </a:r>
                      <a:endParaRPr lang="en-US" sz="1400" b="0" i="0" u="none" strike="noStrike" kern="1200" baseline="0">
                        <a:solidFill>
                          <a:schemeClr val="tx1"/>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400" dirty="0">
                          <a:latin typeface="Arial" panose="020B0604020202020204" pitchFamily="34" charset="0"/>
                          <a:cs typeface="Arial" panose="020B0604020202020204" pitchFamily="34" charset="0"/>
                        </a:rPr>
                        <a:t>Advocacy on strategies to accelerate transition to 2008 SNA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Arial" panose="020B0604020202020204" pitchFamily="34" charset="0"/>
                          <a:cs typeface="Arial" panose="020B0604020202020204" pitchFamily="34" charset="0"/>
                        </a:rPr>
                        <a:t>DRC publishes data according to 2008 SNA </a:t>
                      </a:r>
                      <a:endParaRPr lang="en-GB" sz="1400">
                        <a:solidFill>
                          <a:schemeClr val="tx1"/>
                        </a:solidFill>
                        <a:latin typeface="Arial" panose="020B0604020202020204" pitchFamily="34" charset="0"/>
                        <a:cs typeface="Arial" panose="020B0604020202020204" pitchFamily="34" charset="0"/>
                      </a:endParaRPr>
                    </a:p>
                  </a:txBody>
                  <a:tcPr/>
                </a:tc>
                <a:tc>
                  <a:txBody>
                    <a:bodyPr/>
                    <a:lstStyle/>
                    <a:p>
                      <a:pPr lvl="0" algn="l">
                        <a:buNone/>
                      </a:pPr>
                      <a:r>
                        <a:rPr lang="en-US" sz="1300">
                          <a:solidFill>
                            <a:schemeClr val="tx1"/>
                          </a:solidFill>
                          <a:latin typeface="Arial" panose="020B0604020202020204" pitchFamily="34" charset="0"/>
                          <a:cs typeface="Arial" panose="020B0604020202020204" pitchFamily="34" charset="0"/>
                        </a:rPr>
                        <a:t>Advisory missions to 3 countries (Comoros, E. Guinea, DRC) on migration to the SNA 2025</a:t>
                      </a:r>
                      <a:endParaRPr lang="en-GB" sz="1300">
                        <a:solidFill>
                          <a:schemeClr val="tx1"/>
                        </a:solidFill>
                        <a:latin typeface="Arial" panose="020B0604020202020204" pitchFamily="34" charset="0"/>
                        <a:cs typeface="Arial" panose="020B0604020202020204" pitchFamily="34" charset="0"/>
                      </a:endParaRPr>
                    </a:p>
                  </a:txBody>
                  <a:tcPr/>
                </a:tc>
                <a:tc>
                  <a:txBody>
                    <a:bodyPr/>
                    <a:lstStyle/>
                    <a:p>
                      <a:pPr lvl="0" algn="l">
                        <a:buNone/>
                      </a:pPr>
                      <a:endParaRPr lang="en-US" sz="1400">
                        <a:solidFill>
                          <a:schemeClr val="tx1"/>
                        </a:solidFill>
                        <a:latin typeface="Arial" panose="020B0604020202020204" pitchFamily="34" charset="0"/>
                        <a:cs typeface="Arial" panose="020B0604020202020204" pitchFamily="34" charset="0"/>
                      </a:endParaRPr>
                    </a:p>
                    <a:p>
                      <a:pPr lvl="0" algn="l">
                        <a:buNone/>
                      </a:pPr>
                      <a:r>
                        <a:rPr lang="en-US" sz="1400">
                          <a:solidFill>
                            <a:schemeClr val="tx1"/>
                          </a:solidFill>
                          <a:latin typeface="Arial" panose="020B0604020202020204" pitchFamily="34" charset="0"/>
                          <a:cs typeface="Arial" panose="020B0604020202020204" pitchFamily="34" charset="0"/>
                        </a:rPr>
                        <a:t>Eritrea publishes data according to 2008 SNA </a:t>
                      </a:r>
                    </a:p>
                  </a:txBody>
                  <a:tcPr/>
                </a:tc>
                <a:tc>
                  <a:txBody>
                    <a:bodyPr/>
                    <a:lstStyle/>
                    <a:p>
                      <a:pPr lvl="0" algn="l">
                        <a:buNone/>
                      </a:pPr>
                      <a:endParaRPr lang="en-GB" sz="1400" b="0" i="0" u="none" strike="noStrike" kern="1200" baseline="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2868672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chemeClr val="dk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Arial" panose="020B0604020202020204" pitchFamily="34" charset="0"/>
                          <a:ea typeface="+mn-ea"/>
                          <a:cs typeface="Arial" panose="020B0604020202020204" pitchFamily="34" charset="0"/>
                        </a:rPr>
                        <a:t>RA3</a:t>
                      </a:r>
                    </a:p>
                    <a:p>
                      <a:pPr marL="0" lvl="0" indent="0" algn="l">
                        <a:buNone/>
                      </a:pPr>
                      <a:endParaRPr lang="en-US" sz="1400" b="1" dirty="0">
                        <a:latin typeface="Arial" panose="020B0604020202020204" pitchFamily="34" charset="0"/>
                        <a:cs typeface="Arial" panose="020B0604020202020204" pitchFamily="34" charset="0"/>
                      </a:endParaRPr>
                    </a:p>
                  </a:txBody>
                  <a:tcPr/>
                </a:tc>
                <a:tc>
                  <a:txBody>
                    <a:bodyPr/>
                    <a:lstStyle/>
                    <a:p>
                      <a:pPr marL="0" lvl="0" indent="0" algn="l" rtl="0" eaLnBrk="1" latinLnBrk="0" hangingPunct="1">
                        <a:buNone/>
                      </a:pPr>
                      <a:r>
                        <a:rPr lang="en-GB" sz="1400" kern="1200" dirty="0">
                          <a:solidFill>
                            <a:schemeClr val="dk1"/>
                          </a:solidFill>
                          <a:effectLst/>
                          <a:latin typeface="Arial" panose="020B0604020202020204" pitchFamily="34" charset="0"/>
                          <a:ea typeface="+mn-ea"/>
                          <a:cs typeface="Arial" panose="020B0604020202020204" pitchFamily="34" charset="0"/>
                        </a:rPr>
                        <a:t>Towards integrated statistical and geospatial information frameworks - </a:t>
                      </a:r>
                      <a:r>
                        <a:rPr lang="en-GB" sz="1400" b="1" kern="1200" dirty="0">
                          <a:solidFill>
                            <a:schemeClr val="dk1"/>
                          </a:solidFill>
                          <a:effectLst/>
                          <a:latin typeface="Arial" panose="020B0604020202020204" pitchFamily="34" charset="0"/>
                          <a:ea typeface="+mn-ea"/>
                          <a:cs typeface="Arial" panose="020B0604020202020204" pitchFamily="34" charset="0"/>
                        </a:rPr>
                        <a:t>PPB 2025</a:t>
                      </a:r>
                      <a:r>
                        <a:rPr lang="en-GB" sz="1400" kern="1200" dirty="0">
                          <a:solidFill>
                            <a:schemeClr val="dk1"/>
                          </a:solidFill>
                          <a:effectLst/>
                          <a:latin typeface="Arial" panose="020B0604020202020204" pitchFamily="34" charset="0"/>
                          <a:ea typeface="+mn-ea"/>
                          <a:cs typeface="Arial" panose="020B0604020202020204" pitchFamily="34" charset="0"/>
                        </a:rPr>
                        <a:t> </a:t>
                      </a:r>
                      <a:endParaRPr lang="en-US" sz="14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400" dirty="0">
                          <a:latin typeface="Arial" panose="020B0604020202020204" pitchFamily="34" charset="0"/>
                          <a:cs typeface="Arial" panose="020B0604020202020204" pitchFamily="34" charset="0"/>
                        </a:rPr>
                        <a:t>A regional training workshop on enhancing geospatial information management for Mozambique</a:t>
                      </a:r>
                    </a:p>
                  </a:txBody>
                  <a:tcPr/>
                </a:tc>
                <a:tc>
                  <a:txBody>
                    <a:bodyPr/>
                    <a:lstStyle/>
                    <a:p>
                      <a:pPr lvl="0" algn="l">
                        <a:buNone/>
                      </a:pPr>
                      <a:r>
                        <a:rPr lang="en-US" sz="1400" dirty="0">
                          <a:latin typeface="Arial" panose="020B0604020202020204" pitchFamily="34" charset="0"/>
                          <a:cs typeface="Arial" panose="020B0604020202020204" pitchFamily="34" charset="0"/>
                        </a:rPr>
                        <a:t>National capacity development workshops for Comoros, Eswatini</a:t>
                      </a:r>
                      <a:endParaRPr lang="en-GB" sz="1400" dirty="0">
                        <a:latin typeface="Arial" panose="020B0604020202020204" pitchFamily="34" charset="0"/>
                        <a:cs typeface="Arial" panose="020B0604020202020204" pitchFamily="34" charset="0"/>
                      </a:endParaRPr>
                    </a:p>
                  </a:txBody>
                  <a:tcPr/>
                </a:tc>
                <a:tc>
                  <a:txBody>
                    <a:bodyPr/>
                    <a:lstStyle/>
                    <a:p>
                      <a:pPr lvl="0" algn="l">
                        <a:buNone/>
                      </a:pPr>
                      <a:r>
                        <a:rPr lang="en-US" sz="1400">
                          <a:solidFill>
                            <a:schemeClr val="tx1"/>
                          </a:solidFill>
                          <a:latin typeface="Arial" panose="020B0604020202020204" pitchFamily="34" charset="0"/>
                          <a:cs typeface="Arial" panose="020B0604020202020204" pitchFamily="34" charset="0"/>
                        </a:rPr>
                        <a:t>National capacity development workshop for Mozambique</a:t>
                      </a:r>
                      <a:endParaRPr lang="en-GB" sz="1400">
                        <a:solidFill>
                          <a:schemeClr val="tx1"/>
                        </a:solidFill>
                        <a:latin typeface="Arial" panose="020B0604020202020204" pitchFamily="34" charset="0"/>
                        <a:cs typeface="Arial" panose="020B0604020202020204" pitchFamily="34" charset="0"/>
                      </a:endParaRPr>
                    </a:p>
                  </a:txBody>
                  <a:tcPr/>
                </a:tc>
                <a:tc>
                  <a:txBody>
                    <a:bodyPr/>
                    <a:lstStyle/>
                    <a:p>
                      <a:pPr lvl="0" algn="l">
                        <a:buNone/>
                      </a:pPr>
                      <a:r>
                        <a:rPr lang="en-GB" sz="1400">
                          <a:solidFill>
                            <a:schemeClr val="tx1"/>
                          </a:solidFill>
                          <a:latin typeface="Arial" panose="020B0604020202020204" pitchFamily="34" charset="0"/>
                          <a:cs typeface="Arial" panose="020B0604020202020204" pitchFamily="34" charset="0"/>
                        </a:rPr>
                        <a:t>Update of the national geospatial dataset, Comoros, Eswatini, Mozambique, Mali</a:t>
                      </a:r>
                    </a:p>
                  </a:txBody>
                  <a:tcPr/>
                </a:tc>
                <a:tc>
                  <a:txBody>
                    <a:bodyPr/>
                    <a:lstStyle/>
                    <a:p>
                      <a:pPr lvl="0" algn="l">
                        <a:buNone/>
                      </a:pPr>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93669973"/>
                  </a:ext>
                </a:extLst>
              </a:tr>
              <a:tr h="1061527">
                <a:tc>
                  <a:txBody>
                    <a:bodyPr/>
                    <a:lstStyle/>
                    <a:p>
                      <a:pPr marL="0" lvl="0" indent="0" algn="l">
                        <a:buNone/>
                      </a:pPr>
                      <a:r>
                        <a:rPr lang="en-US" sz="1400" b="1">
                          <a:latin typeface="Arial" panose="020B0604020202020204" pitchFamily="34" charset="0"/>
                          <a:cs typeface="Arial" panose="020B0604020202020204" pitchFamily="34" charset="0"/>
                        </a:rPr>
                        <a:t>RA4</a:t>
                      </a:r>
                    </a:p>
                  </a:txBody>
                  <a:tcPr/>
                </a:tc>
                <a:tc>
                  <a:txBody>
                    <a:bodyPr/>
                    <a:lstStyle/>
                    <a:p>
                      <a:pPr marL="0" lvl="0" indent="0" algn="l" rtl="0" eaLnBrk="1" latinLnBrk="0" hangingPunct="1">
                        <a:buNone/>
                      </a:pPr>
                      <a:r>
                        <a:rPr lang="en-GB" sz="1400" kern="1200" dirty="0">
                          <a:solidFill>
                            <a:schemeClr val="dk1"/>
                          </a:solidFill>
                          <a:effectLst/>
                          <a:latin typeface="Arial" panose="020B0604020202020204" pitchFamily="34" charset="0"/>
                          <a:ea typeface="+mn-ea"/>
                          <a:cs typeface="Arial" panose="020B0604020202020204" pitchFamily="34" charset="0"/>
                        </a:rPr>
                        <a:t>Improved CRVS system performance </a:t>
                      </a:r>
                      <a:endParaRPr lang="en-US" sz="14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400" dirty="0">
                          <a:latin typeface="Arial" panose="020B0604020202020204" pitchFamily="34" charset="0"/>
                          <a:cs typeface="Arial" panose="020B0604020202020204" pitchFamily="34" charset="0"/>
                        </a:rPr>
                        <a:t>South Sudan develops a CRVS Strategic Plan </a:t>
                      </a:r>
                    </a:p>
                  </a:txBody>
                  <a:tcPr/>
                </a:tc>
                <a:tc>
                  <a:txBody>
                    <a:bodyPr/>
                    <a:lstStyle/>
                    <a:p>
                      <a:pPr lvl="0" algn="l">
                        <a:buNone/>
                      </a:pPr>
                      <a:r>
                        <a:rPr lang="en-US" sz="1400">
                          <a:latin typeface="Arial" panose="020B0604020202020204" pitchFamily="34" charset="0"/>
                          <a:cs typeface="Arial" panose="020B0604020202020204" pitchFamily="34" charset="0"/>
                        </a:rPr>
                        <a:t>Expert Group Meeting for Registrar Generals of 54 African countries to adopt a  common continental ICT asset for CRVS</a:t>
                      </a:r>
                      <a:endParaRPr lang="en-GB" sz="140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Burundi develops a CRVS Strategic Plan</a:t>
                      </a:r>
                    </a:p>
                  </a:txBody>
                  <a:tcPr/>
                </a:tc>
                <a:tc>
                  <a:txBody>
                    <a:bodyPr/>
                    <a:lstStyle/>
                    <a:p>
                      <a:pPr lvl="0" algn="l">
                        <a:buNone/>
                      </a:pPr>
                      <a:r>
                        <a:rPr lang="en-US" sz="1400">
                          <a:solidFill>
                            <a:schemeClr val="tx1"/>
                          </a:solidFill>
                          <a:latin typeface="Arial" panose="020B0604020202020204" pitchFamily="34" charset="0"/>
                          <a:cs typeface="Arial" panose="020B0604020202020204" pitchFamily="34" charset="0"/>
                        </a:rPr>
                        <a:t>South Sudan and Burundi CRVS digital system operational</a:t>
                      </a:r>
                      <a:endParaRPr lang="en-GB" sz="1400">
                        <a:solidFill>
                          <a:schemeClr val="tx1"/>
                        </a:solidFill>
                        <a:latin typeface="Arial" panose="020B0604020202020204" pitchFamily="34" charset="0"/>
                        <a:cs typeface="Arial" panose="020B0604020202020204" pitchFamily="34" charset="0"/>
                      </a:endParaRPr>
                    </a:p>
                  </a:txBody>
                  <a:tcPr/>
                </a:tc>
                <a:tc>
                  <a:txBody>
                    <a:bodyPr/>
                    <a:lstStyle/>
                    <a:p>
                      <a:pPr lvl="0" algn="l">
                        <a:buNone/>
                      </a:pP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2215091"/>
                  </a:ext>
                </a:extLst>
              </a:tr>
            </a:tbl>
          </a:graphicData>
        </a:graphic>
      </p:graphicFrame>
      <p:pic>
        <p:nvPicPr>
          <p:cNvPr id="14" name="Picture 13">
            <a:extLst>
              <a:ext uri="{FF2B5EF4-FFF2-40B4-BE49-F238E27FC236}">
                <a16:creationId xmlns:a16="http://schemas.microsoft.com/office/drawing/2014/main" id="{66311777-1AB1-5BFF-34ED-9ABF908FB1D9}"/>
              </a:ext>
            </a:extLst>
          </p:cNvPr>
          <p:cNvPicPr>
            <a:picLocks noChangeAspect="1"/>
          </p:cNvPicPr>
          <p:nvPr/>
        </p:nvPicPr>
        <p:blipFill>
          <a:blip r:embed="rId3"/>
          <a:stretch>
            <a:fillRect/>
          </a:stretch>
        </p:blipFill>
        <p:spPr>
          <a:xfrm>
            <a:off x="8470713" y="40886"/>
            <a:ext cx="3486637" cy="304843"/>
          </a:xfrm>
          <a:prstGeom prst="rect">
            <a:avLst/>
          </a:prstGeom>
        </p:spPr>
      </p:pic>
      <p:sp>
        <p:nvSpPr>
          <p:cNvPr id="3" name="Oval 2">
            <a:extLst>
              <a:ext uri="{FF2B5EF4-FFF2-40B4-BE49-F238E27FC236}">
                <a16:creationId xmlns:a16="http://schemas.microsoft.com/office/drawing/2014/main" id="{1D13216D-1C80-8604-8447-2228E9397C6E}"/>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t>3</a:t>
            </a:r>
          </a:p>
        </p:txBody>
      </p:sp>
      <p:sp>
        <p:nvSpPr>
          <p:cNvPr id="7" name="Oval 6">
            <a:extLst>
              <a:ext uri="{FF2B5EF4-FFF2-40B4-BE49-F238E27FC236}">
                <a16:creationId xmlns:a16="http://schemas.microsoft.com/office/drawing/2014/main" id="{86FB795B-4FE7-45EF-A319-B3EC800B542E}"/>
              </a:ext>
            </a:extLst>
          </p:cNvPr>
          <p:cNvSpPr/>
          <p:nvPr/>
        </p:nvSpPr>
        <p:spPr>
          <a:xfrm>
            <a:off x="11554812" y="4604952"/>
            <a:ext cx="346842" cy="362466"/>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C7DF77A1-C06F-48AA-B52B-3C401A67FB16}"/>
              </a:ext>
            </a:extLst>
          </p:cNvPr>
          <p:cNvSpPr/>
          <p:nvPr/>
        </p:nvSpPr>
        <p:spPr>
          <a:xfrm>
            <a:off x="11554812" y="5663178"/>
            <a:ext cx="346842" cy="362466"/>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F59D9CAA-9FCC-CC3F-B3EA-7FA52EFAE7DA}"/>
              </a:ext>
            </a:extLst>
          </p:cNvPr>
          <p:cNvSpPr/>
          <p:nvPr/>
        </p:nvSpPr>
        <p:spPr>
          <a:xfrm>
            <a:off x="11554812" y="3247767"/>
            <a:ext cx="346842" cy="362466"/>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24AFF68A-8909-A764-84AA-694EA06054F6}"/>
              </a:ext>
            </a:extLst>
          </p:cNvPr>
          <p:cNvSpPr/>
          <p:nvPr/>
        </p:nvSpPr>
        <p:spPr>
          <a:xfrm>
            <a:off x="11554812" y="1890582"/>
            <a:ext cx="346842" cy="362466"/>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9193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7E771A-D415-2B01-5EA2-1D956B9D0913}"/>
              </a:ext>
            </a:extLst>
          </p:cNvPr>
          <p:cNvSpPr>
            <a:spLocks noGrp="1"/>
          </p:cNvSpPr>
          <p:nvPr>
            <p:ph type="sldNum" sz="quarter" idx="12"/>
          </p:nvPr>
        </p:nvSpPr>
        <p:spPr/>
        <p:txBody>
          <a:bodyPr/>
          <a:lstStyle/>
          <a:p>
            <a:fld id="{06A4D788-7454-A849-95EF-E0A31EF5E4C8}" type="slidenum">
              <a:rPr lang="en-US" smtClean="0"/>
              <a:t>4</a:t>
            </a:fld>
            <a:endParaRPr lang="en-US"/>
          </a:p>
        </p:txBody>
      </p:sp>
      <p:sp>
        <p:nvSpPr>
          <p:cNvPr id="4" name="Rectangle 3">
            <a:extLst>
              <a:ext uri="{FF2B5EF4-FFF2-40B4-BE49-F238E27FC236}">
                <a16:creationId xmlns:a16="http://schemas.microsoft.com/office/drawing/2014/main" id="{B8AA5E9A-2438-9888-23B3-7129DF19E0AA}"/>
              </a:ext>
            </a:extLst>
          </p:cNvPr>
          <p:cNvSpPr/>
          <p:nvPr/>
        </p:nvSpPr>
        <p:spPr>
          <a:xfrm>
            <a:off x="652305" y="128996"/>
            <a:ext cx="11443749"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Risks and treatment plan</a:t>
            </a:r>
          </a:p>
          <a:p>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49FA8AEE-E517-F94F-8C46-720AD9E78379}"/>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t>4</a:t>
            </a:r>
          </a:p>
        </p:txBody>
      </p:sp>
      <p:grpSp>
        <p:nvGrpSpPr>
          <p:cNvPr id="7" name="Group 6">
            <a:extLst>
              <a:ext uri="{FF2B5EF4-FFF2-40B4-BE49-F238E27FC236}">
                <a16:creationId xmlns:a16="http://schemas.microsoft.com/office/drawing/2014/main" id="{E7708715-AB6B-D39F-F8BF-74B75A05D69F}"/>
              </a:ext>
            </a:extLst>
          </p:cNvPr>
          <p:cNvGrpSpPr/>
          <p:nvPr/>
        </p:nvGrpSpPr>
        <p:grpSpPr>
          <a:xfrm>
            <a:off x="360427" y="558673"/>
            <a:ext cx="11057068" cy="955917"/>
            <a:chOff x="629399" y="1961853"/>
            <a:chExt cx="8136946" cy="799690"/>
          </a:xfrm>
        </p:grpSpPr>
        <p:sp>
          <p:nvSpPr>
            <p:cNvPr id="8" name="Right Arrow 12">
              <a:extLst>
                <a:ext uri="{FF2B5EF4-FFF2-40B4-BE49-F238E27FC236}">
                  <a16:creationId xmlns:a16="http://schemas.microsoft.com/office/drawing/2014/main" id="{8FDDF445-C78D-C4B6-A955-E6BF1B962EAB}"/>
                </a:ext>
              </a:extLst>
            </p:cNvPr>
            <p:cNvSpPr/>
            <p:nvPr/>
          </p:nvSpPr>
          <p:spPr>
            <a:xfrm>
              <a:off x="1213522" y="2046648"/>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Risks</a:t>
              </a:r>
              <a:r>
                <a:rPr lang="en-US" b="1"/>
                <a:t> </a:t>
              </a:r>
            </a:p>
          </p:txBody>
        </p:sp>
        <p:sp>
          <p:nvSpPr>
            <p:cNvPr id="9" name="Left Arrow 16">
              <a:extLst>
                <a:ext uri="{FF2B5EF4-FFF2-40B4-BE49-F238E27FC236}">
                  <a16:creationId xmlns:a16="http://schemas.microsoft.com/office/drawing/2014/main" id="{1FE86880-5FA8-577B-6AEF-111F24DBF9C4}"/>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a:effectLst/>
                  <a:latin typeface="Times New Roman" panose="02020603050405020304" pitchFamily="18" charset="0"/>
                  <a:ea typeface="Calibri" panose="020F0502020204030204" pitchFamily="34" charset="0"/>
                </a:rPr>
                <a:t>Risk Treatment Action(s) implemented  </a:t>
              </a:r>
              <a:endParaRPr lang="en-US" sz="2000" b="1">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B8CCE574-9B05-FAC6-A5BA-38C37CEC17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399" y="1961853"/>
              <a:ext cx="584123" cy="793808"/>
            </a:xfrm>
            <a:prstGeom prst="rect">
              <a:avLst/>
            </a:prstGeom>
          </p:spPr>
        </p:pic>
        <p:pic>
          <p:nvPicPr>
            <p:cNvPr id="11" name="Picture 10">
              <a:extLst>
                <a:ext uri="{FF2B5EF4-FFF2-40B4-BE49-F238E27FC236}">
                  <a16:creationId xmlns:a16="http://schemas.microsoft.com/office/drawing/2014/main" id="{9D955BBE-5044-FE63-4BD3-89FD46FFBB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9791" y="2043563"/>
              <a:ext cx="526554" cy="715574"/>
            </a:xfrm>
            <a:prstGeom prst="rect">
              <a:avLst/>
            </a:prstGeom>
          </p:spPr>
        </p:pic>
      </p:grpSp>
      <p:sp>
        <p:nvSpPr>
          <p:cNvPr id="12" name="TextBox 11">
            <a:extLst>
              <a:ext uri="{FF2B5EF4-FFF2-40B4-BE49-F238E27FC236}">
                <a16:creationId xmlns:a16="http://schemas.microsoft.com/office/drawing/2014/main" id="{6187AD8E-62F7-07CC-23F4-EFC7052DBB93}"/>
              </a:ext>
            </a:extLst>
          </p:cNvPr>
          <p:cNvSpPr txBox="1"/>
          <p:nvPr/>
        </p:nvSpPr>
        <p:spPr>
          <a:xfrm>
            <a:off x="95946" y="1514590"/>
            <a:ext cx="5802346" cy="4662815"/>
          </a:xfrm>
          <a:prstGeom prst="rect">
            <a:avLst/>
          </a:prstGeom>
          <a:solidFill>
            <a:schemeClr val="tx2">
              <a:lumMod val="20000"/>
              <a:lumOff val="80000"/>
            </a:schemeClr>
          </a:solidFill>
        </p:spPr>
        <p:txBody>
          <a:bodyPr wrap="square" rtlCol="0">
            <a:spAutoFit/>
          </a:bodyPr>
          <a:lstStyle/>
          <a:p>
            <a:pPr marL="342900" indent="-342900">
              <a:buFont typeface="+mj-lt"/>
              <a:buAutoNum type="arabicPeriod"/>
            </a:pPr>
            <a:r>
              <a:rPr lang="en-US" sz="1400" b="1">
                <a:latin typeface="fkGroteskNeue"/>
              </a:rPr>
              <a:t>Lack of Supportive Environment for Innovation and Technology Adoption</a:t>
            </a:r>
            <a:br>
              <a:rPr lang="en-US" sz="1400"/>
            </a:br>
            <a:r>
              <a:rPr lang="en-US" sz="1400">
                <a:latin typeface="fkGroteskNeue"/>
              </a:rPr>
              <a:t>In the context of Madagascar, there is a notable absence of a supportive atmosphere conducive to embracing innovation and new technologies.</a:t>
            </a:r>
            <a:endParaRPr lang="en-US" sz="1300">
              <a:latin typeface="Arial" panose="020B0604020202020204" pitchFamily="34" charset="0"/>
              <a:cs typeface="Arial" panose="020B0604020202020204" pitchFamily="34" charset="0"/>
            </a:endParaRPr>
          </a:p>
          <a:p>
            <a:pPr marL="742950" lvl="1" indent="-285750" algn="just">
              <a:buFont typeface="Arial" panose="020B0604020202020204" pitchFamily="34" charset="0"/>
              <a:buChar char="•"/>
            </a:pPr>
            <a:r>
              <a:rPr lang="en-US" sz="1300" b="1">
                <a:latin typeface="Arial" panose="020B0604020202020204" pitchFamily="34" charset="0"/>
                <a:cs typeface="Arial" panose="020B0604020202020204" pitchFamily="34" charset="0"/>
              </a:rPr>
              <a:t>Remedy</a:t>
            </a:r>
            <a:r>
              <a:rPr lang="en-US" sz="1300">
                <a:latin typeface="Arial" panose="020B0604020202020204" pitchFamily="34" charset="0"/>
                <a:cs typeface="Arial" panose="020B0604020202020204" pitchFamily="34" charset="0"/>
              </a:rPr>
              <a:t>: Establish an enabling environment that fosters the integration of innovation and new technologies, ensuring alignment with local needs and capabilities.</a:t>
            </a:r>
          </a:p>
          <a:p>
            <a:pPr marL="285750" indent="-285750" algn="just">
              <a:buFont typeface="Arial" panose="020B0604020202020204" pitchFamily="34" charset="0"/>
              <a:buChar char="•"/>
            </a:pPr>
            <a:endParaRPr lang="en-US" sz="1300">
              <a:latin typeface="Arial" panose="020B0604020202020204" pitchFamily="34" charset="0"/>
              <a:cs typeface="Arial" panose="020B0604020202020204" pitchFamily="34" charset="0"/>
            </a:endParaRPr>
          </a:p>
          <a:p>
            <a:pPr marL="342900" indent="-342900">
              <a:buFont typeface="+mj-lt"/>
              <a:buAutoNum type="arabicPeriod" startAt="2"/>
            </a:pPr>
            <a:r>
              <a:rPr lang="en-US" sz="1400" b="1"/>
              <a:t>Insufficient Resources</a:t>
            </a:r>
            <a:br>
              <a:rPr lang="en-US" sz="1400"/>
            </a:br>
            <a:r>
              <a:rPr lang="en-US" sz="1400"/>
              <a:t>The current financial and human resources are inadequate to achieve the stipulated outputs.</a:t>
            </a:r>
            <a:endParaRPr lang="en-US" sz="1400">
              <a:latin typeface="Arial" panose="020B0604020202020204" pitchFamily="34" charset="0"/>
              <a:cs typeface="Arial" panose="020B0604020202020204" pitchFamily="34" charset="0"/>
            </a:endParaRPr>
          </a:p>
          <a:p>
            <a:pPr marL="742950" lvl="1" indent="-285750" algn="just">
              <a:buFont typeface="Arial" panose="020B0604020202020204" pitchFamily="34" charset="0"/>
              <a:buChar char="•"/>
            </a:pPr>
            <a:r>
              <a:rPr lang="en-US" sz="1300" b="1">
                <a:latin typeface="Arial" panose="020B0604020202020204" pitchFamily="34" charset="0"/>
                <a:cs typeface="Arial" panose="020B0604020202020204" pitchFamily="34" charset="0"/>
              </a:rPr>
              <a:t>Remedy</a:t>
            </a:r>
            <a:r>
              <a:rPr lang="en-US" sz="1300">
                <a:latin typeface="Arial" panose="020B0604020202020204" pitchFamily="34" charset="0"/>
                <a:cs typeface="Arial" panose="020B0604020202020204" pitchFamily="34" charset="0"/>
              </a:rPr>
              <a:t>: Secure additional resources and manpower to support the successful delivery of set targets and objectives.</a:t>
            </a:r>
          </a:p>
          <a:p>
            <a:pPr marL="285750" indent="-285750" algn="just">
              <a:buFont typeface="Arial" panose="020B0604020202020204" pitchFamily="34" charset="0"/>
              <a:buChar char="•"/>
            </a:pPr>
            <a:endParaRPr lang="en-US" sz="1300">
              <a:latin typeface="Arial" panose="020B0604020202020204" pitchFamily="34" charset="0"/>
              <a:cs typeface="Arial" panose="020B0604020202020204" pitchFamily="34" charset="0"/>
            </a:endParaRPr>
          </a:p>
          <a:p>
            <a:pPr marL="342900" indent="-342900">
              <a:buFont typeface="+mj-lt"/>
              <a:buAutoNum type="arabicPeriod" startAt="3"/>
            </a:pPr>
            <a:r>
              <a:rPr lang="en-US" sz="1400" b="1">
                <a:latin typeface="fkGroteskNeue"/>
              </a:rPr>
              <a:t>Systemic and Regulatory Challenges in CRVS</a:t>
            </a:r>
            <a:br>
              <a:rPr lang="en-US" sz="1400"/>
            </a:br>
            <a:r>
              <a:rPr lang="en-US" sz="1400">
                <a:latin typeface="fkGroteskNeue"/>
              </a:rPr>
              <a:t>Non-standardized protocols, vendor locking, and regulatory compliance issues pose significant obstacles to system adoption and cross-border data sharing in Civil Registration and Vital Statistics (CRVS).</a:t>
            </a:r>
            <a:r>
              <a:rPr lang="en-US" sz="1300">
                <a:latin typeface="Arial" panose="020B0604020202020204" pitchFamily="34" charset="0"/>
                <a:cs typeface="Arial" panose="020B0604020202020204" pitchFamily="34" charset="0"/>
              </a:rPr>
              <a:t>.</a:t>
            </a:r>
          </a:p>
          <a:p>
            <a:pPr marL="742950" lvl="1" indent="-285750" algn="just">
              <a:spcAft>
                <a:spcPts val="600"/>
              </a:spcAft>
              <a:buFont typeface="Arial" panose="020B0604020202020204" pitchFamily="34" charset="0"/>
              <a:buChar char="•"/>
            </a:pPr>
            <a:r>
              <a:rPr lang="en-US" sz="1300" b="1">
                <a:latin typeface="Arial" panose="020B0604020202020204" pitchFamily="34" charset="0"/>
                <a:cs typeface="Arial" panose="020B0604020202020204" pitchFamily="34" charset="0"/>
              </a:rPr>
              <a:t>Remedy</a:t>
            </a:r>
            <a:r>
              <a:rPr lang="en-US" sz="1300">
                <a:latin typeface="Arial" panose="020B0604020202020204" pitchFamily="34" charset="0"/>
                <a:cs typeface="Arial" panose="020B0604020202020204" pitchFamily="34" charset="0"/>
              </a:rPr>
              <a:t>: Develop standardized protocols, address vendor locking concerns, and resolve regulatory compliance issues to facilitate seamless system adoption and cross-border data sharing in CRVS.</a:t>
            </a:r>
          </a:p>
        </p:txBody>
      </p:sp>
      <p:sp>
        <p:nvSpPr>
          <p:cNvPr id="13" name="TextBox 12">
            <a:extLst>
              <a:ext uri="{FF2B5EF4-FFF2-40B4-BE49-F238E27FC236}">
                <a16:creationId xmlns:a16="http://schemas.microsoft.com/office/drawing/2014/main" id="{FAE05B8D-3A79-5991-C2CF-A81FE0204992}"/>
              </a:ext>
            </a:extLst>
          </p:cNvPr>
          <p:cNvSpPr txBox="1"/>
          <p:nvPr/>
        </p:nvSpPr>
        <p:spPr>
          <a:xfrm>
            <a:off x="6049858" y="1538733"/>
            <a:ext cx="5321495" cy="4616648"/>
          </a:xfrm>
          <a:prstGeom prst="rect">
            <a:avLst/>
          </a:prstGeom>
          <a:solidFill>
            <a:schemeClr val="tx2">
              <a:lumMod val="20000"/>
              <a:lumOff val="80000"/>
            </a:schemeClr>
          </a:solidFill>
        </p:spPr>
        <p:txBody>
          <a:bodyPr wrap="square" rtlCol="0">
            <a:spAutoFit/>
          </a:bodyPr>
          <a:lstStyle/>
          <a:p>
            <a:pPr marL="285750" indent="-285750" algn="just">
              <a:buFont typeface="Arial" panose="020B0604020202020204" pitchFamily="34" charset="0"/>
              <a:buChar char="•"/>
            </a:pPr>
            <a:r>
              <a:rPr lang="en-US" sz="1400">
                <a:latin typeface="Arial" panose="020B0604020202020204" pitchFamily="34" charset="0"/>
                <a:cs typeface="Arial" panose="020B0604020202020204" pitchFamily="34" charset="0"/>
              </a:rPr>
              <a:t>1. To address the challenges related to the provisioning of high-performance computers and building capacity, we have taken proactive measures to secure the necessary resources and expertise to support this initiative.</a:t>
            </a:r>
          </a:p>
          <a:p>
            <a:pPr marL="285750" indent="-285750" algn="just">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a:latin typeface="Arial" panose="020B0604020202020204" pitchFamily="34" charset="0"/>
                <a:cs typeface="Arial" panose="020B0604020202020204" pitchFamily="34" charset="0"/>
              </a:rPr>
              <a:t>2. We have actively engaged in partnerships with multilateral and bilateral stakeholders, such as AfDB, AU-STATAFRIC, RECs, RCs, and UNCTs, to bolster project delivery and foster collaboration with entities dedicated to statistics in Africa.</a:t>
            </a:r>
          </a:p>
          <a:p>
            <a:pPr marL="285750" indent="-285750" algn="just">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a:latin typeface="Arial" panose="020B0604020202020204" pitchFamily="34" charset="0"/>
                <a:cs typeface="Arial" panose="020B0604020202020204" pitchFamily="34" charset="0"/>
              </a:rPr>
              <a:t>3. Technical materials have been developed, and training sessions have been conducted to educate Member States on the various aspects outlined in the roadmap, ensuring the dissemination of essential knowledge and skills.</a:t>
            </a:r>
          </a:p>
          <a:p>
            <a:pPr marL="285750" indent="-285750" algn="just">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a:latin typeface="Arial" panose="020B0604020202020204" pitchFamily="34" charset="0"/>
                <a:cs typeface="Arial" panose="020B0604020202020204" pitchFamily="34" charset="0"/>
              </a:rPr>
              <a:t>4. Through advocacy efforts, we have worked to encourage government investment in the digitalization of Civil Registration and Vital Statistics (CRVS) systems, along with the coordination of National Statistical Systems, aiming to achieve a more integrated and efficient approach to data management and analysis.</a:t>
            </a:r>
          </a:p>
        </p:txBody>
      </p:sp>
    </p:spTree>
    <p:extLst>
      <p:ext uri="{BB962C8B-B14F-4D97-AF65-F5344CB8AC3E}">
        <p14:creationId xmlns:p14="http://schemas.microsoft.com/office/powerpoint/2010/main" val="483724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5E2D42-405C-02CC-9DD3-16402A0B5D06}"/>
              </a:ext>
            </a:extLst>
          </p:cNvPr>
          <p:cNvSpPr>
            <a:spLocks noGrp="1"/>
          </p:cNvSpPr>
          <p:nvPr>
            <p:ph type="sldNum" sz="quarter" idx="12"/>
          </p:nvPr>
        </p:nvSpPr>
        <p:spPr/>
        <p:txBody>
          <a:bodyPr/>
          <a:lstStyle/>
          <a:p>
            <a:fld id="{06A4D788-7454-A849-95EF-E0A31EF5E4C8}" type="slidenum">
              <a:rPr lang="en-US" smtClean="0"/>
              <a:t>5</a:t>
            </a:fld>
            <a:endParaRPr lang="en-US"/>
          </a:p>
        </p:txBody>
      </p:sp>
      <p:sp>
        <p:nvSpPr>
          <p:cNvPr id="4" name="Rectangle 3">
            <a:extLst>
              <a:ext uri="{FF2B5EF4-FFF2-40B4-BE49-F238E27FC236}">
                <a16:creationId xmlns:a16="http://schemas.microsoft.com/office/drawing/2014/main" id="{E115033C-ECDB-9A05-BDBE-17F98CC254E8}"/>
              </a:ext>
            </a:extLst>
          </p:cNvPr>
          <p:cNvSpPr/>
          <p:nvPr/>
        </p:nvSpPr>
        <p:spPr>
          <a:xfrm>
            <a:off x="234878" y="1119389"/>
            <a:ext cx="3015720" cy="5192111"/>
          </a:xfrm>
          <a:prstGeom prst="rect">
            <a:avLst/>
          </a:prstGeom>
          <a:noFill/>
          <a:ln w="57150" cap="flat" cmpd="sng" algn="ctr">
            <a:solidFill>
              <a:srgbClr val="E7E6E6">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F0C5A26-C1F1-627B-4059-2DCFEC9FF35A}"/>
              </a:ext>
            </a:extLst>
          </p:cNvPr>
          <p:cNvSpPr/>
          <p:nvPr/>
        </p:nvSpPr>
        <p:spPr>
          <a:xfrm>
            <a:off x="9176280" y="982582"/>
            <a:ext cx="3015720" cy="5539450"/>
          </a:xfrm>
          <a:prstGeom prst="rect">
            <a:avLst/>
          </a:prstGeom>
          <a:solidFill>
            <a:srgbClr val="FFC000">
              <a:lumMod val="60000"/>
              <a:lumOff val="40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00">
              <a:defRPr/>
            </a:pPr>
            <a:endParaRPr lang="en-US" kern="0">
              <a:latin typeface="Arial" panose="020B0604020202020204" pitchFamily="34" charset="0"/>
              <a:ea typeface="Calibri" panose="020F0502020204030204"/>
              <a:cs typeface="Arial" panose="020B0604020202020204" pitchFamily="34" charset="0"/>
            </a:endParaRPr>
          </a:p>
          <a:p>
            <a:pPr defTabSz="914400">
              <a:defRPr/>
            </a:pPr>
            <a:endParaRPr lang="en-US" kern="0">
              <a:latin typeface="Arial" panose="020B0604020202020204" pitchFamily="34" charset="0"/>
              <a:ea typeface="Calibri" panose="020F0502020204030204"/>
              <a:cs typeface="Arial" panose="020B0604020202020204" pitchFamily="34" charset="0"/>
            </a:endParaRPr>
          </a:p>
        </p:txBody>
      </p:sp>
      <p:grpSp>
        <p:nvGrpSpPr>
          <p:cNvPr id="8" name="Group 7">
            <a:extLst>
              <a:ext uri="{FF2B5EF4-FFF2-40B4-BE49-F238E27FC236}">
                <a16:creationId xmlns:a16="http://schemas.microsoft.com/office/drawing/2014/main" id="{636BFCF7-6DF8-619A-6D50-C3A2CC8C8B0B}"/>
              </a:ext>
            </a:extLst>
          </p:cNvPr>
          <p:cNvGrpSpPr/>
          <p:nvPr/>
        </p:nvGrpSpPr>
        <p:grpSpPr>
          <a:xfrm>
            <a:off x="3304059" y="950206"/>
            <a:ext cx="5728893" cy="5443476"/>
            <a:chOff x="205232" y="1265996"/>
            <a:chExt cx="6670829" cy="4573030"/>
          </a:xfrm>
        </p:grpSpPr>
        <p:grpSp>
          <p:nvGrpSpPr>
            <p:cNvPr id="9" name="Group 8">
              <a:extLst>
                <a:ext uri="{FF2B5EF4-FFF2-40B4-BE49-F238E27FC236}">
                  <a16:creationId xmlns:a16="http://schemas.microsoft.com/office/drawing/2014/main" id="{19E131DC-0A76-4E15-9077-411C9D131E46}"/>
                </a:ext>
              </a:extLst>
            </p:cNvPr>
            <p:cNvGrpSpPr/>
            <p:nvPr/>
          </p:nvGrpSpPr>
          <p:grpSpPr>
            <a:xfrm>
              <a:off x="205232" y="1265996"/>
              <a:ext cx="6670829" cy="4573030"/>
              <a:chOff x="25279" y="1084070"/>
              <a:chExt cx="8382758" cy="6017388"/>
            </a:xfrm>
          </p:grpSpPr>
          <p:grpSp>
            <p:nvGrpSpPr>
              <p:cNvPr id="13" name="Group 12">
                <a:extLst>
                  <a:ext uri="{FF2B5EF4-FFF2-40B4-BE49-F238E27FC236}">
                    <a16:creationId xmlns:a16="http://schemas.microsoft.com/office/drawing/2014/main" id="{188B7480-C076-F05F-CF5B-68E44647535E}"/>
                  </a:ext>
                </a:extLst>
              </p:cNvPr>
              <p:cNvGrpSpPr/>
              <p:nvPr/>
            </p:nvGrpSpPr>
            <p:grpSpPr>
              <a:xfrm>
                <a:off x="25279" y="1084070"/>
                <a:ext cx="8382758" cy="6017388"/>
                <a:chOff x="-2491864" y="953395"/>
                <a:chExt cx="4264158" cy="4917102"/>
              </a:xfrm>
            </p:grpSpPr>
            <p:sp>
              <p:nvSpPr>
                <p:cNvPr id="17" name="Freeform: Shape 3">
                  <a:extLst>
                    <a:ext uri="{FF2B5EF4-FFF2-40B4-BE49-F238E27FC236}">
                      <a16:creationId xmlns:a16="http://schemas.microsoft.com/office/drawing/2014/main" id="{CFE430CA-DCB1-C518-2024-68B4DF8A2966}"/>
                    </a:ext>
                  </a:extLst>
                </p:cNvPr>
                <p:cNvSpPr/>
                <p:nvPr/>
              </p:nvSpPr>
              <p:spPr>
                <a:xfrm>
                  <a:off x="-2318069" y="953395"/>
                  <a:ext cx="4090363" cy="873504"/>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ED7D31">
                    <a:lumMod val="60000"/>
                    <a:lumOff val="40000"/>
                  </a:srgbClr>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algn="ctr" defTabSz="1066800">
                    <a:defRPr/>
                  </a:pPr>
                  <a:r>
                    <a:rPr lang="en-GB" sz="1600" kern="0">
                      <a:solidFill>
                        <a:srgbClr val="000000"/>
                      </a:solidFill>
                      <a:effectLst/>
                      <a:latin typeface="Arial" panose="020B0604020202020204" pitchFamily="34" charset="0"/>
                      <a:ea typeface="Roboto" panose="02000000000000000000" pitchFamily="2" charset="0"/>
                    </a:rPr>
                    <a:t> </a:t>
                  </a:r>
                  <a:endParaRPr lang="en-US" kern="0">
                    <a:solidFill>
                      <a:prstClr val="white"/>
                    </a:solidFill>
                    <a:latin typeface="Arial" panose="020B0604020202020204" pitchFamily="34" charset="0"/>
                    <a:cs typeface="Arial" panose="020B0604020202020204" pitchFamily="34" charset="0"/>
                  </a:endParaRPr>
                </a:p>
                <a:p>
                  <a:pPr marL="0" marR="0" lvl="0" indent="0" algn="ctr" defTabSz="1066800" eaLnBrk="1" fontAlgn="auto" latinLnBrk="0" hangingPunct="1">
                    <a:lnSpc>
                      <a:spcPct val="100000"/>
                    </a:lnSpc>
                    <a:spcBef>
                      <a:spcPts val="0"/>
                    </a:spcBef>
                    <a:spcAft>
                      <a:spcPts val="0"/>
                    </a:spcAft>
                    <a:buClrTx/>
                    <a:buSzTx/>
                    <a:buFontTx/>
                    <a:buNone/>
                    <a:tabLst/>
                    <a:defRPr/>
                  </a:pPr>
                  <a:endParaRPr lang="en-US" sz="16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18" name="Oval 17">
                  <a:extLst>
                    <a:ext uri="{FF2B5EF4-FFF2-40B4-BE49-F238E27FC236}">
                      <a16:creationId xmlns:a16="http://schemas.microsoft.com/office/drawing/2014/main" id="{677E0BBD-B3D0-FA8A-3C62-876B006E55BB}"/>
                    </a:ext>
                  </a:extLst>
                </p:cNvPr>
                <p:cNvSpPr/>
                <p:nvPr/>
              </p:nvSpPr>
              <p:spPr>
                <a:xfrm>
                  <a:off x="-2456419" y="953395"/>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19" name="Freeform: Shape 5">
                  <a:extLst>
                    <a:ext uri="{FF2B5EF4-FFF2-40B4-BE49-F238E27FC236}">
                      <a16:creationId xmlns:a16="http://schemas.microsoft.com/office/drawing/2014/main" id="{8AB6C89E-D63F-6F65-4B4C-0053E2D49209}"/>
                    </a:ext>
                  </a:extLst>
                </p:cNvPr>
                <p:cNvSpPr/>
                <p:nvPr/>
              </p:nvSpPr>
              <p:spPr>
                <a:xfrm>
                  <a:off x="-2270601" y="1901129"/>
                  <a:ext cx="3989216" cy="1008797"/>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endParaRPr lang="en-US" kern="0">
                    <a:solidFill>
                      <a:prstClr val="white"/>
                    </a:solidFill>
                    <a:latin typeface="Arial"/>
                    <a:cs typeface="Arial"/>
                  </a:endParaRPr>
                </a:p>
              </p:txBody>
            </p:sp>
            <p:sp>
              <p:nvSpPr>
                <p:cNvPr id="20" name="Oval 19">
                  <a:extLst>
                    <a:ext uri="{FF2B5EF4-FFF2-40B4-BE49-F238E27FC236}">
                      <a16:creationId xmlns:a16="http://schemas.microsoft.com/office/drawing/2014/main" id="{564F5108-E4AD-D4EC-D6D3-A909B7001EE9}"/>
                    </a:ext>
                  </a:extLst>
                </p:cNvPr>
                <p:cNvSpPr/>
                <p:nvPr/>
              </p:nvSpPr>
              <p:spPr>
                <a:xfrm>
                  <a:off x="-2456420" y="2127750"/>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1" name="Freeform: Shape 10">
                  <a:extLst>
                    <a:ext uri="{FF2B5EF4-FFF2-40B4-BE49-F238E27FC236}">
                      <a16:creationId xmlns:a16="http://schemas.microsoft.com/office/drawing/2014/main" id="{95944B7A-7542-88C9-604E-4F5B0448E1AC}"/>
                    </a:ext>
                  </a:extLst>
                </p:cNvPr>
                <p:cNvSpPr/>
                <p:nvPr/>
              </p:nvSpPr>
              <p:spPr>
                <a:xfrm>
                  <a:off x="-2245017" y="3223745"/>
                  <a:ext cx="3968905" cy="1312623"/>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5B9BD5"/>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defTabSz="1066800">
                    <a:defRPr/>
                  </a:pPr>
                  <a:r>
                    <a:rPr lang="en-US" kern="0">
                      <a:solidFill>
                        <a:prstClr val="white"/>
                      </a:solidFill>
                      <a:latin typeface="Arial"/>
                      <a:cs typeface="Arial"/>
                    </a:rPr>
                    <a:t>Continued engagement with stakeholders to ensure sustainability of the  African E-CRVS shared Asset (ACSA)</a:t>
                  </a:r>
                </a:p>
              </p:txBody>
            </p:sp>
            <p:sp>
              <p:nvSpPr>
                <p:cNvPr id="22" name="Oval 21">
                  <a:extLst>
                    <a:ext uri="{FF2B5EF4-FFF2-40B4-BE49-F238E27FC236}">
                      <a16:creationId xmlns:a16="http://schemas.microsoft.com/office/drawing/2014/main" id="{78A67550-AC2A-50CC-AEA1-4C0E93487936}"/>
                    </a:ext>
                  </a:extLst>
                </p:cNvPr>
                <p:cNvSpPr/>
                <p:nvPr/>
              </p:nvSpPr>
              <p:spPr>
                <a:xfrm>
                  <a:off x="-2474877" y="3302106"/>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3" name="Freeform: Shape 15">
                  <a:extLst>
                    <a:ext uri="{FF2B5EF4-FFF2-40B4-BE49-F238E27FC236}">
                      <a16:creationId xmlns:a16="http://schemas.microsoft.com/office/drawing/2014/main" id="{E65CAD3C-78CA-A909-8414-8950449BFE98}"/>
                    </a:ext>
                  </a:extLst>
                </p:cNvPr>
                <p:cNvSpPr/>
                <p:nvPr/>
              </p:nvSpPr>
              <p:spPr>
                <a:xfrm>
                  <a:off x="-2253420" y="4705686"/>
                  <a:ext cx="3989219" cy="1164811"/>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374EA2"/>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defTabSz="1066800">
                    <a:defRPr/>
                  </a:pPr>
                  <a:endParaRPr lang="en-US" kern="0">
                    <a:solidFill>
                      <a:prstClr val="white"/>
                    </a:solidFill>
                    <a:latin typeface="Arial"/>
                    <a:cs typeface="Arial"/>
                  </a:endParaRPr>
                </a:p>
                <a:p>
                  <a:pPr defTabSz="1066800">
                    <a:defRPr/>
                  </a:pPr>
                  <a:r>
                    <a:rPr lang="en-US" kern="0">
                      <a:solidFill>
                        <a:prstClr val="white"/>
                      </a:solidFill>
                      <a:latin typeface="Arial"/>
                      <a:cs typeface="Arial"/>
                    </a:rPr>
                    <a:t>Self evaluation of strengths, challenges and enables by NSS is way to standardize procedures and enhance quality of official and administrative statistics  </a:t>
                  </a:r>
                </a:p>
                <a:p>
                  <a:pPr marL="0" marR="0" lvl="0" indent="0" algn="ctr" defTabSz="1066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Oval 23">
                  <a:extLst>
                    <a:ext uri="{FF2B5EF4-FFF2-40B4-BE49-F238E27FC236}">
                      <a16:creationId xmlns:a16="http://schemas.microsoft.com/office/drawing/2014/main" id="{9DED2C09-3933-D819-1556-20B267381C80}"/>
                    </a:ext>
                  </a:extLst>
                </p:cNvPr>
                <p:cNvSpPr/>
                <p:nvPr/>
              </p:nvSpPr>
              <p:spPr>
                <a:xfrm>
                  <a:off x="-2491864" y="4936190"/>
                  <a:ext cx="572340" cy="873505"/>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pic>
            <p:nvPicPr>
              <p:cNvPr id="14" name="Graphic 13" descr="Schoolhouse with solid fill">
                <a:extLst>
                  <a:ext uri="{FF2B5EF4-FFF2-40B4-BE49-F238E27FC236}">
                    <a16:creationId xmlns:a16="http://schemas.microsoft.com/office/drawing/2014/main" id="{C49D0CD5-E878-5BE4-8194-32452DCDAC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6937" y="2502380"/>
                <a:ext cx="554792" cy="554792"/>
              </a:xfrm>
              <a:prstGeom prst="rect">
                <a:avLst/>
              </a:prstGeom>
            </p:spPr>
          </p:pic>
          <p:pic>
            <p:nvPicPr>
              <p:cNvPr id="15" name="Graphic 14" descr="Meeting with solid fill">
                <a:extLst>
                  <a:ext uri="{FF2B5EF4-FFF2-40B4-BE49-F238E27FC236}">
                    <a16:creationId xmlns:a16="http://schemas.microsoft.com/office/drawing/2014/main" id="{B0E1F250-4D75-772C-F36C-F137866EBF0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6677" y="1275345"/>
                <a:ext cx="781703" cy="670482"/>
              </a:xfrm>
              <a:prstGeom prst="rect">
                <a:avLst/>
              </a:prstGeom>
            </p:spPr>
          </p:pic>
          <p:pic>
            <p:nvPicPr>
              <p:cNvPr id="16" name="Graphic 15" descr="Classroom with solid fill">
                <a:extLst>
                  <a:ext uri="{FF2B5EF4-FFF2-40B4-BE49-F238E27FC236}">
                    <a16:creationId xmlns:a16="http://schemas.microsoft.com/office/drawing/2014/main" id="{FCD5F66C-03AD-E9A2-A137-16BB30FDBF3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0204" y="4155966"/>
                <a:ext cx="833880" cy="833881"/>
              </a:xfrm>
              <a:prstGeom prst="rect">
                <a:avLst/>
              </a:prstGeom>
            </p:spPr>
          </p:pic>
        </p:grpSp>
        <p:pic>
          <p:nvPicPr>
            <p:cNvPr id="10" name="Graphic 9" descr="Smart Phone with solid fill">
              <a:extLst>
                <a:ext uri="{FF2B5EF4-FFF2-40B4-BE49-F238E27FC236}">
                  <a16:creationId xmlns:a16="http://schemas.microsoft.com/office/drawing/2014/main" id="{07AE7A97-2CCC-B8BF-8DD9-3B5702F388D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4947" y="5047314"/>
              <a:ext cx="726864" cy="637662"/>
            </a:xfrm>
            <a:prstGeom prst="rect">
              <a:avLst/>
            </a:prstGeom>
          </p:spPr>
        </p:pic>
        <p:pic>
          <p:nvPicPr>
            <p:cNvPr id="11" name="Graphic 10" descr="Internet with solid fill">
              <a:extLst>
                <a:ext uri="{FF2B5EF4-FFF2-40B4-BE49-F238E27FC236}">
                  <a16:creationId xmlns:a16="http://schemas.microsoft.com/office/drawing/2014/main" id="{A1B88371-9B31-405D-ACB3-7285986D1D4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8603" y="2688673"/>
              <a:ext cx="337950" cy="337950"/>
            </a:xfrm>
            <a:prstGeom prst="rect">
              <a:avLst/>
            </a:prstGeom>
          </p:spPr>
        </p:pic>
        <p:pic>
          <p:nvPicPr>
            <p:cNvPr id="12" name="Graphic 11" descr="Group with solid fill">
              <a:extLst>
                <a:ext uri="{FF2B5EF4-FFF2-40B4-BE49-F238E27FC236}">
                  <a16:creationId xmlns:a16="http://schemas.microsoft.com/office/drawing/2014/main" id="{822F1B9A-61D8-5DBC-CAE6-F7CFD8FA406C}"/>
                </a:ext>
              </a:extLst>
            </p:cNvPr>
            <p:cNvPicPr>
              <a:picLocks noChangeAspect="1"/>
            </p:cNvPicPr>
            <p:nvPr/>
          </p:nvPicPr>
          <p:blipFill rotWithShape="1">
            <a:blip r:embed="rId14">
              <a:extLst>
                <a:ext uri="{96DAC541-7B7A-43D3-8B79-37D633B846F1}">
                  <asvg:svgBlip xmlns:asvg="http://schemas.microsoft.com/office/drawing/2016/SVG/main" r:embed="rId15"/>
                </a:ext>
              </a:extLst>
            </a:blip>
            <a:srcRect r="26344"/>
            <a:stretch/>
          </p:blipFill>
          <p:spPr>
            <a:xfrm>
              <a:off x="315685" y="2661553"/>
              <a:ext cx="375392" cy="387424"/>
            </a:xfrm>
            <a:prstGeom prst="rect">
              <a:avLst/>
            </a:prstGeom>
          </p:spPr>
        </p:pic>
      </p:grpSp>
      <p:grpSp>
        <p:nvGrpSpPr>
          <p:cNvPr id="25" name="Group 24">
            <a:extLst>
              <a:ext uri="{FF2B5EF4-FFF2-40B4-BE49-F238E27FC236}">
                <a16:creationId xmlns:a16="http://schemas.microsoft.com/office/drawing/2014/main" id="{69B694AF-4A0C-BDB0-A7A5-F737F9E3C3DF}"/>
              </a:ext>
            </a:extLst>
          </p:cNvPr>
          <p:cNvGrpSpPr/>
          <p:nvPr/>
        </p:nvGrpSpPr>
        <p:grpSpPr>
          <a:xfrm>
            <a:off x="8979748" y="1859851"/>
            <a:ext cx="241977" cy="3609891"/>
            <a:chOff x="7928704" y="1589185"/>
            <a:chExt cx="627627" cy="3609891"/>
          </a:xfrm>
        </p:grpSpPr>
        <p:sp>
          <p:nvSpPr>
            <p:cNvPr id="26" name="Right Arrow 29">
              <a:extLst>
                <a:ext uri="{FF2B5EF4-FFF2-40B4-BE49-F238E27FC236}">
                  <a16:creationId xmlns:a16="http://schemas.microsoft.com/office/drawing/2014/main" id="{E76BBDBF-8ED5-91E7-577C-487757E1DE02}"/>
                </a:ext>
              </a:extLst>
            </p:cNvPr>
            <p:cNvSpPr/>
            <p:nvPr/>
          </p:nvSpPr>
          <p:spPr>
            <a:xfrm>
              <a:off x="7928704" y="158918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7" name="Right Arrow 23">
              <a:extLst>
                <a:ext uri="{FF2B5EF4-FFF2-40B4-BE49-F238E27FC236}">
                  <a16:creationId xmlns:a16="http://schemas.microsoft.com/office/drawing/2014/main" id="{AD4FF15E-18CA-74C4-79B3-8EE4AEECE529}"/>
                </a:ext>
              </a:extLst>
            </p:cNvPr>
            <p:cNvSpPr/>
            <p:nvPr/>
          </p:nvSpPr>
          <p:spPr>
            <a:xfrm>
              <a:off x="7928704" y="262555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8" name="Right Arrow 23">
              <a:extLst>
                <a:ext uri="{FF2B5EF4-FFF2-40B4-BE49-F238E27FC236}">
                  <a16:creationId xmlns:a16="http://schemas.microsoft.com/office/drawing/2014/main" id="{1B58020A-AC7D-80A8-47FA-132AECE0A670}"/>
                </a:ext>
              </a:extLst>
            </p:cNvPr>
            <p:cNvSpPr/>
            <p:nvPr/>
          </p:nvSpPr>
          <p:spPr>
            <a:xfrm>
              <a:off x="7928704" y="374142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9" name="Right Arrow 23">
              <a:extLst>
                <a:ext uri="{FF2B5EF4-FFF2-40B4-BE49-F238E27FC236}">
                  <a16:creationId xmlns:a16="http://schemas.microsoft.com/office/drawing/2014/main" id="{579AF670-BD5F-13F9-5E26-9240D31CEA17}"/>
                </a:ext>
              </a:extLst>
            </p:cNvPr>
            <p:cNvSpPr/>
            <p:nvPr/>
          </p:nvSpPr>
          <p:spPr>
            <a:xfrm>
              <a:off x="7928704" y="490658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grpSp>
      <p:sp>
        <p:nvSpPr>
          <p:cNvPr id="33" name="Right Arrow 41">
            <a:extLst>
              <a:ext uri="{FF2B5EF4-FFF2-40B4-BE49-F238E27FC236}">
                <a16:creationId xmlns:a16="http://schemas.microsoft.com/office/drawing/2014/main" id="{3C9797F5-2A6B-BB58-13CE-3E70DE41A79B}"/>
              </a:ext>
            </a:extLst>
          </p:cNvPr>
          <p:cNvSpPr/>
          <p:nvPr/>
        </p:nvSpPr>
        <p:spPr>
          <a:xfrm>
            <a:off x="2819424" y="156504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4" name="Right Arrow 42">
            <a:extLst>
              <a:ext uri="{FF2B5EF4-FFF2-40B4-BE49-F238E27FC236}">
                <a16:creationId xmlns:a16="http://schemas.microsoft.com/office/drawing/2014/main" id="{EB5A4505-0432-CEFB-1BA2-7BE4AA5E2C0F}"/>
              </a:ext>
            </a:extLst>
          </p:cNvPr>
          <p:cNvSpPr/>
          <p:nvPr/>
        </p:nvSpPr>
        <p:spPr>
          <a:xfrm>
            <a:off x="2807570" y="262878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5" name="Right Arrow 43">
            <a:extLst>
              <a:ext uri="{FF2B5EF4-FFF2-40B4-BE49-F238E27FC236}">
                <a16:creationId xmlns:a16="http://schemas.microsoft.com/office/drawing/2014/main" id="{69C7A2F8-D1D3-1F02-9AAE-1B41307A3D40}"/>
              </a:ext>
            </a:extLst>
          </p:cNvPr>
          <p:cNvSpPr/>
          <p:nvPr/>
        </p:nvSpPr>
        <p:spPr>
          <a:xfrm>
            <a:off x="2774871" y="396214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6" name="Right Arrow 44">
            <a:extLst>
              <a:ext uri="{FF2B5EF4-FFF2-40B4-BE49-F238E27FC236}">
                <a16:creationId xmlns:a16="http://schemas.microsoft.com/office/drawing/2014/main" id="{9385F23D-F87E-E00F-D641-93010A3325EA}"/>
              </a:ext>
            </a:extLst>
          </p:cNvPr>
          <p:cNvSpPr/>
          <p:nvPr/>
        </p:nvSpPr>
        <p:spPr>
          <a:xfrm>
            <a:off x="2774871" y="5436107"/>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D2EB366-D382-4BED-50CB-BB4CDFB9FC97}"/>
              </a:ext>
            </a:extLst>
          </p:cNvPr>
          <p:cNvSpPr txBox="1"/>
          <p:nvPr/>
        </p:nvSpPr>
        <p:spPr>
          <a:xfrm>
            <a:off x="234878" y="660213"/>
            <a:ext cx="3219329" cy="369332"/>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kern="0">
                <a:solidFill>
                  <a:prstClr val="white"/>
                </a:solidFill>
                <a:latin typeface="Arial" panose="020B0604020202020204" pitchFamily="34" charset="0"/>
                <a:cs typeface="Arial" panose="020B0604020202020204" pitchFamily="34" charset="0"/>
              </a:rPr>
              <a:t>Implementation </a:t>
            </a:r>
            <a:r>
              <a:rPr kumimoji="0" lang="en-US" b="1"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Challenges</a:t>
            </a:r>
          </a:p>
        </p:txBody>
      </p:sp>
      <p:sp>
        <p:nvSpPr>
          <p:cNvPr id="38" name="TextBox 37">
            <a:extLst>
              <a:ext uri="{FF2B5EF4-FFF2-40B4-BE49-F238E27FC236}">
                <a16:creationId xmlns:a16="http://schemas.microsoft.com/office/drawing/2014/main" id="{06A38440-1D92-2827-453D-CE08D3F7DE43}"/>
              </a:ext>
            </a:extLst>
          </p:cNvPr>
          <p:cNvSpPr txBox="1"/>
          <p:nvPr/>
        </p:nvSpPr>
        <p:spPr>
          <a:xfrm>
            <a:off x="9323826" y="2146767"/>
            <a:ext cx="2777559" cy="1477328"/>
          </a:xfrm>
          <a:prstGeom prst="rect">
            <a:avLst/>
          </a:prstGeom>
          <a:solidFill>
            <a:schemeClr val="accent5"/>
          </a:solidFill>
        </p:spPr>
        <p:txBody>
          <a:bodyPr wrap="square" rtlCol="0">
            <a:spAutoFit/>
          </a:bodyPr>
          <a:lstStyle/>
          <a:p>
            <a:pPr marL="0" marR="0" lvl="0" indent="0" algn="ctr" defTabSz="1066800" eaLnBrk="1" fontAlgn="auto" latinLnBrk="0" hangingPunct="1">
              <a:lnSpc>
                <a:spcPct val="100000"/>
              </a:lnSpc>
              <a:spcBef>
                <a:spcPts val="0"/>
              </a:spcBef>
              <a:spcAft>
                <a:spcPts val="0"/>
              </a:spcAft>
              <a:buClrTx/>
              <a:buSzTx/>
              <a:buFontTx/>
              <a:buNone/>
              <a:tabLst/>
              <a:defRPr/>
            </a:pPr>
            <a:r>
              <a:rPr lang="en-US" kern="0">
                <a:latin typeface="Arial" panose="020B0604020202020204" pitchFamily="34" charset="0"/>
                <a:ea typeface="Calibri"/>
                <a:cs typeface="Arial" panose="020B0604020202020204" pitchFamily="34" charset="0"/>
                <a:sym typeface="Wingdings" pitchFamily="2" charset="2"/>
              </a:rPr>
              <a:t>Developing and strengthen Geospatial Knowledge Infrastructure (GKI) and SDGs Data Alliance</a:t>
            </a:r>
            <a:endParaRPr kumimoji="0" lang="en-US" b="1"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C5A62E0B-40A5-F1D4-A884-B97495FB70B1}"/>
              </a:ext>
            </a:extLst>
          </p:cNvPr>
          <p:cNvSpPr txBox="1"/>
          <p:nvPr/>
        </p:nvSpPr>
        <p:spPr>
          <a:xfrm>
            <a:off x="9643301" y="582472"/>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Solution</a:t>
            </a:r>
          </a:p>
        </p:txBody>
      </p:sp>
      <p:sp>
        <p:nvSpPr>
          <p:cNvPr id="40" name="Oval 39">
            <a:extLst>
              <a:ext uri="{FF2B5EF4-FFF2-40B4-BE49-F238E27FC236}">
                <a16:creationId xmlns:a16="http://schemas.microsoft.com/office/drawing/2014/main" id="{42192E1E-E8F1-2455-82C8-CE859CAA4C3E}"/>
              </a:ext>
            </a:extLst>
          </p:cNvPr>
          <p:cNvSpPr/>
          <p:nvPr/>
        </p:nvSpPr>
        <p:spPr>
          <a:xfrm>
            <a:off x="59519" y="96008"/>
            <a:ext cx="507391" cy="4504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5</a:t>
            </a:r>
            <a:endParaRPr lang="en-GB" sz="2400" b="1"/>
          </a:p>
        </p:txBody>
      </p:sp>
      <p:sp>
        <p:nvSpPr>
          <p:cNvPr id="41" name="Rectangle 40">
            <a:extLst>
              <a:ext uri="{FF2B5EF4-FFF2-40B4-BE49-F238E27FC236}">
                <a16:creationId xmlns:a16="http://schemas.microsoft.com/office/drawing/2014/main" id="{4DFC8411-1609-BA68-7E44-EB704BF8FFA3}"/>
              </a:ext>
            </a:extLst>
          </p:cNvPr>
          <p:cNvSpPr/>
          <p:nvPr/>
        </p:nvSpPr>
        <p:spPr>
          <a:xfrm>
            <a:off x="687493" y="38305"/>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Reflections </a:t>
            </a:r>
          </a:p>
          <a:p>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70BB65AC-B9AF-4B1F-A480-3AC01516E9FC}"/>
              </a:ext>
            </a:extLst>
          </p:cNvPr>
          <p:cNvSpPr/>
          <p:nvPr/>
        </p:nvSpPr>
        <p:spPr>
          <a:xfrm>
            <a:off x="313215" y="1226564"/>
            <a:ext cx="2579594" cy="1023357"/>
          </a:xfrm>
          <a:prstGeom prst="rect">
            <a:avLst/>
          </a:prstGeom>
        </p:spPr>
        <p:txBody>
          <a:bodyPr wrap="square">
            <a:spAutoFit/>
          </a:bodyPr>
          <a:lstStyle/>
          <a:p>
            <a:pPr marL="285750" indent="-285750">
              <a:buFont typeface="Arial" panose="020B0604020202020204" pitchFamily="34" charset="0"/>
              <a:buChar char="•"/>
            </a:pPr>
            <a:endParaRPr lang="en-US" sz="1050">
              <a:solidFill>
                <a:schemeClr val="bg2">
                  <a:lumMod val="25000"/>
                </a:schemeClr>
              </a:solidFill>
              <a:latin typeface="Arial"/>
              <a:ea typeface="Roboto"/>
              <a:cs typeface="Roboto"/>
            </a:endParaRPr>
          </a:p>
          <a:p>
            <a:r>
              <a:rPr lang="en-US" sz="1800" b="0" i="0">
                <a:solidFill>
                  <a:srgbClr val="000000"/>
                </a:solidFill>
                <a:effectLst/>
                <a:latin typeface="Arial" panose="020B0604020202020204" pitchFamily="34" charset="0"/>
              </a:rPr>
              <a:t>​</a:t>
            </a:r>
            <a:endParaRPr lang="en-US" sz="1600">
              <a:solidFill>
                <a:schemeClr val="bg2">
                  <a:lumMod val="25000"/>
                </a:schemeClr>
              </a:solidFill>
              <a:cs typeface="Calibri" panose="020F0502020204030204"/>
            </a:endParaRPr>
          </a:p>
          <a:p>
            <a:pPr marL="285750" indent="-285750">
              <a:buFont typeface="Arial" panose="020B0604020202020204" pitchFamily="34" charset="0"/>
              <a:buChar char="•"/>
            </a:pPr>
            <a:endParaRPr lang="en-US" sz="1600">
              <a:solidFill>
                <a:schemeClr val="bg2">
                  <a:lumMod val="25000"/>
                </a:schemeClr>
              </a:solidFill>
              <a:cs typeface="Calibri" panose="020F0502020204030204"/>
            </a:endParaRPr>
          </a:p>
          <a:p>
            <a:pPr marL="285750" indent="-285750">
              <a:buFont typeface="Arial" panose="020B0604020202020204" pitchFamily="34" charset="0"/>
              <a:buChar char="•"/>
            </a:pPr>
            <a:endParaRPr lang="en-US" sz="1600">
              <a:solidFill>
                <a:schemeClr val="bg2">
                  <a:lumMod val="25000"/>
                </a:schemeClr>
              </a:solidFill>
              <a:cs typeface="Calibri" panose="020F0502020204030204"/>
            </a:endParaRPr>
          </a:p>
        </p:txBody>
      </p:sp>
      <p:sp>
        <p:nvSpPr>
          <p:cNvPr id="5" name="Rectangle 4">
            <a:extLst>
              <a:ext uri="{FF2B5EF4-FFF2-40B4-BE49-F238E27FC236}">
                <a16:creationId xmlns:a16="http://schemas.microsoft.com/office/drawing/2014/main" id="{C1739812-9A81-438D-8301-6F18BD48ECC0}"/>
              </a:ext>
            </a:extLst>
          </p:cNvPr>
          <p:cNvSpPr/>
          <p:nvPr/>
        </p:nvSpPr>
        <p:spPr>
          <a:xfrm>
            <a:off x="4206032" y="1261600"/>
            <a:ext cx="4546008" cy="749860"/>
          </a:xfrm>
          <a:prstGeom prst="rect">
            <a:avLst/>
          </a:prstGeom>
        </p:spPr>
        <p:txBody>
          <a:bodyPr wrap="square">
            <a:spAutoFit/>
          </a:bodyPr>
          <a:lstStyle/>
          <a:p>
            <a:pPr defTabSz="1066800">
              <a:lnSpc>
                <a:spcPct val="90000"/>
              </a:lnSpc>
              <a:spcBef>
                <a:spcPct val="0"/>
              </a:spcBef>
              <a:spcAft>
                <a:spcPct val="35000"/>
              </a:spcAft>
              <a:defRPr/>
            </a:pPr>
            <a:endParaRPr lang="en-US" kern="0">
              <a:solidFill>
                <a:prstClr val="white"/>
              </a:solidFill>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B57BC98E-4939-4273-9EEE-42A144F1417A}"/>
              </a:ext>
            </a:extLst>
          </p:cNvPr>
          <p:cNvSpPr/>
          <p:nvPr/>
        </p:nvSpPr>
        <p:spPr>
          <a:xfrm>
            <a:off x="9070937" y="4361337"/>
            <a:ext cx="3015720" cy="957185"/>
          </a:xfrm>
          <a:prstGeom prst="rect">
            <a:avLst/>
          </a:prstGeom>
        </p:spPr>
        <p:txBody>
          <a:bodyPr wrap="square">
            <a:spAutoFit/>
          </a:bodyPr>
          <a:lstStyle/>
          <a:p>
            <a:pPr defTabSz="1066800">
              <a:lnSpc>
                <a:spcPct val="90000"/>
              </a:lnSpc>
              <a:spcBef>
                <a:spcPct val="0"/>
              </a:spcBef>
              <a:spcAft>
                <a:spcPct val="35000"/>
              </a:spcAft>
              <a:defRPr/>
            </a:pPr>
            <a:endParaRPr lang="en-US" sz="1600" kern="0">
              <a:latin typeface="Arial"/>
              <a:cs typeface="Arial"/>
            </a:endParaRPr>
          </a:p>
          <a:p>
            <a:pPr marL="285750" indent="-285750" defTabSz="1066800">
              <a:lnSpc>
                <a:spcPct val="90000"/>
              </a:lnSpc>
              <a:spcBef>
                <a:spcPct val="0"/>
              </a:spcBef>
              <a:spcAft>
                <a:spcPct val="35000"/>
              </a:spcAft>
              <a:buFont typeface="Arial" panose="020B0604020202020204" pitchFamily="34" charset="0"/>
              <a:buChar char="•"/>
              <a:defRPr/>
            </a:pPr>
            <a:endParaRPr lang="en-US" sz="1600" kern="0">
              <a:latin typeface="Arial"/>
              <a:cs typeface="Arial"/>
            </a:endParaRPr>
          </a:p>
          <a:p>
            <a:pPr marL="285750" indent="-285750" defTabSz="1066800">
              <a:lnSpc>
                <a:spcPct val="90000"/>
              </a:lnSpc>
              <a:spcBef>
                <a:spcPct val="0"/>
              </a:spcBef>
              <a:spcAft>
                <a:spcPct val="35000"/>
              </a:spcAft>
              <a:buFont typeface="Arial" panose="020B0604020202020204" pitchFamily="34" charset="0"/>
              <a:buChar char="•"/>
              <a:defRPr/>
            </a:pPr>
            <a:endParaRPr lang="en-US" kern="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B4EFB96F-C871-3522-84A0-FA46A6961954}"/>
              </a:ext>
            </a:extLst>
          </p:cNvPr>
          <p:cNvSpPr/>
          <p:nvPr/>
        </p:nvSpPr>
        <p:spPr>
          <a:xfrm>
            <a:off x="-511491" y="4629329"/>
            <a:ext cx="2551381" cy="369332"/>
          </a:xfrm>
          <a:prstGeom prst="rect">
            <a:avLst/>
          </a:prstGeom>
        </p:spPr>
        <p:txBody>
          <a:bodyPr wrap="square">
            <a:spAutoFit/>
          </a:bodyPr>
          <a:lstStyle/>
          <a:p>
            <a:r>
              <a:rPr lang="en-US">
                <a:solidFill>
                  <a:schemeClr val="bg2">
                    <a:lumMod val="25000"/>
                  </a:schemeClr>
                </a:solidFill>
                <a:latin typeface="Arial"/>
                <a:ea typeface="Roboto"/>
                <a:cs typeface="Roboto"/>
              </a:rPr>
              <a:t> </a:t>
            </a:r>
            <a:endParaRPr lang="en-US">
              <a:solidFill>
                <a:schemeClr val="bg2">
                  <a:lumMod val="25000"/>
                </a:schemeClr>
              </a:solidFill>
              <a:cs typeface="Calibri" panose="020F0502020204030204"/>
            </a:endParaRPr>
          </a:p>
        </p:txBody>
      </p:sp>
      <p:sp>
        <p:nvSpPr>
          <p:cNvPr id="31" name="TextBox 30">
            <a:extLst>
              <a:ext uri="{FF2B5EF4-FFF2-40B4-BE49-F238E27FC236}">
                <a16:creationId xmlns:a16="http://schemas.microsoft.com/office/drawing/2014/main" id="{E2CBF254-6D53-0FC4-C204-58F900A41FFB}"/>
              </a:ext>
            </a:extLst>
          </p:cNvPr>
          <p:cNvSpPr txBox="1"/>
          <p:nvPr/>
        </p:nvSpPr>
        <p:spPr>
          <a:xfrm>
            <a:off x="266556" y="1119388"/>
            <a:ext cx="2772431" cy="1323439"/>
          </a:xfrm>
          <a:prstGeom prst="rect">
            <a:avLst/>
          </a:prstGeom>
          <a:noFill/>
        </p:spPr>
        <p:txBody>
          <a:bodyPr wrap="square">
            <a:spAutoFit/>
          </a:bodyPr>
          <a:lstStyle/>
          <a:p>
            <a:r>
              <a:rPr lang="en-US" sz="1600">
                <a:solidFill>
                  <a:schemeClr val="bg2">
                    <a:lumMod val="25000"/>
                  </a:schemeClr>
                </a:solidFill>
                <a:latin typeface="Arial" panose="020B0604020202020204" pitchFamily="34" charset="0"/>
                <a:cs typeface="Arial" panose="020B0604020202020204" pitchFamily="34" charset="0"/>
              </a:rPr>
              <a:t>Many NMAs function within specific government ministries, which can restrict their ability to perform cross-cutting roles.</a:t>
            </a:r>
            <a:endParaRPr lang="en-US" sz="1600" b="1">
              <a:solidFill>
                <a:schemeClr val="bg2">
                  <a:lumMod val="25000"/>
                </a:schemeClr>
              </a:solidFill>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03774FBC-53E6-F33C-C34E-8A43F23D5755}"/>
              </a:ext>
            </a:extLst>
          </p:cNvPr>
          <p:cNvSpPr txBox="1"/>
          <p:nvPr/>
        </p:nvSpPr>
        <p:spPr>
          <a:xfrm>
            <a:off x="241677" y="2339765"/>
            <a:ext cx="2546463" cy="1077218"/>
          </a:xfrm>
          <a:prstGeom prst="rect">
            <a:avLst/>
          </a:prstGeom>
          <a:noFill/>
        </p:spPr>
        <p:txBody>
          <a:bodyPr wrap="square">
            <a:spAutoFit/>
          </a:bodyPr>
          <a:lstStyle/>
          <a:p>
            <a:r>
              <a:rPr lang="en-US" sz="1600">
                <a:solidFill>
                  <a:schemeClr val="bg2">
                    <a:lumMod val="25000"/>
                  </a:schemeClr>
                </a:solidFill>
                <a:latin typeface="Arial" panose="020B0604020202020204" pitchFamily="34" charset="0"/>
                <a:cs typeface="Arial" panose="020B0604020202020204" pitchFamily="34" charset="0"/>
              </a:rPr>
              <a:t>The collected geospatial data suffers from a lack of metadata and may be inaccurate or outdated</a:t>
            </a:r>
            <a:endParaRPr lang="en-US" sz="1600" b="1">
              <a:solidFill>
                <a:schemeClr val="bg2">
                  <a:lumMod val="25000"/>
                </a:schemeClr>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ACE4FED8-BBE4-9F46-4078-2FD0277AC04D}"/>
              </a:ext>
            </a:extLst>
          </p:cNvPr>
          <p:cNvSpPr txBox="1"/>
          <p:nvPr/>
        </p:nvSpPr>
        <p:spPr>
          <a:xfrm>
            <a:off x="4128629" y="1003308"/>
            <a:ext cx="4813692" cy="923330"/>
          </a:xfrm>
          <a:prstGeom prst="rect">
            <a:avLst/>
          </a:prstGeom>
          <a:noFill/>
        </p:spPr>
        <p:txBody>
          <a:bodyPr wrap="square">
            <a:spAutoFit/>
          </a:bodyPr>
          <a:lstStyle/>
          <a:p>
            <a:pPr defTabSz="1066800">
              <a:defRPr/>
            </a:pPr>
            <a:r>
              <a:rPr lang="en-US" kern="0">
                <a:latin typeface="Arial" panose="020B0604020202020204" pitchFamily="34" charset="0"/>
                <a:ea typeface="Calibri" panose="020F0502020204030204"/>
                <a:cs typeface="Arial" panose="020B0604020202020204" pitchFamily="34" charset="0"/>
              </a:rPr>
              <a:t>Strengthening Governance:  Build institutional capacity; clearly define legislative mandates and foster collaboration</a:t>
            </a:r>
          </a:p>
        </p:txBody>
      </p:sp>
      <p:sp>
        <p:nvSpPr>
          <p:cNvPr id="50" name="TextBox 49">
            <a:extLst>
              <a:ext uri="{FF2B5EF4-FFF2-40B4-BE49-F238E27FC236}">
                <a16:creationId xmlns:a16="http://schemas.microsoft.com/office/drawing/2014/main" id="{6541B03E-0830-3D36-A957-A10F7B2A7395}"/>
              </a:ext>
            </a:extLst>
          </p:cNvPr>
          <p:cNvSpPr txBox="1"/>
          <p:nvPr/>
        </p:nvSpPr>
        <p:spPr>
          <a:xfrm>
            <a:off x="4364219" y="2140154"/>
            <a:ext cx="4033079" cy="923330"/>
          </a:xfrm>
          <a:prstGeom prst="rect">
            <a:avLst/>
          </a:prstGeom>
          <a:noFill/>
        </p:spPr>
        <p:txBody>
          <a:bodyPr wrap="square">
            <a:spAutoFit/>
          </a:bodyPr>
          <a:lstStyle/>
          <a:p>
            <a:pPr lvl="0" defTabSz="1066800">
              <a:defRPr/>
            </a:pPr>
            <a:r>
              <a:rPr lang="en-US" kern="0">
                <a:latin typeface="Arial" panose="020B0604020202020204" pitchFamily="34" charset="0"/>
                <a:ea typeface="Calibri" panose="020F0502020204030204"/>
                <a:cs typeface="Arial" panose="020B0604020202020204" pitchFamily="34" charset="0"/>
              </a:rPr>
              <a:t>Enhancing Data Accessibility to centralize efforts and improve data quality</a:t>
            </a:r>
            <a:endParaRPr kumimoji="0" lang="en-US" b="0" i="0" u="none" strike="noStrike" kern="0" cap="none" spc="0" normalizeH="0" baseline="0" noProof="0">
              <a:ln>
                <a:noFill/>
              </a:ln>
              <a:effectLst/>
              <a:uLnTx/>
              <a:uFillTx/>
              <a:latin typeface="Arial" panose="020B0604020202020204" pitchFamily="34" charset="0"/>
              <a:ea typeface="Calibri" panose="020F0502020204030204"/>
              <a:cs typeface="Arial" panose="020B0604020202020204" pitchFamily="34" charset="0"/>
            </a:endParaRPr>
          </a:p>
        </p:txBody>
      </p:sp>
      <p:sp>
        <p:nvSpPr>
          <p:cNvPr id="52" name="TextBox 51">
            <a:extLst>
              <a:ext uri="{FF2B5EF4-FFF2-40B4-BE49-F238E27FC236}">
                <a16:creationId xmlns:a16="http://schemas.microsoft.com/office/drawing/2014/main" id="{7A6B07F6-FB56-AB70-6002-3B63A55F3105}"/>
              </a:ext>
            </a:extLst>
          </p:cNvPr>
          <p:cNvSpPr txBox="1"/>
          <p:nvPr/>
        </p:nvSpPr>
        <p:spPr>
          <a:xfrm>
            <a:off x="9323826" y="1142946"/>
            <a:ext cx="2814834" cy="923330"/>
          </a:xfrm>
          <a:prstGeom prst="rect">
            <a:avLst/>
          </a:prstGeom>
          <a:solidFill>
            <a:schemeClr val="accent6"/>
          </a:solidFill>
        </p:spPr>
        <p:txBody>
          <a:bodyPr wrap="square">
            <a:spAutoFit/>
          </a:bodyPr>
          <a:lstStyle/>
          <a:p>
            <a:pPr lvl="0" algn="ctr" defTabSz="914400">
              <a:defRPr/>
            </a:pPr>
            <a:r>
              <a:rPr lang="en-US" kern="0">
                <a:latin typeface="Arial" panose="020B0604020202020204" pitchFamily="34" charset="0"/>
                <a:cs typeface="Arial" panose="020B0604020202020204" pitchFamily="34" charset="0"/>
              </a:rPr>
              <a:t>Securing buy-in from top-level policymakers and decision makers </a:t>
            </a:r>
            <a:endParaRPr kumimoji="0" lang="en-US"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8916A959-CC02-12F1-A682-4FDC2BB3866E}"/>
              </a:ext>
            </a:extLst>
          </p:cNvPr>
          <p:cNvSpPr txBox="1"/>
          <p:nvPr/>
        </p:nvSpPr>
        <p:spPr>
          <a:xfrm>
            <a:off x="5398111" y="550096"/>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Lessons</a:t>
            </a:r>
          </a:p>
        </p:txBody>
      </p:sp>
      <p:sp>
        <p:nvSpPr>
          <p:cNvPr id="30" name="TextBox 29">
            <a:extLst>
              <a:ext uri="{FF2B5EF4-FFF2-40B4-BE49-F238E27FC236}">
                <a16:creationId xmlns:a16="http://schemas.microsoft.com/office/drawing/2014/main" id="{C540E2F2-9F50-ED75-C53C-8F58C795FA67}"/>
              </a:ext>
            </a:extLst>
          </p:cNvPr>
          <p:cNvSpPr txBox="1"/>
          <p:nvPr/>
        </p:nvSpPr>
        <p:spPr>
          <a:xfrm>
            <a:off x="9309098" y="3892761"/>
            <a:ext cx="2750084" cy="1200329"/>
          </a:xfrm>
          <a:prstGeom prst="rect">
            <a:avLst/>
          </a:prstGeom>
          <a:solidFill>
            <a:schemeClr val="accent5"/>
          </a:solidFill>
        </p:spPr>
        <p:txBody>
          <a:bodyPr wrap="square" rtlCol="0">
            <a:spAutoFit/>
          </a:bodyPr>
          <a:lstStyle/>
          <a:p>
            <a:pPr marL="0" marR="0" lvl="0" indent="0" algn="ctr" defTabSz="1066800" eaLnBrk="1" fontAlgn="auto" latinLnBrk="0" hangingPunct="1">
              <a:lnSpc>
                <a:spcPct val="100000"/>
              </a:lnSpc>
              <a:spcBef>
                <a:spcPts val="0"/>
              </a:spcBef>
              <a:spcAft>
                <a:spcPts val="0"/>
              </a:spcAft>
              <a:buClrTx/>
              <a:buSzTx/>
              <a:buFontTx/>
              <a:buNone/>
              <a:tabLst/>
              <a:defRPr/>
            </a:pPr>
            <a:r>
              <a:rPr kumimoji="0" lang="en-US" i="0" u="none" strike="noStrike" kern="0" cap="none" spc="0" normalizeH="0" baseline="0" noProof="0">
                <a:ln>
                  <a:noFill/>
                </a:ln>
                <a:effectLst/>
                <a:uLnTx/>
                <a:uFillTx/>
                <a:latin typeface="Arial" panose="020B0604020202020204" pitchFamily="34" charset="0"/>
                <a:ea typeface="Calibri"/>
                <a:cs typeface="Arial" panose="020B0604020202020204" pitchFamily="34" charset="0"/>
                <a:sym typeface="Wingdings" pitchFamily="2" charset="2"/>
              </a:rPr>
              <a:t>collaboration</a:t>
            </a:r>
            <a:r>
              <a:rPr lang="en-US" kern="0">
                <a:latin typeface="Arial" panose="020B0604020202020204" pitchFamily="34" charset="0"/>
                <a:ea typeface="Calibri"/>
                <a:cs typeface="Arial" panose="020B0604020202020204" pitchFamily="34" charset="0"/>
                <a:sym typeface="Wingdings" pitchFamily="2" charset="2"/>
              </a:rPr>
              <a:t> with international partners to mobilize resource and expertise</a:t>
            </a:r>
            <a:endParaRPr kumimoji="0" lang="en-US"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F0C6FC9F-EDF4-8B49-AB95-F310C4483DF9}"/>
              </a:ext>
            </a:extLst>
          </p:cNvPr>
          <p:cNvSpPr txBox="1"/>
          <p:nvPr/>
        </p:nvSpPr>
        <p:spPr>
          <a:xfrm>
            <a:off x="256980" y="3523517"/>
            <a:ext cx="2856149" cy="1323439"/>
          </a:xfrm>
          <a:prstGeom prst="rect">
            <a:avLst/>
          </a:prstGeom>
          <a:noFill/>
        </p:spPr>
        <p:txBody>
          <a:bodyPr wrap="square">
            <a:spAutoFit/>
          </a:bodyPr>
          <a:lstStyle/>
          <a:p>
            <a:r>
              <a:rPr lang="en-US" sz="1600">
                <a:solidFill>
                  <a:schemeClr val="bg2">
                    <a:lumMod val="25000"/>
                  </a:schemeClr>
                </a:solidFill>
                <a:latin typeface="Arial" panose="020B0604020202020204" pitchFamily="34" charset="0"/>
                <a:cs typeface="Arial" panose="020B0604020202020204" pitchFamily="34" charset="0"/>
              </a:rPr>
              <a:t>Lack of standards, data inconsistencies, and inefficiencies in collaboration, scalability, and sustainability of digital CRVS</a:t>
            </a:r>
            <a:endParaRPr lang="en-GB" sz="1600">
              <a:solidFill>
                <a:schemeClr val="bg2">
                  <a:lumMod val="25000"/>
                </a:schemeClr>
              </a:solidFill>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0E2300A7-C4F8-876C-DEC7-CF4BF334A5E1}"/>
              </a:ext>
            </a:extLst>
          </p:cNvPr>
          <p:cNvSpPr txBox="1"/>
          <p:nvPr/>
        </p:nvSpPr>
        <p:spPr>
          <a:xfrm>
            <a:off x="255551" y="5093090"/>
            <a:ext cx="2856149" cy="1077218"/>
          </a:xfrm>
          <a:prstGeom prst="rect">
            <a:avLst/>
          </a:prstGeom>
          <a:noFill/>
        </p:spPr>
        <p:txBody>
          <a:bodyPr wrap="square">
            <a:spAutoFit/>
          </a:bodyPr>
          <a:lstStyle/>
          <a:p>
            <a:r>
              <a:rPr lang="en-US" sz="1600">
                <a:solidFill>
                  <a:schemeClr val="bg2">
                    <a:lumMod val="25000"/>
                  </a:schemeClr>
                </a:solidFill>
                <a:latin typeface="Arial" panose="020B0604020202020204" pitchFamily="34" charset="0"/>
                <a:cs typeface="Arial" panose="020B0604020202020204" pitchFamily="34" charset="0"/>
              </a:rPr>
              <a:t>Lack of coordination and standardization of procedures   at National Statistical Systems</a:t>
            </a:r>
          </a:p>
        </p:txBody>
      </p:sp>
      <p:sp>
        <p:nvSpPr>
          <p:cNvPr id="47" name="TextBox 46">
            <a:extLst>
              <a:ext uri="{FF2B5EF4-FFF2-40B4-BE49-F238E27FC236}">
                <a16:creationId xmlns:a16="http://schemas.microsoft.com/office/drawing/2014/main" id="{DE71CC82-104F-E4C5-070C-FBB70708C5AE}"/>
              </a:ext>
            </a:extLst>
          </p:cNvPr>
          <p:cNvSpPr txBox="1"/>
          <p:nvPr/>
        </p:nvSpPr>
        <p:spPr>
          <a:xfrm>
            <a:off x="9309098" y="5237327"/>
            <a:ext cx="2750084" cy="1200329"/>
          </a:xfrm>
          <a:prstGeom prst="rect">
            <a:avLst/>
          </a:prstGeom>
          <a:solidFill>
            <a:schemeClr val="accent5"/>
          </a:solidFill>
        </p:spPr>
        <p:txBody>
          <a:bodyPr wrap="square" rtlCol="0">
            <a:spAutoFit/>
          </a:bodyPr>
          <a:lstStyle/>
          <a:p>
            <a:pPr marL="0" marR="0" lvl="0" indent="0" algn="ctr" defTabSz="1066800" eaLnBrk="1" fontAlgn="auto" latinLnBrk="0" hangingPunct="1">
              <a:lnSpc>
                <a:spcPct val="100000"/>
              </a:lnSpc>
              <a:spcBef>
                <a:spcPts val="0"/>
              </a:spcBef>
              <a:spcAft>
                <a:spcPts val="0"/>
              </a:spcAft>
              <a:buClrTx/>
              <a:buSzTx/>
              <a:buFontTx/>
              <a:buNone/>
              <a:tabLst/>
              <a:defRPr/>
            </a:pPr>
            <a:r>
              <a:rPr kumimoji="0" lang="en-US" i="0" u="none" strike="noStrike" kern="0" cap="none" spc="0" normalizeH="0" baseline="0" noProof="0">
                <a:ln>
                  <a:noFill/>
                </a:ln>
                <a:effectLst/>
                <a:uLnTx/>
                <a:uFillTx/>
                <a:latin typeface="Arial" panose="020B0604020202020204" pitchFamily="34" charset="0"/>
                <a:ea typeface="Calibri"/>
                <a:cs typeface="Arial" panose="020B0604020202020204" pitchFamily="34" charset="0"/>
                <a:sym typeface="Wingdings" pitchFamily="2" charset="2"/>
              </a:rPr>
              <a:t>Scaling up the self evaluation of the national quality assurance to other African countries </a:t>
            </a:r>
            <a:endParaRPr kumimoji="0" lang="en-US"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1117794"/>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6D25D10D693FB49A04F8B129015E7AF" ma:contentTypeVersion="18" ma:contentTypeDescription="Create a new document." ma:contentTypeScope="" ma:versionID="b638933f74520b30443cf82b969080d0">
  <xsd:schema xmlns:xsd="http://www.w3.org/2001/XMLSchema" xmlns:xs="http://www.w3.org/2001/XMLSchema" xmlns:p="http://schemas.microsoft.com/office/2006/metadata/properties" xmlns:ns2="70fef31c-8a19-437b-ac68-a32e636be2a7" xmlns:ns3="ac17a7cd-65cd-4fb1-9e68-72b02c530acc" xmlns:ns4="985ec44e-1bab-4c0b-9df0-6ba128686fc9" targetNamespace="http://schemas.microsoft.com/office/2006/metadata/properties" ma:root="true" ma:fieldsID="b41ae2c7ff256ae05efcd231f23230bc" ns2:_="" ns3:_="" ns4:_="">
    <xsd:import namespace="70fef31c-8a19-437b-ac68-a32e636be2a7"/>
    <xsd:import namespace="ac17a7cd-65cd-4fb1-9e68-72b02c530acc"/>
    <xsd:import namespace="985ec44e-1bab-4c0b-9df0-6ba128686fc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ef31c-8a19-437b-ac68-a32e636be2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7a7cd-65cd-4fb1-9e68-72b02c530ac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32f2111-b9e7-487f-953f-426ab6f23e5d}" ma:internalName="TaxCatchAll" ma:showField="CatchAllData" ma:web="70fef31c-8a19-437b-ac68-a32e636be2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ac17a7cd-65cd-4fb1-9e68-72b02c530ac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BFF9208-929B-43AB-94D2-CA9A3BBAB16A}">
  <ds:schemaRefs>
    <ds:schemaRef ds:uri="http://schemas.microsoft.com/sharepoint/v3/contenttype/forms"/>
  </ds:schemaRefs>
</ds:datastoreItem>
</file>

<file path=customXml/itemProps2.xml><?xml version="1.0" encoding="utf-8"?>
<ds:datastoreItem xmlns:ds="http://schemas.openxmlformats.org/officeDocument/2006/customXml" ds:itemID="{E8A4F8CA-576B-43FF-8C14-0BDE829F20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ef31c-8a19-437b-ac68-a32e636be2a7"/>
    <ds:schemaRef ds:uri="ac17a7cd-65cd-4fb1-9e68-72b02c530acc"/>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3C60F9-5B2D-4CD5-A125-DC2C1B9BEC89}">
  <ds:schemaRefs>
    <ds:schemaRef ds:uri="http://schemas.microsoft.com/office/2006/metadata/properties"/>
    <ds:schemaRef ds:uri="http://schemas.microsoft.com/office/infopath/2007/PartnerControls"/>
    <ds:schemaRef ds:uri="95e5e678-43ad-40d1-ac60-f89d2cdf5b98"/>
    <ds:schemaRef ds:uri="985ec44e-1bab-4c0b-9df0-6ba128686fc9"/>
    <ds:schemaRef ds:uri="ac17a7cd-65cd-4fb1-9e68-72b02c530acc"/>
  </ds:schemaRefs>
</ds:datastoreItem>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emplate>Office Theme</Template>
  <TotalTime>22</TotalTime>
  <Words>2268</Words>
  <Application>Microsoft Office PowerPoint</Application>
  <PresentationFormat>Widescreen</PresentationFormat>
  <Paragraphs>167</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fkGroteskNeue</vt:lpstr>
      <vt:lpstr>Lucida Sans</vt:lpstr>
      <vt:lpstr>Times New Roman</vt:lpstr>
      <vt:lpstr>Office Theme</vt:lpstr>
      <vt:lpstr>Subprogramme 4: Data and Statistics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Teshome Yohannes Kifle</dc:creator>
  <cp:lastModifiedBy>Akrem Abdusemed</cp:lastModifiedBy>
  <cp:revision>4</cp:revision>
  <dcterms:created xsi:type="dcterms:W3CDTF">2020-08-03T09:36:31Z</dcterms:created>
  <dcterms:modified xsi:type="dcterms:W3CDTF">2025-05-01T06:25:48Z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0x010100D6D25D10D693FB49A04F8B129015E7AF</vt:lpwstr>
  </property>
</Properties>
</file>