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334" r:id="rId3"/>
    <p:sldId id="324" r:id="rId4"/>
    <p:sldId id="335" r:id="rId5"/>
    <p:sldId id="336" r:id="rId6"/>
    <p:sldId id="338" r:id="rId7"/>
    <p:sldId id="337" r:id="rId8"/>
    <p:sldId id="339" r:id="rId9"/>
    <p:sldId id="325" r:id="rId10"/>
    <p:sldId id="340" r:id="rId11"/>
    <p:sldId id="341" r:id="rId12"/>
    <p:sldId id="32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3BE"/>
    <a:srgbClr val="9CAB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21" autoAdjust="0"/>
    <p:restoredTop sz="93817" autoAdjust="0"/>
  </p:normalViewPr>
  <p:slideViewPr>
    <p:cSldViewPr snapToGrid="0">
      <p:cViewPr varScale="1">
        <p:scale>
          <a:sx n="58" d="100"/>
          <a:sy n="58" d="100"/>
        </p:scale>
        <p:origin x="744" y="52"/>
      </p:cViewPr>
      <p:guideLst/>
    </p:cSldViewPr>
  </p:slideViewPr>
  <p:outlineViewPr>
    <p:cViewPr>
      <p:scale>
        <a:sx n="33" d="100"/>
        <a:sy n="33" d="100"/>
      </p:scale>
      <p:origin x="0" y="-69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F9654D-21AD-42F4-B760-B7C43205D08A}" type="datetimeFigureOut">
              <a:rPr lang="fr-FR" smtClean="0"/>
              <a:t>04/10/2021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221D10-7487-4988-8198-842FD029FB91}" type="slidenum">
              <a:rPr lang="fr-FR" smtClean="0"/>
              <a:t>‹N°›</a:t>
            </a:fld>
            <a:endParaRPr lang="fr-FR"/>
          </a:p>
        </p:txBody>
      </p:sp>
    </p:spTree>
    <p:extLst>
      <p:ext uri="{BB962C8B-B14F-4D97-AF65-F5344CB8AC3E}">
        <p14:creationId xmlns:p14="http://schemas.microsoft.com/office/powerpoint/2010/main" val="4084518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D221D10-7487-4988-8198-842FD029FB91}" type="slidenum">
              <a:rPr lang="fr-FR" smtClean="0"/>
              <a:t>1</a:t>
            </a:fld>
            <a:endParaRPr lang="fr-FR"/>
          </a:p>
        </p:txBody>
      </p:sp>
    </p:spTree>
    <p:extLst>
      <p:ext uri="{BB962C8B-B14F-4D97-AF65-F5344CB8AC3E}">
        <p14:creationId xmlns:p14="http://schemas.microsoft.com/office/powerpoint/2010/main" val="4104001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D221D10-7487-4988-8198-842FD029FB91}" type="slidenum">
              <a:rPr lang="fr-FR" smtClean="0"/>
              <a:t>9</a:t>
            </a:fld>
            <a:endParaRPr lang="fr-FR"/>
          </a:p>
        </p:txBody>
      </p:sp>
    </p:spTree>
    <p:extLst>
      <p:ext uri="{BB962C8B-B14F-4D97-AF65-F5344CB8AC3E}">
        <p14:creationId xmlns:p14="http://schemas.microsoft.com/office/powerpoint/2010/main" val="13722153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32365" y="1592268"/>
            <a:ext cx="10545235" cy="1845205"/>
          </a:xfrm>
        </p:spPr>
        <p:txBody>
          <a:bodyPr lIns="0" rIns="0" anchor="b" anchorCtr="0">
            <a:normAutofit/>
          </a:bodyPr>
          <a:lstStyle>
            <a:lvl1pPr>
              <a:defRPr sz="4000" b="0" i="0">
                <a:latin typeface="Arial"/>
                <a:cs typeface="Arial"/>
              </a:defRPr>
            </a:lvl1pPr>
          </a:lstStyle>
          <a:p>
            <a:r>
              <a:rPr lang="fr-FR" noProof="0"/>
              <a:t>Modifiez le style du titre</a:t>
            </a:r>
            <a:endParaRPr lang="en-GB" noProof="0" dirty="0"/>
          </a:p>
        </p:txBody>
      </p:sp>
      <p:sp>
        <p:nvSpPr>
          <p:cNvPr id="3" name="Sous-titre 2"/>
          <p:cNvSpPr>
            <a:spLocks noGrp="1"/>
          </p:cNvSpPr>
          <p:nvPr>
            <p:ph type="subTitle" idx="1"/>
          </p:nvPr>
        </p:nvSpPr>
        <p:spPr>
          <a:xfrm>
            <a:off x="732365" y="4299858"/>
            <a:ext cx="10545235" cy="1338942"/>
          </a:xfrm>
        </p:spPr>
        <p:txBody>
          <a:bodyPr lIns="0" rIns="0" anchor="b" anchorCtr="0">
            <a:normAutofit/>
          </a:bodyPr>
          <a:lstStyle>
            <a:lvl1pPr marL="0" indent="0" algn="l">
              <a:buNone/>
              <a:defRPr sz="2600" i="1">
                <a:solidFill>
                  <a:srgbClr val="666666"/>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noProof="0"/>
              <a:t>Modifier le style des sous-titres du masque</a:t>
            </a:r>
            <a:endParaRPr lang="en-GB" noProof="0"/>
          </a:p>
        </p:txBody>
      </p:sp>
      <p:sp>
        <p:nvSpPr>
          <p:cNvPr id="6" name="Espace réservé du numéro de diapositive 5"/>
          <p:cNvSpPr>
            <a:spLocks noGrp="1"/>
          </p:cNvSpPr>
          <p:nvPr>
            <p:ph type="sldNum" sz="quarter" idx="12"/>
          </p:nvPr>
        </p:nvSpPr>
        <p:spPr/>
        <p:txBody>
          <a:bodyPr lIns="0" rIns="0"/>
          <a:lstStyle>
            <a:lvl1pPr>
              <a:defRPr>
                <a:latin typeface="Arial"/>
                <a:cs typeface="Arial"/>
              </a:defRPr>
            </a:lvl1pPr>
          </a:lstStyle>
          <a:p>
            <a:fld id="{520594B9-611C-4C64-83DD-C01CE8126B6C}" type="slidenum">
              <a:rPr lang="fr-FR" smtClean="0"/>
              <a:t>‹N°›</a:t>
            </a:fld>
            <a:endParaRPr lang="fr-FR"/>
          </a:p>
        </p:txBody>
      </p:sp>
      <p:sp>
        <p:nvSpPr>
          <p:cNvPr id="10" name="Rectangle 9"/>
          <p:cNvSpPr/>
          <p:nvPr/>
        </p:nvSpPr>
        <p:spPr>
          <a:xfrm>
            <a:off x="0" y="-60966"/>
            <a:ext cx="12192000" cy="3471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sz="1800">
              <a:solidFill>
                <a:prstClr val="white"/>
              </a:solidFill>
              <a:latin typeface="Arial"/>
              <a:cs typeface="Arial"/>
            </a:endParaRPr>
          </a:p>
        </p:txBody>
      </p:sp>
      <p:sp>
        <p:nvSpPr>
          <p:cNvPr id="11" name="Rectangle 10"/>
          <p:cNvSpPr/>
          <p:nvPr/>
        </p:nvSpPr>
        <p:spPr>
          <a:xfrm>
            <a:off x="9595559" y="5842001"/>
            <a:ext cx="2596444" cy="101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sz="1800">
              <a:solidFill>
                <a:prstClr val="white"/>
              </a:solidFill>
              <a:latin typeface="Arial"/>
              <a:cs typeface="Arial"/>
            </a:endParaRPr>
          </a:p>
        </p:txBody>
      </p:sp>
      <p:sp>
        <p:nvSpPr>
          <p:cNvPr id="12" name="Rectangle 11"/>
          <p:cNvSpPr/>
          <p:nvPr/>
        </p:nvSpPr>
        <p:spPr>
          <a:xfrm>
            <a:off x="3636958" y="5870907"/>
            <a:ext cx="6208888" cy="8505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sz="1800">
              <a:solidFill>
                <a:prstClr val="white"/>
              </a:solidFill>
              <a:latin typeface="Arial"/>
              <a:cs typeface="Arial"/>
            </a:endParaRPr>
          </a:p>
        </p:txBody>
      </p:sp>
      <p:grpSp>
        <p:nvGrpSpPr>
          <p:cNvPr id="24" name="Grouper 23"/>
          <p:cNvGrpSpPr/>
          <p:nvPr/>
        </p:nvGrpSpPr>
        <p:grpSpPr>
          <a:xfrm>
            <a:off x="3" y="1266096"/>
            <a:ext cx="12191999" cy="166464"/>
            <a:chOff x="0" y="-9136"/>
            <a:chExt cx="9143999" cy="166464"/>
          </a:xfrm>
        </p:grpSpPr>
        <p:sp>
          <p:nvSpPr>
            <p:cNvPr id="25" name="Rectangle 45"/>
            <p:cNvSpPr>
              <a:spLocks noChangeArrowheads="1"/>
            </p:cNvSpPr>
            <p:nvPr/>
          </p:nvSpPr>
          <p:spPr bwMode="auto">
            <a:xfrm>
              <a:off x="549274" y="-9136"/>
              <a:ext cx="8594725" cy="166464"/>
            </a:xfrm>
            <a:prstGeom prst="rect">
              <a:avLst/>
            </a:prstGeom>
            <a:solidFill>
              <a:schemeClr val="accent1"/>
            </a:solidFill>
            <a:ln>
              <a:noFill/>
            </a:ln>
          </p:spPr>
          <p:txBody>
            <a:bodyPr wrap="none" anchor="ctr"/>
            <a:lstStyle/>
            <a:p>
              <a:pPr defTabSz="457200" eaLnBrk="0" hangingPunct="0"/>
              <a:r>
                <a:rPr lang="en-GB" sz="3600">
                  <a:solidFill>
                    <a:srgbClr val="FFFFFF"/>
                  </a:solidFill>
                  <a:latin typeface="Arial"/>
                  <a:cs typeface="Arial"/>
                </a:rPr>
                <a:t> </a:t>
              </a:r>
            </a:p>
          </p:txBody>
        </p:sp>
        <p:sp>
          <p:nvSpPr>
            <p:cNvPr id="26" name="Rectangle 45"/>
            <p:cNvSpPr>
              <a:spLocks noChangeArrowheads="1"/>
            </p:cNvSpPr>
            <p:nvPr/>
          </p:nvSpPr>
          <p:spPr bwMode="auto">
            <a:xfrm>
              <a:off x="0" y="-9136"/>
              <a:ext cx="1161344" cy="166464"/>
            </a:xfrm>
            <a:prstGeom prst="rect">
              <a:avLst/>
            </a:prstGeom>
            <a:solidFill>
              <a:schemeClr val="accent5"/>
            </a:solidFill>
            <a:ln>
              <a:noFill/>
            </a:ln>
          </p:spPr>
          <p:txBody>
            <a:bodyPr wrap="none" anchor="ctr"/>
            <a:lstStyle/>
            <a:p>
              <a:pPr defTabSz="457200" eaLnBrk="0" hangingPunct="0"/>
              <a:r>
                <a:rPr lang="en-GB" sz="3600">
                  <a:solidFill>
                    <a:srgbClr val="FFFFFF"/>
                  </a:solidFill>
                  <a:latin typeface="Arial"/>
                  <a:cs typeface="Arial"/>
                </a:rPr>
                <a:t> </a:t>
              </a:r>
            </a:p>
          </p:txBody>
        </p:sp>
        <p:sp>
          <p:nvSpPr>
            <p:cNvPr id="27" name="Rectangle 26"/>
            <p:cNvSpPr/>
            <p:nvPr/>
          </p:nvSpPr>
          <p:spPr bwMode="auto">
            <a:xfrm>
              <a:off x="549275" y="-9136"/>
              <a:ext cx="612068" cy="166464"/>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3600">
                <a:solidFill>
                  <a:prstClr val="white"/>
                </a:solidFill>
                <a:latin typeface="Arial"/>
                <a:cs typeface="Arial"/>
              </a:endParaRPr>
            </a:p>
          </p:txBody>
        </p:sp>
      </p:grpSp>
      <p:pic>
        <p:nvPicPr>
          <p:cNvPr id="21" name="Image 20" descr="AfDB_logo_300.png"/>
          <p:cNvPicPr>
            <a:picLocks noChangeAspect="1"/>
          </p:cNvPicPr>
          <p:nvPr/>
        </p:nvPicPr>
        <p:blipFill>
          <a:blip r:embed="rId2"/>
          <a:stretch>
            <a:fillRect/>
          </a:stretch>
        </p:blipFill>
        <p:spPr>
          <a:xfrm>
            <a:off x="679453" y="147956"/>
            <a:ext cx="4128291" cy="827405"/>
          </a:xfrm>
          <a:prstGeom prst="rect">
            <a:avLst/>
          </a:prstGeom>
        </p:spPr>
      </p:pic>
      <p:pic>
        <p:nvPicPr>
          <p:cNvPr id="5" name="Image 4">
            <a:extLst>
              <a:ext uri="{FF2B5EF4-FFF2-40B4-BE49-F238E27FC236}">
                <a16:creationId xmlns:a16="http://schemas.microsoft.com/office/drawing/2014/main" id="{21F17DA4-94BB-4591-90BF-CC529172E5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32320" y="94307"/>
            <a:ext cx="4380227" cy="1012081"/>
          </a:xfrm>
          <a:prstGeom prst="rect">
            <a:avLst/>
          </a:prstGeom>
        </p:spPr>
      </p:pic>
    </p:spTree>
    <p:extLst>
      <p:ext uri="{BB962C8B-B14F-4D97-AF65-F5344CB8AC3E}">
        <p14:creationId xmlns:p14="http://schemas.microsoft.com/office/powerpoint/2010/main" val="364324982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ew Secti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0" cap="all"/>
            </a:lvl1pPr>
          </a:lstStyle>
          <a:p>
            <a:r>
              <a:rPr lang="en-GB" noProof="0" dirty="0"/>
              <a:t>Section header</a:t>
            </a:r>
          </a:p>
        </p:txBody>
      </p:sp>
      <p:sp>
        <p:nvSpPr>
          <p:cNvPr id="6" name="Espace réservé du numéro de diapositive 5"/>
          <p:cNvSpPr>
            <a:spLocks noGrp="1"/>
          </p:cNvSpPr>
          <p:nvPr>
            <p:ph type="sldNum" sz="quarter" idx="12"/>
          </p:nvPr>
        </p:nvSpPr>
        <p:spPr/>
        <p:txBody>
          <a:bodyPr/>
          <a:lstStyle/>
          <a:p>
            <a:fld id="{520594B9-611C-4C64-83DD-C01CE8126B6C}" type="slidenum">
              <a:rPr lang="fr-FR" smtClean="0"/>
              <a:t>‹N°›</a:t>
            </a:fld>
            <a:endParaRPr lang="fr-FR"/>
          </a:p>
        </p:txBody>
      </p:sp>
    </p:spTree>
    <p:extLst>
      <p:ext uri="{BB962C8B-B14F-4D97-AF65-F5344CB8AC3E}">
        <p14:creationId xmlns:p14="http://schemas.microsoft.com/office/powerpoint/2010/main" val="13973619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a:t>Modifiez le style du titre</a:t>
            </a:r>
            <a:endParaRPr lang="en-GB" noProof="0"/>
          </a:p>
        </p:txBody>
      </p:sp>
      <p:sp>
        <p:nvSpPr>
          <p:cNvPr id="3" name="Espace réservé du contenu 2"/>
          <p:cNvSpPr>
            <a:spLocks noGrp="1"/>
          </p:cNvSpPr>
          <p:nvPr>
            <p:ph idx="1"/>
          </p:nvPr>
        </p:nvSpPr>
        <p:spPr/>
        <p:txBody>
          <a:bodyPr/>
          <a:lstStyle>
            <a:lvl1pPr>
              <a:defRPr>
                <a:solidFill>
                  <a:srgbClr val="404040"/>
                </a:solidFill>
              </a:defRPr>
            </a:lvl1pPr>
            <a:lvl2pPr>
              <a:defRPr b="0">
                <a:solidFill>
                  <a:schemeClr val="accent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en-GB" noProof="0"/>
          </a:p>
        </p:txBody>
      </p:sp>
      <p:sp>
        <p:nvSpPr>
          <p:cNvPr id="6" name="Espace réservé du numéro de diapositive 5"/>
          <p:cNvSpPr>
            <a:spLocks noGrp="1"/>
          </p:cNvSpPr>
          <p:nvPr>
            <p:ph type="sldNum" sz="quarter" idx="12"/>
          </p:nvPr>
        </p:nvSpPr>
        <p:spPr/>
        <p:txBody>
          <a:bodyPr/>
          <a:lstStyle/>
          <a:p>
            <a:fld id="{520594B9-611C-4C64-83DD-C01CE8126B6C}" type="slidenum">
              <a:rPr lang="fr-FR" smtClean="0"/>
              <a:t>‹N°›</a:t>
            </a:fld>
            <a:endParaRPr lang="fr-FR"/>
          </a:p>
        </p:txBody>
      </p:sp>
    </p:spTree>
    <p:extLst>
      <p:ext uri="{BB962C8B-B14F-4D97-AF65-F5344CB8AC3E}">
        <p14:creationId xmlns:p14="http://schemas.microsoft.com/office/powerpoint/2010/main" val="364234997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column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a:t>Modifiez le style du titre</a:t>
            </a:r>
            <a:endParaRPr lang="en-GB" noProof="0"/>
          </a:p>
        </p:txBody>
      </p:sp>
      <p:sp>
        <p:nvSpPr>
          <p:cNvPr id="3" name="Espace réservé du contenu 2"/>
          <p:cNvSpPr>
            <a:spLocks noGrp="1"/>
          </p:cNvSpPr>
          <p:nvPr>
            <p:ph sz="half" idx="1"/>
          </p:nvPr>
        </p:nvSpPr>
        <p:spPr>
          <a:xfrm>
            <a:off x="721783" y="1600205"/>
            <a:ext cx="5424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en-GB" noProof="0" dirty="0"/>
          </a:p>
        </p:txBody>
      </p:sp>
      <p:sp>
        <p:nvSpPr>
          <p:cNvPr id="4" name="Espace réservé du contenu 3"/>
          <p:cNvSpPr>
            <a:spLocks noGrp="1"/>
          </p:cNvSpPr>
          <p:nvPr>
            <p:ph sz="half" idx="2"/>
          </p:nvPr>
        </p:nvSpPr>
        <p:spPr>
          <a:xfrm>
            <a:off x="6355643" y="1600205"/>
            <a:ext cx="5424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en-GB" noProof="0" dirty="0"/>
          </a:p>
        </p:txBody>
      </p:sp>
      <p:sp>
        <p:nvSpPr>
          <p:cNvPr id="7" name="Espace réservé du numéro de diapositive 6"/>
          <p:cNvSpPr>
            <a:spLocks noGrp="1"/>
          </p:cNvSpPr>
          <p:nvPr>
            <p:ph type="sldNum" sz="quarter" idx="12"/>
          </p:nvPr>
        </p:nvSpPr>
        <p:spPr/>
        <p:txBody>
          <a:bodyPr/>
          <a:lstStyle/>
          <a:p>
            <a:fld id="{520594B9-611C-4C64-83DD-C01CE8126B6C}" type="slidenum">
              <a:rPr lang="fr-FR" smtClean="0"/>
              <a:t>‹N°›</a:t>
            </a:fld>
            <a:endParaRPr lang="fr-FR"/>
          </a:p>
        </p:txBody>
      </p:sp>
    </p:spTree>
    <p:extLst>
      <p:ext uri="{BB962C8B-B14F-4D97-AF65-F5344CB8AC3E}">
        <p14:creationId xmlns:p14="http://schemas.microsoft.com/office/powerpoint/2010/main" val="426080489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2 columns with header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noProof="0"/>
              <a:t>Modifiez le style du titre</a:t>
            </a:r>
            <a:endParaRPr lang="en-GB" noProof="0"/>
          </a:p>
        </p:txBody>
      </p:sp>
      <p:sp>
        <p:nvSpPr>
          <p:cNvPr id="3" name="Espace réservé du texte 2"/>
          <p:cNvSpPr>
            <a:spLocks noGrp="1"/>
          </p:cNvSpPr>
          <p:nvPr>
            <p:ph type="body" idx="1"/>
          </p:nvPr>
        </p:nvSpPr>
        <p:spPr>
          <a:xfrm>
            <a:off x="73378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noProof="0"/>
              <a:t>Modifier les styles du texte du masque</a:t>
            </a:r>
          </a:p>
        </p:txBody>
      </p:sp>
      <p:sp>
        <p:nvSpPr>
          <p:cNvPr id="4" name="Espace réservé du contenu 3"/>
          <p:cNvSpPr>
            <a:spLocks noGrp="1"/>
          </p:cNvSpPr>
          <p:nvPr>
            <p:ph sz="half" idx="2"/>
          </p:nvPr>
        </p:nvSpPr>
        <p:spPr>
          <a:xfrm>
            <a:off x="733783"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en-GB" noProof="0" dirty="0"/>
          </a:p>
        </p:txBody>
      </p:sp>
      <p:sp>
        <p:nvSpPr>
          <p:cNvPr id="5" name="Espace réservé du texte 4"/>
          <p:cNvSpPr>
            <a:spLocks noGrp="1"/>
          </p:cNvSpPr>
          <p:nvPr>
            <p:ph type="body" sz="quarter" idx="3"/>
          </p:nvPr>
        </p:nvSpPr>
        <p:spPr>
          <a:xfrm>
            <a:off x="631755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noProof="0"/>
              <a:t>Modifier les styles du texte du masque</a:t>
            </a:r>
          </a:p>
        </p:txBody>
      </p:sp>
      <p:sp>
        <p:nvSpPr>
          <p:cNvPr id="6" name="Espace réservé du contenu 5"/>
          <p:cNvSpPr>
            <a:spLocks noGrp="1"/>
          </p:cNvSpPr>
          <p:nvPr>
            <p:ph sz="quarter" idx="4"/>
          </p:nvPr>
        </p:nvSpPr>
        <p:spPr>
          <a:xfrm>
            <a:off x="631755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en-GB" noProof="0"/>
          </a:p>
        </p:txBody>
      </p:sp>
      <p:sp>
        <p:nvSpPr>
          <p:cNvPr id="9" name="Espace réservé du numéro de diapositive 8"/>
          <p:cNvSpPr>
            <a:spLocks noGrp="1"/>
          </p:cNvSpPr>
          <p:nvPr>
            <p:ph type="sldNum" sz="quarter" idx="12"/>
          </p:nvPr>
        </p:nvSpPr>
        <p:spPr/>
        <p:txBody>
          <a:bodyPr/>
          <a:lstStyle/>
          <a:p>
            <a:fld id="{520594B9-611C-4C64-83DD-C01CE8126B6C}" type="slidenum">
              <a:rPr lang="fr-FR" smtClean="0"/>
              <a:t>‹N°›</a:t>
            </a:fld>
            <a:endParaRPr lang="fr-FR"/>
          </a:p>
        </p:txBody>
      </p:sp>
    </p:spTree>
    <p:extLst>
      <p:ext uri="{BB962C8B-B14F-4D97-AF65-F5344CB8AC3E}">
        <p14:creationId xmlns:p14="http://schemas.microsoft.com/office/powerpoint/2010/main" val="43360479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a:t>Modifiez le style du titre</a:t>
            </a:r>
            <a:endParaRPr lang="en-GB" noProof="0"/>
          </a:p>
        </p:txBody>
      </p:sp>
      <p:sp>
        <p:nvSpPr>
          <p:cNvPr id="5" name="Espace réservé du numéro de diapositive 4"/>
          <p:cNvSpPr>
            <a:spLocks noGrp="1"/>
          </p:cNvSpPr>
          <p:nvPr>
            <p:ph type="sldNum" sz="quarter" idx="12"/>
          </p:nvPr>
        </p:nvSpPr>
        <p:spPr/>
        <p:txBody>
          <a:bodyPr/>
          <a:lstStyle/>
          <a:p>
            <a:fld id="{520594B9-611C-4C64-83DD-C01CE8126B6C}" type="slidenum">
              <a:rPr lang="fr-FR" smtClean="0"/>
              <a:t>‹N°›</a:t>
            </a:fld>
            <a:endParaRPr lang="fr-FR"/>
          </a:p>
        </p:txBody>
      </p:sp>
    </p:spTree>
    <p:extLst>
      <p:ext uri="{BB962C8B-B14F-4D97-AF65-F5344CB8AC3E}">
        <p14:creationId xmlns:p14="http://schemas.microsoft.com/office/powerpoint/2010/main" val="257187067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520594B9-611C-4C64-83DD-C01CE8126B6C}" type="slidenum">
              <a:rPr lang="fr-FR" smtClean="0"/>
              <a:t>‹N°›</a:t>
            </a:fld>
            <a:endParaRPr lang="fr-FR"/>
          </a:p>
        </p:txBody>
      </p:sp>
    </p:spTree>
    <p:extLst>
      <p:ext uri="{BB962C8B-B14F-4D97-AF65-F5344CB8AC3E}">
        <p14:creationId xmlns:p14="http://schemas.microsoft.com/office/powerpoint/2010/main" val="15387382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left caption">
    <p:spTree>
      <p:nvGrpSpPr>
        <p:cNvPr id="1" name=""/>
        <p:cNvGrpSpPr/>
        <p:nvPr/>
      </p:nvGrpSpPr>
      <p:grpSpPr>
        <a:xfrm>
          <a:off x="0" y="0"/>
          <a:ext cx="0" cy="0"/>
          <a:chOff x="0" y="0"/>
          <a:chExt cx="0" cy="0"/>
        </a:xfrm>
      </p:grpSpPr>
      <p:sp>
        <p:nvSpPr>
          <p:cNvPr id="2" name="Titre 1"/>
          <p:cNvSpPr>
            <a:spLocks noGrp="1"/>
          </p:cNvSpPr>
          <p:nvPr>
            <p:ph type="title"/>
          </p:nvPr>
        </p:nvSpPr>
        <p:spPr>
          <a:xfrm>
            <a:off x="732368" y="273050"/>
            <a:ext cx="3888317" cy="1162050"/>
          </a:xfrm>
        </p:spPr>
        <p:txBody>
          <a:bodyPr anchor="b"/>
          <a:lstStyle>
            <a:lvl1pPr algn="l">
              <a:defRPr sz="2000" b="1"/>
            </a:lvl1pPr>
          </a:lstStyle>
          <a:p>
            <a:r>
              <a:rPr lang="fr-FR" noProof="0"/>
              <a:t>Modifiez le style du titre</a:t>
            </a:r>
            <a:endParaRPr lang="en-GB" noProof="0" dirty="0"/>
          </a:p>
        </p:txBody>
      </p:sp>
      <p:sp>
        <p:nvSpPr>
          <p:cNvPr id="3" name="Espace réservé du contenu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noProof="0"/>
              <a:t>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en-GB" noProof="0"/>
          </a:p>
        </p:txBody>
      </p:sp>
      <p:sp>
        <p:nvSpPr>
          <p:cNvPr id="4" name="Espace réservé du texte 3"/>
          <p:cNvSpPr>
            <a:spLocks noGrp="1"/>
          </p:cNvSpPr>
          <p:nvPr>
            <p:ph type="body" sz="half" idx="2"/>
          </p:nvPr>
        </p:nvSpPr>
        <p:spPr>
          <a:xfrm>
            <a:off x="732368" y="1435103"/>
            <a:ext cx="388831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noProof="0"/>
              <a:t>Modifier les styles du texte du masque</a:t>
            </a:r>
          </a:p>
        </p:txBody>
      </p:sp>
      <p:sp>
        <p:nvSpPr>
          <p:cNvPr id="7" name="Espace réservé du numéro de diapositive 6"/>
          <p:cNvSpPr>
            <a:spLocks noGrp="1"/>
          </p:cNvSpPr>
          <p:nvPr>
            <p:ph type="sldNum" sz="quarter" idx="12"/>
          </p:nvPr>
        </p:nvSpPr>
        <p:spPr/>
        <p:txBody>
          <a:bodyPr/>
          <a:lstStyle/>
          <a:p>
            <a:fld id="{520594B9-611C-4C64-83DD-C01CE8126B6C}" type="slidenum">
              <a:rPr lang="fr-FR" smtClean="0"/>
              <a:t>‹N°›</a:t>
            </a:fld>
            <a:endParaRPr lang="fr-FR"/>
          </a:p>
        </p:txBody>
      </p:sp>
    </p:spTree>
    <p:extLst>
      <p:ext uri="{BB962C8B-B14F-4D97-AF65-F5344CB8AC3E}">
        <p14:creationId xmlns:p14="http://schemas.microsoft.com/office/powerpoint/2010/main" val="286821081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noProof="0"/>
              <a:t>Modifiez le style du titre</a:t>
            </a:r>
            <a:endParaRPr lang="en-GB" noProof="0" dirty="0"/>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noProof="0"/>
              <a:t>Cliquez sur l'icône pour ajouter une image</a:t>
            </a:r>
            <a:endParaRPr lang="en-GB" noProof="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noProof="0"/>
              <a:t>Modifier les styles du texte du masque</a:t>
            </a:r>
          </a:p>
        </p:txBody>
      </p:sp>
      <p:sp>
        <p:nvSpPr>
          <p:cNvPr id="7" name="Espace réservé du numéro de diapositive 6"/>
          <p:cNvSpPr>
            <a:spLocks noGrp="1"/>
          </p:cNvSpPr>
          <p:nvPr>
            <p:ph type="sldNum" sz="quarter" idx="12"/>
          </p:nvPr>
        </p:nvSpPr>
        <p:spPr/>
        <p:txBody>
          <a:bodyPr/>
          <a:lstStyle/>
          <a:p>
            <a:fld id="{520594B9-611C-4C64-83DD-C01CE8126B6C}" type="slidenum">
              <a:rPr lang="fr-FR" smtClean="0"/>
              <a:t>‹N°›</a:t>
            </a:fld>
            <a:endParaRPr lang="fr-FR"/>
          </a:p>
        </p:txBody>
      </p:sp>
    </p:spTree>
    <p:extLst>
      <p:ext uri="{BB962C8B-B14F-4D97-AF65-F5344CB8AC3E}">
        <p14:creationId xmlns:p14="http://schemas.microsoft.com/office/powerpoint/2010/main" val="275974889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0" name="Rectangle 9"/>
          <p:cNvSpPr/>
          <p:nvPr/>
        </p:nvSpPr>
        <p:spPr>
          <a:xfrm>
            <a:off x="0" y="-60966"/>
            <a:ext cx="12192000" cy="3471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sz="1800">
              <a:solidFill>
                <a:prstClr val="white"/>
              </a:solidFill>
            </a:endParaRPr>
          </a:p>
        </p:txBody>
      </p:sp>
      <p:sp>
        <p:nvSpPr>
          <p:cNvPr id="11" name="Rectangle 10"/>
          <p:cNvSpPr/>
          <p:nvPr/>
        </p:nvSpPr>
        <p:spPr>
          <a:xfrm>
            <a:off x="9731026" y="5808138"/>
            <a:ext cx="2460977" cy="10498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sz="1800">
              <a:solidFill>
                <a:prstClr val="white"/>
              </a:solidFill>
            </a:endParaRPr>
          </a:p>
        </p:txBody>
      </p:sp>
      <p:sp>
        <p:nvSpPr>
          <p:cNvPr id="15" name="Titre 1"/>
          <p:cNvSpPr txBox="1">
            <a:spLocks/>
          </p:cNvSpPr>
          <p:nvPr/>
        </p:nvSpPr>
        <p:spPr>
          <a:xfrm>
            <a:off x="679451" y="2964923"/>
            <a:ext cx="10545235" cy="1470025"/>
          </a:xfrm>
          <a:prstGeom prst="rect">
            <a:avLst/>
          </a:prstGeom>
        </p:spPr>
        <p:txBody>
          <a:bodyPr vert="horz" lIns="0" tIns="45720" rIns="0" bIns="45720" rtlCol="0" anchor="t" anchorCtr="0">
            <a:normAutofit/>
          </a:bodyPr>
          <a:lstStyle>
            <a:lvl1pPr algn="ctr">
              <a:defRPr sz="5000" b="0" i="1">
                <a:solidFill>
                  <a:schemeClr val="tx1"/>
                </a:solidFill>
              </a:defRPr>
            </a:lvl1pPr>
          </a:lstStyle>
          <a:p>
            <a:pPr defTabSz="457200">
              <a:spcBef>
                <a:spcPct val="0"/>
              </a:spcBef>
              <a:defRPr/>
            </a:pPr>
            <a:r>
              <a:rPr lang="en-GB" sz="5200" dirty="0">
                <a:solidFill>
                  <a:srgbClr val="404040"/>
                </a:solidFill>
                <a:latin typeface="Arial"/>
                <a:cs typeface="Arial"/>
              </a:rPr>
              <a:t>Thank you!</a:t>
            </a:r>
          </a:p>
        </p:txBody>
      </p:sp>
      <p:sp>
        <p:nvSpPr>
          <p:cNvPr id="12" name="Rectangle 11"/>
          <p:cNvSpPr/>
          <p:nvPr/>
        </p:nvSpPr>
        <p:spPr>
          <a:xfrm>
            <a:off x="3963529" y="5842004"/>
            <a:ext cx="6208888" cy="84772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sz="1800">
              <a:solidFill>
                <a:prstClr val="white"/>
              </a:solidFill>
            </a:endParaRPr>
          </a:p>
        </p:txBody>
      </p:sp>
      <p:pic>
        <p:nvPicPr>
          <p:cNvPr id="14" name="Image 13" descr="AfDB_logo_300.png"/>
          <p:cNvPicPr>
            <a:picLocks noChangeAspect="1"/>
          </p:cNvPicPr>
          <p:nvPr/>
        </p:nvPicPr>
        <p:blipFill>
          <a:blip r:embed="rId2"/>
          <a:stretch>
            <a:fillRect/>
          </a:stretch>
        </p:blipFill>
        <p:spPr>
          <a:xfrm>
            <a:off x="679451" y="168275"/>
            <a:ext cx="4004733" cy="730250"/>
          </a:xfrm>
          <a:prstGeom prst="rect">
            <a:avLst/>
          </a:prstGeom>
        </p:spPr>
      </p:pic>
      <p:grpSp>
        <p:nvGrpSpPr>
          <p:cNvPr id="28" name="Grouper 27"/>
          <p:cNvGrpSpPr/>
          <p:nvPr/>
        </p:nvGrpSpPr>
        <p:grpSpPr>
          <a:xfrm>
            <a:off x="3" y="1052736"/>
            <a:ext cx="12191999" cy="166464"/>
            <a:chOff x="0" y="-9136"/>
            <a:chExt cx="9143999" cy="166464"/>
          </a:xfrm>
        </p:grpSpPr>
        <p:sp>
          <p:nvSpPr>
            <p:cNvPr id="29" name="Rectangle 45"/>
            <p:cNvSpPr>
              <a:spLocks noChangeArrowheads="1"/>
            </p:cNvSpPr>
            <p:nvPr/>
          </p:nvSpPr>
          <p:spPr bwMode="auto">
            <a:xfrm>
              <a:off x="549274" y="-9136"/>
              <a:ext cx="8594725" cy="166464"/>
            </a:xfrm>
            <a:prstGeom prst="rect">
              <a:avLst/>
            </a:prstGeom>
            <a:solidFill>
              <a:schemeClr val="accent1"/>
            </a:solidFill>
            <a:ln>
              <a:noFill/>
            </a:ln>
          </p:spPr>
          <p:txBody>
            <a:bodyPr wrap="none" anchor="ctr"/>
            <a:lstStyle/>
            <a:p>
              <a:pPr defTabSz="457200" eaLnBrk="0" hangingPunct="0"/>
              <a:r>
                <a:rPr lang="en-GB" sz="3600">
                  <a:solidFill>
                    <a:srgbClr val="FFFFFF"/>
                  </a:solidFill>
                  <a:latin typeface="Arial"/>
                  <a:cs typeface="Arial"/>
                </a:rPr>
                <a:t> </a:t>
              </a:r>
            </a:p>
          </p:txBody>
        </p:sp>
        <p:sp>
          <p:nvSpPr>
            <p:cNvPr id="30" name="Rectangle 45"/>
            <p:cNvSpPr>
              <a:spLocks noChangeArrowheads="1"/>
            </p:cNvSpPr>
            <p:nvPr/>
          </p:nvSpPr>
          <p:spPr bwMode="auto">
            <a:xfrm>
              <a:off x="0" y="-9136"/>
              <a:ext cx="1161344" cy="166464"/>
            </a:xfrm>
            <a:prstGeom prst="rect">
              <a:avLst/>
            </a:prstGeom>
            <a:solidFill>
              <a:schemeClr val="accent5"/>
            </a:solidFill>
            <a:ln>
              <a:noFill/>
            </a:ln>
          </p:spPr>
          <p:txBody>
            <a:bodyPr wrap="none" anchor="ctr"/>
            <a:lstStyle/>
            <a:p>
              <a:pPr defTabSz="457200" eaLnBrk="0" hangingPunct="0"/>
              <a:r>
                <a:rPr lang="en-GB" sz="3600">
                  <a:solidFill>
                    <a:srgbClr val="FFFFFF"/>
                  </a:solidFill>
                  <a:latin typeface="Arial"/>
                  <a:cs typeface="Arial"/>
                </a:rPr>
                <a:t> </a:t>
              </a:r>
            </a:p>
          </p:txBody>
        </p:sp>
        <p:sp>
          <p:nvSpPr>
            <p:cNvPr id="31" name="Rectangle 30"/>
            <p:cNvSpPr/>
            <p:nvPr/>
          </p:nvSpPr>
          <p:spPr bwMode="auto">
            <a:xfrm>
              <a:off x="549275" y="-9136"/>
              <a:ext cx="612068" cy="166464"/>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3600">
                <a:solidFill>
                  <a:prstClr val="white"/>
                </a:solidFill>
                <a:latin typeface="Arial"/>
                <a:cs typeface="Arial"/>
              </a:endParaRPr>
            </a:p>
          </p:txBody>
        </p:sp>
      </p:grpSp>
      <p:pic>
        <p:nvPicPr>
          <p:cNvPr id="3" name="Image 2">
            <a:extLst>
              <a:ext uri="{FF2B5EF4-FFF2-40B4-BE49-F238E27FC236}">
                <a16:creationId xmlns:a16="http://schemas.microsoft.com/office/drawing/2014/main" id="{7D858D6E-CC18-4469-BCFC-393A7AB50C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07818" y="2"/>
            <a:ext cx="4167393" cy="898524"/>
          </a:xfrm>
          <a:prstGeom prst="rect">
            <a:avLst/>
          </a:prstGeom>
        </p:spPr>
      </p:pic>
    </p:spTree>
    <p:extLst>
      <p:ext uri="{BB962C8B-B14F-4D97-AF65-F5344CB8AC3E}">
        <p14:creationId xmlns:p14="http://schemas.microsoft.com/office/powerpoint/2010/main" val="93136376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Image 9" descr="grad.png"/>
          <p:cNvPicPr>
            <a:picLocks noChangeAspect="1"/>
          </p:cNvPicPr>
          <p:nvPr/>
        </p:nvPicPr>
        <p:blipFill>
          <a:blip r:embed="rId12"/>
          <a:stretch>
            <a:fillRect/>
          </a:stretch>
        </p:blipFill>
        <p:spPr>
          <a:xfrm>
            <a:off x="0" y="1426528"/>
            <a:ext cx="12192000" cy="331152"/>
          </a:xfrm>
          <a:prstGeom prst="rect">
            <a:avLst/>
          </a:prstGeom>
        </p:spPr>
      </p:pic>
      <p:sp>
        <p:nvSpPr>
          <p:cNvPr id="2" name="Espace réservé du titre 1"/>
          <p:cNvSpPr>
            <a:spLocks noGrp="1"/>
          </p:cNvSpPr>
          <p:nvPr>
            <p:ph type="title"/>
          </p:nvPr>
        </p:nvSpPr>
        <p:spPr>
          <a:xfrm>
            <a:off x="732368" y="274638"/>
            <a:ext cx="10500077" cy="1143000"/>
          </a:xfrm>
          <a:prstGeom prst="rect">
            <a:avLst/>
          </a:prstGeom>
        </p:spPr>
        <p:txBody>
          <a:bodyPr vert="horz" lIns="0" tIns="45720" rIns="0" bIns="45720" rtlCol="0" anchor="t" anchorCtr="0">
            <a:noAutofit/>
          </a:bodyPr>
          <a:lstStyle/>
          <a:p>
            <a:r>
              <a:rPr lang="en-GB" noProof="0" dirty="0" err="1"/>
              <a:t>Cliquez</a:t>
            </a:r>
            <a:r>
              <a:rPr lang="en-GB" noProof="0" dirty="0"/>
              <a:t> et </a:t>
            </a:r>
            <a:r>
              <a:rPr lang="en-GB" noProof="0" dirty="0" err="1"/>
              <a:t>modifiez</a:t>
            </a:r>
            <a:r>
              <a:rPr lang="en-GB" noProof="0" dirty="0"/>
              <a:t> le titre</a:t>
            </a:r>
          </a:p>
        </p:txBody>
      </p:sp>
      <p:sp>
        <p:nvSpPr>
          <p:cNvPr id="3" name="Espace réservé du texte 2"/>
          <p:cNvSpPr>
            <a:spLocks noGrp="1"/>
          </p:cNvSpPr>
          <p:nvPr>
            <p:ph type="body" idx="1"/>
          </p:nvPr>
        </p:nvSpPr>
        <p:spPr>
          <a:xfrm>
            <a:off x="732368" y="1600205"/>
            <a:ext cx="10500077" cy="2062103"/>
          </a:xfrm>
          <a:prstGeom prst="rect">
            <a:avLst/>
          </a:prstGeom>
        </p:spPr>
        <p:txBody>
          <a:bodyPr vert="horz" lIns="0" tIns="0" rIns="0" bIns="0" rtlCol="0">
            <a:noAutofit/>
          </a:body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6" name="Espace réservé du numéro de diapositive 5"/>
          <p:cNvSpPr>
            <a:spLocks noGrp="1"/>
          </p:cNvSpPr>
          <p:nvPr>
            <p:ph type="sldNum" sz="quarter" idx="4"/>
          </p:nvPr>
        </p:nvSpPr>
        <p:spPr>
          <a:xfrm>
            <a:off x="732367" y="6356355"/>
            <a:ext cx="1467556" cy="365125"/>
          </a:xfrm>
          <a:prstGeom prst="rect">
            <a:avLst/>
          </a:prstGeom>
        </p:spPr>
        <p:txBody>
          <a:bodyPr vert="horz" lIns="0" tIns="45720" rIns="0" bIns="45720" rtlCol="0" anchor="ctr"/>
          <a:lstStyle>
            <a:lvl1pPr algn="l">
              <a:defRPr sz="1100">
                <a:solidFill>
                  <a:srgbClr val="666666"/>
                </a:solidFill>
                <a:latin typeface="Arial"/>
                <a:cs typeface="Arial"/>
              </a:defRPr>
            </a:lvl1pPr>
          </a:lstStyle>
          <a:p>
            <a:fld id="{520594B9-611C-4C64-83DD-C01CE8126B6C}" type="slidenum">
              <a:rPr lang="fr-FR" smtClean="0"/>
              <a:t>‹N°›</a:t>
            </a:fld>
            <a:endParaRPr lang="fr-FR"/>
          </a:p>
        </p:txBody>
      </p:sp>
      <p:grpSp>
        <p:nvGrpSpPr>
          <p:cNvPr id="17" name="Grouper 16"/>
          <p:cNvGrpSpPr/>
          <p:nvPr/>
        </p:nvGrpSpPr>
        <p:grpSpPr>
          <a:xfrm>
            <a:off x="3" y="-9136"/>
            <a:ext cx="12191999" cy="166464"/>
            <a:chOff x="0" y="-9136"/>
            <a:chExt cx="9143999" cy="166464"/>
          </a:xfrm>
        </p:grpSpPr>
        <p:sp>
          <p:nvSpPr>
            <p:cNvPr id="16" name="Rectangle 45"/>
            <p:cNvSpPr>
              <a:spLocks noChangeArrowheads="1"/>
            </p:cNvSpPr>
            <p:nvPr/>
          </p:nvSpPr>
          <p:spPr bwMode="auto">
            <a:xfrm>
              <a:off x="549274" y="-9136"/>
              <a:ext cx="8594725" cy="166464"/>
            </a:xfrm>
            <a:prstGeom prst="rect">
              <a:avLst/>
            </a:prstGeom>
            <a:solidFill>
              <a:schemeClr val="accent1"/>
            </a:solidFill>
            <a:ln>
              <a:noFill/>
            </a:ln>
          </p:spPr>
          <p:txBody>
            <a:bodyPr wrap="none" anchor="ctr"/>
            <a:lstStyle/>
            <a:p>
              <a:pPr defTabSz="457200" eaLnBrk="0" hangingPunct="0"/>
              <a:r>
                <a:rPr lang="en-GB" sz="3600">
                  <a:solidFill>
                    <a:srgbClr val="FFFFFF"/>
                  </a:solidFill>
                  <a:latin typeface="Arial"/>
                  <a:cs typeface="Arial"/>
                </a:rPr>
                <a:t> </a:t>
              </a:r>
            </a:p>
          </p:txBody>
        </p:sp>
        <p:sp>
          <p:nvSpPr>
            <p:cNvPr id="8" name="Rectangle 45"/>
            <p:cNvSpPr>
              <a:spLocks noChangeArrowheads="1"/>
            </p:cNvSpPr>
            <p:nvPr/>
          </p:nvSpPr>
          <p:spPr bwMode="auto">
            <a:xfrm>
              <a:off x="0" y="-9136"/>
              <a:ext cx="1161344" cy="166464"/>
            </a:xfrm>
            <a:prstGeom prst="rect">
              <a:avLst/>
            </a:prstGeom>
            <a:solidFill>
              <a:schemeClr val="accent5"/>
            </a:solidFill>
            <a:ln>
              <a:noFill/>
            </a:ln>
          </p:spPr>
          <p:txBody>
            <a:bodyPr wrap="none" anchor="ctr"/>
            <a:lstStyle/>
            <a:p>
              <a:pPr defTabSz="457200" eaLnBrk="0" hangingPunct="0"/>
              <a:r>
                <a:rPr lang="en-GB" sz="3600">
                  <a:solidFill>
                    <a:srgbClr val="FFFFFF"/>
                  </a:solidFill>
                  <a:latin typeface="Arial"/>
                  <a:cs typeface="Arial"/>
                </a:rPr>
                <a:t> </a:t>
              </a:r>
            </a:p>
          </p:txBody>
        </p:sp>
        <p:sp>
          <p:nvSpPr>
            <p:cNvPr id="9" name="Rectangle 8"/>
            <p:cNvSpPr/>
            <p:nvPr/>
          </p:nvSpPr>
          <p:spPr bwMode="auto">
            <a:xfrm>
              <a:off x="549275" y="-9136"/>
              <a:ext cx="612068" cy="166464"/>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3600">
                <a:solidFill>
                  <a:prstClr val="white"/>
                </a:solidFill>
                <a:latin typeface="Arial"/>
                <a:cs typeface="Arial"/>
              </a:endParaRPr>
            </a:p>
          </p:txBody>
        </p:sp>
      </p:grpSp>
      <p:pic>
        <p:nvPicPr>
          <p:cNvPr id="11" name="Image 10" descr="AfDB_logo_Vertical_300.png"/>
          <p:cNvPicPr>
            <a:picLocks noChangeAspect="1"/>
          </p:cNvPicPr>
          <p:nvPr/>
        </p:nvPicPr>
        <p:blipFill>
          <a:blip r:embed="rId13"/>
          <a:stretch>
            <a:fillRect/>
          </a:stretch>
        </p:blipFill>
        <p:spPr>
          <a:xfrm>
            <a:off x="7391929" y="5851224"/>
            <a:ext cx="1606858" cy="821999"/>
          </a:xfrm>
          <a:prstGeom prst="rect">
            <a:avLst/>
          </a:prstGeom>
        </p:spPr>
      </p:pic>
      <p:pic>
        <p:nvPicPr>
          <p:cNvPr id="5" name="Image 4">
            <a:extLst>
              <a:ext uri="{FF2B5EF4-FFF2-40B4-BE49-F238E27FC236}">
                <a16:creationId xmlns:a16="http://schemas.microsoft.com/office/drawing/2014/main" id="{19DF62FA-F673-4AFC-A200-D05436826CBF}"/>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261567" y="5851224"/>
            <a:ext cx="2788442" cy="870255"/>
          </a:xfrm>
          <a:prstGeom prst="rect">
            <a:avLst/>
          </a:prstGeom>
        </p:spPr>
      </p:pic>
    </p:spTree>
    <p:extLst>
      <p:ext uri="{BB962C8B-B14F-4D97-AF65-F5344CB8AC3E}">
        <p14:creationId xmlns:p14="http://schemas.microsoft.com/office/powerpoint/2010/main" val="871564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ransition>
    <p:fade/>
  </p:transition>
  <p:txStyles>
    <p:titleStyle>
      <a:lvl1pPr algn="l" defTabSz="457200" rtl="0" eaLnBrk="1" latinLnBrk="0" hangingPunct="1">
        <a:spcBef>
          <a:spcPct val="0"/>
        </a:spcBef>
        <a:buNone/>
        <a:defRPr sz="3600" kern="1200">
          <a:solidFill>
            <a:schemeClr val="accent1"/>
          </a:solidFill>
          <a:latin typeface="Arial"/>
          <a:ea typeface="+mj-ea"/>
          <a:cs typeface="Arial"/>
        </a:defRPr>
      </a:lvl1pPr>
    </p:titleStyle>
    <p:bodyStyle>
      <a:lvl1pPr marL="0" indent="0" algn="l" defTabSz="457200" rtl="0" eaLnBrk="1" latinLnBrk="0" hangingPunct="1">
        <a:lnSpc>
          <a:spcPct val="110000"/>
        </a:lnSpc>
        <a:spcBef>
          <a:spcPts val="300"/>
        </a:spcBef>
        <a:buClr>
          <a:schemeClr val="accent1"/>
        </a:buClr>
        <a:buFont typeface="Arial"/>
        <a:buNone/>
        <a:defRPr sz="2600" b="0" kern="1200">
          <a:solidFill>
            <a:schemeClr val="tx1"/>
          </a:solidFill>
          <a:latin typeface="Arial"/>
          <a:ea typeface="+mn-ea"/>
          <a:cs typeface="Arial"/>
        </a:defRPr>
      </a:lvl1pPr>
      <a:lvl2pPr marL="324000" indent="-180000" algn="l" defTabSz="457200" rtl="0" eaLnBrk="1" latinLnBrk="0" hangingPunct="1">
        <a:lnSpc>
          <a:spcPct val="100000"/>
        </a:lnSpc>
        <a:spcBef>
          <a:spcPts val="300"/>
        </a:spcBef>
        <a:buClr>
          <a:schemeClr val="accent1"/>
        </a:buClr>
        <a:buFont typeface="Arial"/>
        <a:buChar char="•"/>
        <a:defRPr sz="2600" b="0" kern="1200">
          <a:solidFill>
            <a:schemeClr val="accent1"/>
          </a:solidFill>
          <a:latin typeface="Arial"/>
          <a:ea typeface="+mn-ea"/>
          <a:cs typeface="Arial"/>
        </a:defRPr>
      </a:lvl2pPr>
      <a:lvl3pPr marL="648000" indent="-180000" algn="l" defTabSz="457200" rtl="0" eaLnBrk="1" latinLnBrk="0" hangingPunct="1">
        <a:lnSpc>
          <a:spcPct val="100000"/>
        </a:lnSpc>
        <a:spcBef>
          <a:spcPts val="300"/>
        </a:spcBef>
        <a:buClr>
          <a:schemeClr val="accent1"/>
        </a:buClr>
        <a:buFont typeface="Arial"/>
        <a:buChar char="•"/>
        <a:defRPr sz="2200" b="0" kern="1200">
          <a:solidFill>
            <a:srgbClr val="404040"/>
          </a:solidFill>
          <a:latin typeface="Arial"/>
          <a:ea typeface="+mn-ea"/>
          <a:cs typeface="Arial"/>
        </a:defRPr>
      </a:lvl3pPr>
      <a:lvl4pPr marL="972000" indent="-180000" algn="l" defTabSz="457200" rtl="0" eaLnBrk="1" latinLnBrk="0" hangingPunct="1">
        <a:lnSpc>
          <a:spcPct val="100000"/>
        </a:lnSpc>
        <a:spcBef>
          <a:spcPts val="300"/>
        </a:spcBef>
        <a:buClr>
          <a:schemeClr val="accent1"/>
        </a:buClr>
        <a:buFont typeface="Arial"/>
        <a:buChar char="•"/>
        <a:defRPr sz="2200" b="0" kern="1200">
          <a:solidFill>
            <a:srgbClr val="404040"/>
          </a:solidFill>
          <a:latin typeface="Arial"/>
          <a:ea typeface="+mn-ea"/>
          <a:cs typeface="Arial"/>
        </a:defRPr>
      </a:lvl4pPr>
      <a:lvl5pPr marL="1296000" indent="-180000" algn="l" defTabSz="457200" rtl="0" eaLnBrk="1" latinLnBrk="0" hangingPunct="1">
        <a:lnSpc>
          <a:spcPct val="100000"/>
        </a:lnSpc>
        <a:spcBef>
          <a:spcPts val="300"/>
        </a:spcBef>
        <a:buClr>
          <a:schemeClr val="accent1"/>
        </a:buClr>
        <a:buFont typeface="Arial"/>
        <a:buChar char="•"/>
        <a:defRPr sz="2200" b="0" kern="1200">
          <a:solidFill>
            <a:srgbClr val="40404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Visio_Drawing.vsdx"/><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325264" y="2263154"/>
            <a:ext cx="9952336" cy="2998049"/>
          </a:xfrm>
        </p:spPr>
        <p:txBody>
          <a:bodyPr>
            <a:normAutofit fontScale="90000"/>
          </a:bodyPr>
          <a:lstStyle/>
          <a:p>
            <a:r>
              <a:rPr lang="en-US" noProof="0" dirty="0"/>
              <a:t>Capacity Building for Gender Statistics and Monitoring Systems (CB-</a:t>
            </a:r>
            <a:r>
              <a:rPr lang="en-US" noProof="0" dirty="0" err="1"/>
              <a:t>GenSMS</a:t>
            </a:r>
            <a:r>
              <a:rPr lang="en-US" noProof="0" dirty="0"/>
              <a:t>) Project</a:t>
            </a:r>
            <a:br>
              <a:rPr lang="en-US" noProof="0" dirty="0"/>
            </a:br>
            <a:br>
              <a:rPr lang="en-US" noProof="0" dirty="0"/>
            </a:br>
            <a:r>
              <a:rPr lang="en-US" sz="3600" noProof="0" dirty="0"/>
              <a:t>MULTINATIONAL – Burundi, Mozambique, South Sudan, and Zimbabwe</a:t>
            </a:r>
            <a:br>
              <a:rPr lang="en-US" sz="3600" noProof="0" dirty="0"/>
            </a:br>
            <a:endParaRPr lang="en-US" sz="3600" noProof="0" dirty="0"/>
          </a:p>
        </p:txBody>
      </p:sp>
      <p:sp>
        <p:nvSpPr>
          <p:cNvPr id="3" name="Sous-titre 2"/>
          <p:cNvSpPr>
            <a:spLocks noGrp="1"/>
          </p:cNvSpPr>
          <p:nvPr>
            <p:ph type="subTitle" idx="1"/>
          </p:nvPr>
        </p:nvSpPr>
        <p:spPr>
          <a:xfrm>
            <a:off x="732365" y="4795617"/>
            <a:ext cx="10545235" cy="1338942"/>
          </a:xfrm>
        </p:spPr>
        <p:txBody>
          <a:bodyPr/>
          <a:lstStyle/>
          <a:p>
            <a:r>
              <a:rPr lang="en-US" noProof="0" dirty="0"/>
              <a:t>Appraisal Mission 5-13 October 2021 </a:t>
            </a:r>
          </a:p>
        </p:txBody>
      </p:sp>
    </p:spTree>
    <p:extLst>
      <p:ext uri="{BB962C8B-B14F-4D97-AF65-F5344CB8AC3E}">
        <p14:creationId xmlns:p14="http://schemas.microsoft.com/office/powerpoint/2010/main" val="121174853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BA39D0-5712-49DC-990A-1610E684EF24}"/>
              </a:ext>
            </a:extLst>
          </p:cNvPr>
          <p:cNvSpPr>
            <a:spLocks noGrp="1"/>
          </p:cNvSpPr>
          <p:nvPr>
            <p:ph type="title"/>
          </p:nvPr>
        </p:nvSpPr>
        <p:spPr>
          <a:xfrm>
            <a:off x="724247" y="413797"/>
            <a:ext cx="10500077" cy="784245"/>
          </a:xfrm>
        </p:spPr>
        <p:txBody>
          <a:bodyPr/>
          <a:lstStyle/>
          <a:p>
            <a:r>
              <a:rPr lang="en-US" dirty="0"/>
              <a:t>Outline of the presentation</a:t>
            </a:r>
          </a:p>
        </p:txBody>
      </p:sp>
      <p:sp>
        <p:nvSpPr>
          <p:cNvPr id="3" name="ZoneTexte 2">
            <a:extLst>
              <a:ext uri="{FF2B5EF4-FFF2-40B4-BE49-F238E27FC236}">
                <a16:creationId xmlns:a16="http://schemas.microsoft.com/office/drawing/2014/main" id="{724932D9-0F19-41D0-8889-8C311876675E}"/>
              </a:ext>
            </a:extLst>
          </p:cNvPr>
          <p:cNvSpPr txBox="1"/>
          <p:nvPr/>
        </p:nvSpPr>
        <p:spPr>
          <a:xfrm>
            <a:off x="606735" y="1876927"/>
            <a:ext cx="10978530" cy="4401205"/>
          </a:xfrm>
          <a:prstGeom prst="rect">
            <a:avLst/>
          </a:prstGeom>
          <a:noFill/>
        </p:spPr>
        <p:txBody>
          <a:bodyPr wrap="square" rtlCol="0">
            <a:spAutoFit/>
          </a:bodyPr>
          <a:lstStyle/>
          <a:p>
            <a:pPr marL="457200" indent="-457200">
              <a:buClr>
                <a:schemeClr val="accent1">
                  <a:lumMod val="75000"/>
                </a:schemeClr>
              </a:buClr>
              <a:buFont typeface="Wingdings" panose="05000000000000000000" pitchFamily="2" charset="2"/>
              <a:buChar char="q"/>
            </a:pPr>
            <a:r>
              <a:rPr lang="en-US" sz="2800" dirty="0"/>
              <a:t>Mission Objectives </a:t>
            </a:r>
          </a:p>
          <a:p>
            <a:pPr marL="457200" indent="-457200">
              <a:buClr>
                <a:schemeClr val="accent1">
                  <a:lumMod val="75000"/>
                </a:schemeClr>
              </a:buClr>
              <a:buFont typeface="Wingdings" panose="05000000000000000000" pitchFamily="2" charset="2"/>
              <a:buChar char="q"/>
            </a:pPr>
            <a:r>
              <a:rPr lang="en-US" sz="2800" dirty="0">
                <a:solidFill>
                  <a:srgbClr val="0070C0"/>
                </a:solidFill>
              </a:rPr>
              <a:t>Overview of Mission Program</a:t>
            </a:r>
          </a:p>
          <a:p>
            <a:pPr marL="457200" indent="-457200">
              <a:buClr>
                <a:schemeClr val="accent1">
                  <a:lumMod val="75000"/>
                </a:schemeClr>
              </a:buClr>
              <a:buFont typeface="Wingdings" panose="05000000000000000000" pitchFamily="2" charset="2"/>
              <a:buChar char="q"/>
            </a:pPr>
            <a:r>
              <a:rPr lang="en-US" sz="2800" dirty="0"/>
              <a:t>Project justification, objectives, and components </a:t>
            </a:r>
          </a:p>
          <a:p>
            <a:pPr marL="457200" indent="-457200">
              <a:buClr>
                <a:schemeClr val="accent1">
                  <a:lumMod val="75000"/>
                </a:schemeClr>
              </a:buClr>
              <a:buFont typeface="Wingdings" panose="05000000000000000000" pitchFamily="2" charset="2"/>
              <a:buChar char="q"/>
            </a:pPr>
            <a:r>
              <a:rPr lang="en-US" sz="2800" dirty="0"/>
              <a:t> </a:t>
            </a:r>
            <a:r>
              <a:rPr lang="en-US" sz="2800" dirty="0">
                <a:solidFill>
                  <a:srgbClr val="0070C0"/>
                </a:solidFill>
              </a:rPr>
              <a:t>Overview of the state of play on Gender Statistics key programs (ongoing and planned) and identify the critical capacity gaps (UNECA)</a:t>
            </a:r>
          </a:p>
          <a:p>
            <a:pPr marL="457200" indent="-457200">
              <a:buClr>
                <a:schemeClr val="accent1">
                  <a:lumMod val="75000"/>
                </a:schemeClr>
              </a:buClr>
              <a:buFont typeface="Wingdings" panose="05000000000000000000" pitchFamily="2" charset="2"/>
              <a:buChar char="q"/>
            </a:pPr>
            <a:r>
              <a:rPr lang="en-US" sz="2800" dirty="0"/>
              <a:t>Deep Dive on project component 1 (Gender Statistics)</a:t>
            </a:r>
          </a:p>
          <a:p>
            <a:pPr marL="457200" indent="-457200">
              <a:buClr>
                <a:schemeClr val="accent1">
                  <a:lumMod val="75000"/>
                </a:schemeClr>
              </a:buClr>
              <a:buFont typeface="Wingdings" panose="05000000000000000000" pitchFamily="2" charset="2"/>
              <a:buChar char="q"/>
            </a:pPr>
            <a:r>
              <a:rPr lang="en-US" sz="2800" dirty="0">
                <a:solidFill>
                  <a:srgbClr val="0070C0"/>
                </a:solidFill>
              </a:rPr>
              <a:t>Deep Dive on project component 2 (Monitoring Systems)</a:t>
            </a:r>
          </a:p>
          <a:p>
            <a:pPr marL="457200" indent="-457200">
              <a:buClr>
                <a:schemeClr val="accent1">
                  <a:lumMod val="75000"/>
                </a:schemeClr>
              </a:buClr>
              <a:buFont typeface="Wingdings" panose="05000000000000000000" pitchFamily="2" charset="2"/>
              <a:buChar char="q"/>
            </a:pPr>
            <a:r>
              <a:rPr lang="en-US" sz="2800" dirty="0"/>
              <a:t>Project Results Framework, Budget estimated and allocation</a:t>
            </a:r>
          </a:p>
          <a:p>
            <a:pPr marL="457200" indent="-457200">
              <a:buClr>
                <a:schemeClr val="accent1">
                  <a:lumMod val="75000"/>
                </a:schemeClr>
              </a:buClr>
              <a:buFont typeface="Wingdings" panose="05000000000000000000" pitchFamily="2" charset="2"/>
              <a:buChar char="q"/>
            </a:pPr>
            <a:endParaRPr lang="en-US" sz="2800" dirty="0"/>
          </a:p>
          <a:p>
            <a:pPr>
              <a:buClr>
                <a:schemeClr val="accent1">
                  <a:lumMod val="75000"/>
                </a:schemeClr>
              </a:buClr>
            </a:pPr>
            <a:endParaRPr lang="en-US" sz="2800" dirty="0"/>
          </a:p>
        </p:txBody>
      </p:sp>
    </p:spTree>
    <p:extLst>
      <p:ext uri="{BB962C8B-B14F-4D97-AF65-F5344CB8AC3E}">
        <p14:creationId xmlns:p14="http://schemas.microsoft.com/office/powerpoint/2010/main" val="5503723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BA39D0-5712-49DC-990A-1610E684EF24}"/>
              </a:ext>
            </a:extLst>
          </p:cNvPr>
          <p:cNvSpPr>
            <a:spLocks noGrp="1"/>
          </p:cNvSpPr>
          <p:nvPr>
            <p:ph type="title"/>
          </p:nvPr>
        </p:nvSpPr>
        <p:spPr>
          <a:xfrm>
            <a:off x="636112" y="226510"/>
            <a:ext cx="10500077" cy="1143000"/>
          </a:xfrm>
        </p:spPr>
        <p:txBody>
          <a:bodyPr/>
          <a:lstStyle/>
          <a:p>
            <a:r>
              <a:rPr lang="en-US" dirty="0"/>
              <a:t>Mission Objectives</a:t>
            </a:r>
          </a:p>
        </p:txBody>
      </p:sp>
      <p:sp>
        <p:nvSpPr>
          <p:cNvPr id="3" name="ZoneTexte 2">
            <a:extLst>
              <a:ext uri="{FF2B5EF4-FFF2-40B4-BE49-F238E27FC236}">
                <a16:creationId xmlns:a16="http://schemas.microsoft.com/office/drawing/2014/main" id="{724932D9-0F19-41D0-8889-8C311876675E}"/>
              </a:ext>
            </a:extLst>
          </p:cNvPr>
          <p:cNvSpPr txBox="1"/>
          <p:nvPr/>
        </p:nvSpPr>
        <p:spPr>
          <a:xfrm>
            <a:off x="636112" y="2204637"/>
            <a:ext cx="10978530" cy="3970318"/>
          </a:xfrm>
          <a:prstGeom prst="rect">
            <a:avLst/>
          </a:prstGeom>
          <a:noFill/>
        </p:spPr>
        <p:txBody>
          <a:bodyPr wrap="square" rtlCol="0">
            <a:spAutoFit/>
          </a:bodyPr>
          <a:lstStyle/>
          <a:p>
            <a:pPr marL="457200" indent="-457200">
              <a:buClr>
                <a:schemeClr val="accent1">
                  <a:lumMod val="75000"/>
                </a:schemeClr>
              </a:buClr>
              <a:buFont typeface="Arial" panose="020B0604020202020204" pitchFamily="34" charset="0"/>
              <a:buChar char="•"/>
            </a:pPr>
            <a:r>
              <a:rPr lang="en-US" sz="2800" dirty="0">
                <a:solidFill>
                  <a:srgbClr val="0070C0"/>
                </a:solidFill>
              </a:rPr>
              <a:t>The purpose of the mission is to appraise the Capacity Building for Gender Statistics and </a:t>
            </a:r>
            <a:r>
              <a:rPr lang="fr-FR" sz="2800" dirty="0">
                <a:solidFill>
                  <a:srgbClr val="0070C0"/>
                </a:solidFill>
              </a:rPr>
              <a:t>Monitoring </a:t>
            </a:r>
            <a:r>
              <a:rPr lang="fr-FR" sz="2800" dirty="0" err="1">
                <a:solidFill>
                  <a:srgbClr val="0070C0"/>
                </a:solidFill>
              </a:rPr>
              <a:t>Systems</a:t>
            </a:r>
            <a:r>
              <a:rPr lang="fr-FR" sz="2800" dirty="0">
                <a:solidFill>
                  <a:srgbClr val="0070C0"/>
                </a:solidFill>
              </a:rPr>
              <a:t> (CB-</a:t>
            </a:r>
            <a:r>
              <a:rPr lang="fr-FR" sz="2800" dirty="0" err="1">
                <a:solidFill>
                  <a:srgbClr val="0070C0"/>
                </a:solidFill>
              </a:rPr>
              <a:t>GenSMS</a:t>
            </a:r>
            <a:r>
              <a:rPr lang="fr-FR" sz="2800" dirty="0">
                <a:solidFill>
                  <a:srgbClr val="0070C0"/>
                </a:solidFill>
              </a:rPr>
              <a:t>) Project </a:t>
            </a:r>
          </a:p>
          <a:p>
            <a:pPr marL="457200" indent="-457200">
              <a:buClr>
                <a:schemeClr val="accent1">
                  <a:lumMod val="75000"/>
                </a:schemeClr>
              </a:buClr>
              <a:buFont typeface="Arial" panose="020B0604020202020204" pitchFamily="34" charset="0"/>
              <a:buChar char="•"/>
            </a:pPr>
            <a:endParaRPr lang="en-US" sz="2800" dirty="0"/>
          </a:p>
          <a:p>
            <a:pPr marL="457200" indent="-457200">
              <a:buClr>
                <a:schemeClr val="accent1">
                  <a:lumMod val="75000"/>
                </a:schemeClr>
              </a:buClr>
              <a:buFont typeface="Arial" panose="020B0604020202020204" pitchFamily="34" charset="0"/>
              <a:buChar char="•"/>
            </a:pPr>
            <a:endParaRPr lang="en-US" sz="2800" dirty="0"/>
          </a:p>
          <a:p>
            <a:pPr marL="457200" indent="-457200">
              <a:buClr>
                <a:schemeClr val="accent1">
                  <a:lumMod val="75000"/>
                </a:schemeClr>
              </a:buClr>
              <a:buFont typeface="Arial" panose="020B0604020202020204" pitchFamily="34" charset="0"/>
              <a:buChar char="•"/>
            </a:pPr>
            <a:r>
              <a:rPr lang="en-US" sz="2800" dirty="0"/>
              <a:t>This is to undertake consultations with relevant officials at the UNECA and other key stakeholders and partners, in order to collect data and information to enable the preparation of a Project Appraisal Report for CB-</a:t>
            </a:r>
            <a:r>
              <a:rPr lang="en-US" sz="2800" dirty="0" err="1"/>
              <a:t>GenSMS</a:t>
            </a:r>
            <a:r>
              <a:rPr lang="en-US" sz="2800" dirty="0"/>
              <a:t> Project</a:t>
            </a:r>
          </a:p>
          <a:p>
            <a:pPr marL="457200" indent="-457200">
              <a:buClr>
                <a:schemeClr val="accent1">
                  <a:lumMod val="75000"/>
                </a:schemeClr>
              </a:buClr>
              <a:buFont typeface="Arial" panose="020B0604020202020204" pitchFamily="34" charset="0"/>
              <a:buChar char="•"/>
            </a:pPr>
            <a:endParaRPr lang="en-US" sz="2800" dirty="0"/>
          </a:p>
        </p:txBody>
      </p:sp>
    </p:spTree>
    <p:extLst>
      <p:ext uri="{BB962C8B-B14F-4D97-AF65-F5344CB8AC3E}">
        <p14:creationId xmlns:p14="http://schemas.microsoft.com/office/powerpoint/2010/main" val="242699233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BA39D0-5712-49DC-990A-1610E684EF24}"/>
              </a:ext>
            </a:extLst>
          </p:cNvPr>
          <p:cNvSpPr>
            <a:spLocks noGrp="1"/>
          </p:cNvSpPr>
          <p:nvPr>
            <p:ph type="title"/>
          </p:nvPr>
        </p:nvSpPr>
        <p:spPr>
          <a:xfrm>
            <a:off x="636112" y="226510"/>
            <a:ext cx="10500077" cy="1143000"/>
          </a:xfrm>
        </p:spPr>
        <p:txBody>
          <a:bodyPr/>
          <a:lstStyle/>
          <a:p>
            <a:r>
              <a:rPr lang="en-US" dirty="0"/>
              <a:t>Overview of Mission Program</a:t>
            </a:r>
          </a:p>
        </p:txBody>
      </p:sp>
      <p:sp>
        <p:nvSpPr>
          <p:cNvPr id="3" name="ZoneTexte 2">
            <a:extLst>
              <a:ext uri="{FF2B5EF4-FFF2-40B4-BE49-F238E27FC236}">
                <a16:creationId xmlns:a16="http://schemas.microsoft.com/office/drawing/2014/main" id="{724932D9-0F19-41D0-8889-8C311876675E}"/>
              </a:ext>
            </a:extLst>
          </p:cNvPr>
          <p:cNvSpPr txBox="1"/>
          <p:nvPr/>
        </p:nvSpPr>
        <p:spPr>
          <a:xfrm>
            <a:off x="636112" y="2314806"/>
            <a:ext cx="10978530" cy="1815882"/>
          </a:xfrm>
          <a:prstGeom prst="rect">
            <a:avLst/>
          </a:prstGeom>
          <a:noFill/>
        </p:spPr>
        <p:txBody>
          <a:bodyPr wrap="square" rtlCol="0">
            <a:spAutoFit/>
          </a:bodyPr>
          <a:lstStyle/>
          <a:p>
            <a:pPr>
              <a:buClr>
                <a:schemeClr val="accent1">
                  <a:lumMod val="75000"/>
                </a:schemeClr>
              </a:buClr>
            </a:pPr>
            <a:r>
              <a:rPr lang="en-US" sz="2800" dirty="0">
                <a:solidFill>
                  <a:srgbClr val="0070C0"/>
                </a:solidFill>
              </a:rPr>
              <a:t>Mission program</a:t>
            </a:r>
            <a:r>
              <a:rPr lang="fr-FR" sz="2800" dirty="0">
                <a:solidFill>
                  <a:srgbClr val="0070C0"/>
                </a:solidFill>
              </a:rPr>
              <a:t> </a:t>
            </a:r>
          </a:p>
          <a:p>
            <a:pPr marL="457200" indent="-457200">
              <a:buClr>
                <a:schemeClr val="accent1">
                  <a:lumMod val="75000"/>
                </a:schemeClr>
              </a:buClr>
              <a:buFont typeface="Arial" panose="020B0604020202020204" pitchFamily="34" charset="0"/>
              <a:buChar char="•"/>
            </a:pPr>
            <a:endParaRPr lang="en-US" sz="2800" dirty="0"/>
          </a:p>
          <a:p>
            <a:pPr marL="457200" indent="-457200">
              <a:buClr>
                <a:schemeClr val="accent1">
                  <a:lumMod val="75000"/>
                </a:schemeClr>
              </a:buClr>
              <a:buFont typeface="Arial" panose="020B0604020202020204" pitchFamily="34" charset="0"/>
              <a:buChar char="•"/>
            </a:pPr>
            <a:endParaRPr lang="en-US" sz="2800" dirty="0"/>
          </a:p>
          <a:p>
            <a:pPr marL="457200" indent="-457200">
              <a:buClr>
                <a:schemeClr val="accent1">
                  <a:lumMod val="75000"/>
                </a:schemeClr>
              </a:buClr>
              <a:buFont typeface="Arial" panose="020B0604020202020204" pitchFamily="34" charset="0"/>
              <a:buChar char="•"/>
            </a:pPr>
            <a:endParaRPr lang="en-US" sz="2800" dirty="0"/>
          </a:p>
        </p:txBody>
      </p:sp>
    </p:spTree>
    <p:extLst>
      <p:ext uri="{BB962C8B-B14F-4D97-AF65-F5344CB8AC3E}">
        <p14:creationId xmlns:p14="http://schemas.microsoft.com/office/powerpoint/2010/main" val="114230039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BA39D0-5712-49DC-990A-1610E684EF24}"/>
              </a:ext>
            </a:extLst>
          </p:cNvPr>
          <p:cNvSpPr>
            <a:spLocks noGrp="1"/>
          </p:cNvSpPr>
          <p:nvPr>
            <p:ph type="title"/>
          </p:nvPr>
        </p:nvSpPr>
        <p:spPr>
          <a:xfrm>
            <a:off x="636112" y="226510"/>
            <a:ext cx="10500077" cy="1143000"/>
          </a:xfrm>
        </p:spPr>
        <p:txBody>
          <a:bodyPr/>
          <a:lstStyle/>
          <a:p>
            <a:r>
              <a:rPr lang="en-US" dirty="0"/>
              <a:t>PROJECT JUSTIFICATION</a:t>
            </a:r>
          </a:p>
        </p:txBody>
      </p:sp>
      <p:sp>
        <p:nvSpPr>
          <p:cNvPr id="3" name="ZoneTexte 2">
            <a:extLst>
              <a:ext uri="{FF2B5EF4-FFF2-40B4-BE49-F238E27FC236}">
                <a16:creationId xmlns:a16="http://schemas.microsoft.com/office/drawing/2014/main" id="{724932D9-0F19-41D0-8889-8C311876675E}"/>
              </a:ext>
            </a:extLst>
          </p:cNvPr>
          <p:cNvSpPr txBox="1"/>
          <p:nvPr/>
        </p:nvSpPr>
        <p:spPr>
          <a:xfrm>
            <a:off x="396885" y="1763962"/>
            <a:ext cx="10978530" cy="4401205"/>
          </a:xfrm>
          <a:prstGeom prst="rect">
            <a:avLst/>
          </a:prstGeom>
          <a:noFill/>
        </p:spPr>
        <p:txBody>
          <a:bodyPr wrap="square" rtlCol="0">
            <a:spAutoFit/>
          </a:bodyPr>
          <a:lstStyle/>
          <a:p>
            <a:pPr>
              <a:buClr>
                <a:schemeClr val="accent1">
                  <a:lumMod val="75000"/>
                </a:schemeClr>
              </a:buClr>
            </a:pPr>
            <a:r>
              <a:rPr lang="en-US" sz="2800" dirty="0"/>
              <a:t>Compiling gender statistics for Africa Regional Members States (RMC) is essential to meeting the urgent need for reliable and timely data to help in the formulation and further refining of gender-responsive Poverty Reduction Strategies. </a:t>
            </a:r>
            <a:r>
              <a:rPr lang="en-US" sz="2800" dirty="0">
                <a:solidFill>
                  <a:srgbClr val="0070C0"/>
                </a:solidFill>
              </a:rPr>
              <a:t>Gender statistics are key for inclusive national development planning. </a:t>
            </a:r>
          </a:p>
          <a:p>
            <a:pPr>
              <a:buClr>
                <a:schemeClr val="accent1">
                  <a:lumMod val="75000"/>
                </a:schemeClr>
              </a:buClr>
            </a:pPr>
            <a:endParaRPr lang="en-US" sz="2800" dirty="0">
              <a:solidFill>
                <a:srgbClr val="0070C0"/>
              </a:solidFill>
            </a:endParaRPr>
          </a:p>
          <a:p>
            <a:pPr>
              <a:buClr>
                <a:schemeClr val="accent1">
                  <a:lumMod val="75000"/>
                </a:schemeClr>
              </a:buClr>
            </a:pPr>
            <a:r>
              <a:rPr lang="en-US" sz="2800" dirty="0"/>
              <a:t>Unfortunately, almost all African countries are facing </a:t>
            </a:r>
            <a:r>
              <a:rPr lang="en-US" sz="2800" dirty="0">
                <a:solidFill>
                  <a:schemeClr val="tx2"/>
                </a:solidFill>
              </a:rPr>
              <a:t>challenges</a:t>
            </a:r>
            <a:r>
              <a:rPr lang="en-US" sz="2800" dirty="0"/>
              <a:t> in producing and disseminating robust gender statistics.</a:t>
            </a:r>
          </a:p>
          <a:p>
            <a:pPr>
              <a:buClr>
                <a:schemeClr val="accent1">
                  <a:lumMod val="75000"/>
                </a:schemeClr>
              </a:buClr>
            </a:pPr>
            <a:r>
              <a:rPr lang="fr-FR" sz="2800" dirty="0"/>
              <a:t> </a:t>
            </a:r>
          </a:p>
          <a:p>
            <a:pPr marL="457200" indent="-457200">
              <a:buClr>
                <a:schemeClr val="accent1">
                  <a:lumMod val="75000"/>
                </a:schemeClr>
              </a:buClr>
              <a:buFont typeface="Arial" panose="020B0604020202020204" pitchFamily="34" charset="0"/>
              <a:buChar char="•"/>
            </a:pPr>
            <a:endParaRPr lang="en-US" sz="2800" dirty="0"/>
          </a:p>
        </p:txBody>
      </p:sp>
    </p:spTree>
    <p:extLst>
      <p:ext uri="{BB962C8B-B14F-4D97-AF65-F5344CB8AC3E}">
        <p14:creationId xmlns:p14="http://schemas.microsoft.com/office/powerpoint/2010/main" val="179800308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BA39D0-5712-49DC-990A-1610E684EF24}"/>
              </a:ext>
            </a:extLst>
          </p:cNvPr>
          <p:cNvSpPr>
            <a:spLocks noGrp="1"/>
          </p:cNvSpPr>
          <p:nvPr>
            <p:ph type="title"/>
          </p:nvPr>
        </p:nvSpPr>
        <p:spPr>
          <a:xfrm>
            <a:off x="396885" y="358713"/>
            <a:ext cx="11339223" cy="820092"/>
          </a:xfrm>
        </p:spPr>
        <p:txBody>
          <a:bodyPr/>
          <a:lstStyle/>
          <a:p>
            <a:r>
              <a:rPr lang="en-US" sz="3200" dirty="0"/>
              <a:t>GENDER STATISTICS CHALLENGES IN AFRICA</a:t>
            </a:r>
          </a:p>
        </p:txBody>
      </p:sp>
      <p:sp>
        <p:nvSpPr>
          <p:cNvPr id="3" name="ZoneTexte 2">
            <a:extLst>
              <a:ext uri="{FF2B5EF4-FFF2-40B4-BE49-F238E27FC236}">
                <a16:creationId xmlns:a16="http://schemas.microsoft.com/office/drawing/2014/main" id="{724932D9-0F19-41D0-8889-8C311876675E}"/>
              </a:ext>
            </a:extLst>
          </p:cNvPr>
          <p:cNvSpPr txBox="1"/>
          <p:nvPr/>
        </p:nvSpPr>
        <p:spPr>
          <a:xfrm>
            <a:off x="396885" y="1468540"/>
            <a:ext cx="10978530" cy="6555641"/>
          </a:xfrm>
          <a:prstGeom prst="rect">
            <a:avLst/>
          </a:prstGeom>
          <a:noFill/>
        </p:spPr>
        <p:txBody>
          <a:bodyPr wrap="square" rtlCol="0">
            <a:spAutoFit/>
          </a:bodyPr>
          <a:lstStyle/>
          <a:p>
            <a:pPr marL="457200" indent="-457200">
              <a:buClr>
                <a:schemeClr val="accent1">
                  <a:lumMod val="75000"/>
                </a:schemeClr>
              </a:buClr>
              <a:buFont typeface="Wingdings" panose="05000000000000000000" pitchFamily="2" charset="2"/>
              <a:buChar char="q"/>
            </a:pPr>
            <a:r>
              <a:rPr lang="en-US" sz="2800" dirty="0"/>
              <a:t>Lack of an enabling environment, including poor legal frameworks and a weak policy environment</a:t>
            </a:r>
          </a:p>
          <a:p>
            <a:pPr marL="457200" indent="-457200">
              <a:buClr>
                <a:schemeClr val="accent1">
                  <a:lumMod val="75000"/>
                </a:schemeClr>
              </a:buClr>
              <a:buFont typeface="Wingdings" panose="05000000000000000000" pitchFamily="2" charset="2"/>
              <a:buChar char="q"/>
            </a:pPr>
            <a:r>
              <a:rPr lang="en-US" sz="2800" dirty="0">
                <a:solidFill>
                  <a:schemeClr val="tx2"/>
                </a:solidFill>
              </a:rPr>
              <a:t>Lack of Domestic financial resources for gender statistics</a:t>
            </a:r>
          </a:p>
          <a:p>
            <a:pPr marL="457200" indent="-457200">
              <a:buClr>
                <a:schemeClr val="accent1">
                  <a:lumMod val="75000"/>
                </a:schemeClr>
              </a:buClr>
              <a:buFont typeface="Wingdings" panose="05000000000000000000" pitchFamily="2" charset="2"/>
              <a:buChar char="q"/>
            </a:pPr>
            <a:r>
              <a:rPr lang="en-US" sz="2800" dirty="0"/>
              <a:t>Poor coordination Mechanism</a:t>
            </a:r>
          </a:p>
          <a:p>
            <a:pPr marL="457200" indent="-457200">
              <a:buClr>
                <a:schemeClr val="accent1">
                  <a:lumMod val="75000"/>
                </a:schemeClr>
              </a:buClr>
              <a:buFont typeface="Wingdings" panose="05000000000000000000" pitchFamily="2" charset="2"/>
              <a:buChar char="q"/>
            </a:pPr>
            <a:r>
              <a:rPr lang="en-US" sz="2800" dirty="0">
                <a:solidFill>
                  <a:schemeClr val="tx2"/>
                </a:solidFill>
              </a:rPr>
              <a:t>Lack of harmonization of concepts, definitions and methodologies as well as poor technical capacities</a:t>
            </a:r>
          </a:p>
          <a:p>
            <a:pPr marL="457200" indent="-457200">
              <a:buClr>
                <a:schemeClr val="accent1">
                  <a:lumMod val="75000"/>
                </a:schemeClr>
              </a:buClr>
              <a:buFont typeface="Wingdings" panose="05000000000000000000" pitchFamily="2" charset="2"/>
              <a:buChar char="q"/>
            </a:pPr>
            <a:r>
              <a:rPr lang="en-US" sz="2800" dirty="0"/>
              <a:t>Data accessibility, including poor open data policies and </a:t>
            </a:r>
            <a:r>
              <a:rPr lang="en-US" sz="2800" dirty="0" err="1"/>
              <a:t>programmes</a:t>
            </a:r>
            <a:endParaRPr lang="en-US" sz="2800" dirty="0"/>
          </a:p>
          <a:p>
            <a:pPr marL="457200" indent="-457200">
              <a:buClr>
                <a:schemeClr val="accent1">
                  <a:lumMod val="75000"/>
                </a:schemeClr>
              </a:buClr>
              <a:buFont typeface="Wingdings" panose="05000000000000000000" pitchFamily="2" charset="2"/>
              <a:buChar char="q"/>
            </a:pPr>
            <a:r>
              <a:rPr lang="en-US" sz="2800" dirty="0">
                <a:solidFill>
                  <a:schemeClr val="tx2"/>
                </a:solidFill>
              </a:rPr>
              <a:t>Lack of gender-specific surveys</a:t>
            </a:r>
          </a:p>
          <a:p>
            <a:pPr marL="457200" indent="-457200">
              <a:buClr>
                <a:schemeClr val="accent1">
                  <a:lumMod val="75000"/>
                </a:schemeClr>
              </a:buClr>
              <a:buFont typeface="Wingdings" panose="05000000000000000000" pitchFamily="2" charset="2"/>
              <a:buChar char="q"/>
            </a:pPr>
            <a:r>
              <a:rPr lang="en-US" sz="2800" dirty="0"/>
              <a:t>Poor integration of gender statistics into ongoing statistics work; poor administrative records; and ineffective and outdated dissemination approaches</a:t>
            </a:r>
          </a:p>
          <a:p>
            <a:pPr marL="457200" indent="-457200">
              <a:buClr>
                <a:schemeClr val="accent1">
                  <a:lumMod val="75000"/>
                </a:schemeClr>
              </a:buClr>
              <a:buFont typeface="Wingdings" panose="05000000000000000000" pitchFamily="2" charset="2"/>
              <a:buChar char="q"/>
            </a:pPr>
            <a:endParaRPr lang="en-US" sz="2800" dirty="0"/>
          </a:p>
          <a:p>
            <a:pPr marL="457200" indent="-457200">
              <a:buClr>
                <a:schemeClr val="accent1">
                  <a:lumMod val="75000"/>
                </a:schemeClr>
              </a:buClr>
              <a:buFont typeface="Wingdings" panose="05000000000000000000" pitchFamily="2" charset="2"/>
              <a:buChar char="q"/>
            </a:pPr>
            <a:endParaRPr lang="en-US" sz="2800" dirty="0"/>
          </a:p>
          <a:p>
            <a:pPr marL="457200" indent="-457200">
              <a:buClr>
                <a:schemeClr val="accent1">
                  <a:lumMod val="75000"/>
                </a:schemeClr>
              </a:buClr>
              <a:buFont typeface="Wingdings" panose="05000000000000000000" pitchFamily="2" charset="2"/>
              <a:buChar char="q"/>
            </a:pPr>
            <a:endParaRPr lang="en-US" sz="2800" dirty="0">
              <a:solidFill>
                <a:srgbClr val="0070C0"/>
              </a:solidFill>
            </a:endParaRPr>
          </a:p>
          <a:p>
            <a:pPr marL="457200" indent="-457200">
              <a:buClr>
                <a:schemeClr val="accent1">
                  <a:lumMod val="75000"/>
                </a:schemeClr>
              </a:buClr>
              <a:buFont typeface="Arial" panose="020B0604020202020204" pitchFamily="34" charset="0"/>
              <a:buChar char="•"/>
            </a:pPr>
            <a:endParaRPr lang="en-US" sz="2800" dirty="0"/>
          </a:p>
        </p:txBody>
      </p:sp>
    </p:spTree>
    <p:extLst>
      <p:ext uri="{BB962C8B-B14F-4D97-AF65-F5344CB8AC3E}">
        <p14:creationId xmlns:p14="http://schemas.microsoft.com/office/powerpoint/2010/main" val="37424606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BA39D0-5712-49DC-990A-1610E684EF24}"/>
              </a:ext>
            </a:extLst>
          </p:cNvPr>
          <p:cNvSpPr>
            <a:spLocks noGrp="1"/>
          </p:cNvSpPr>
          <p:nvPr>
            <p:ph type="title"/>
          </p:nvPr>
        </p:nvSpPr>
        <p:spPr>
          <a:xfrm>
            <a:off x="636112" y="226510"/>
            <a:ext cx="10500077" cy="1143000"/>
          </a:xfrm>
        </p:spPr>
        <p:txBody>
          <a:bodyPr/>
          <a:lstStyle/>
          <a:p>
            <a:r>
              <a:rPr lang="en-US" dirty="0"/>
              <a:t>PROJECT OBJECTIVES</a:t>
            </a:r>
          </a:p>
        </p:txBody>
      </p:sp>
      <p:sp>
        <p:nvSpPr>
          <p:cNvPr id="3" name="ZoneTexte 2">
            <a:extLst>
              <a:ext uri="{FF2B5EF4-FFF2-40B4-BE49-F238E27FC236}">
                <a16:creationId xmlns:a16="http://schemas.microsoft.com/office/drawing/2014/main" id="{724932D9-0F19-41D0-8889-8C311876675E}"/>
              </a:ext>
            </a:extLst>
          </p:cNvPr>
          <p:cNvSpPr txBox="1"/>
          <p:nvPr/>
        </p:nvSpPr>
        <p:spPr>
          <a:xfrm>
            <a:off x="396885" y="1482480"/>
            <a:ext cx="10978530" cy="5262979"/>
          </a:xfrm>
          <a:prstGeom prst="rect">
            <a:avLst/>
          </a:prstGeom>
          <a:noFill/>
        </p:spPr>
        <p:txBody>
          <a:bodyPr wrap="square" rtlCol="0">
            <a:spAutoFit/>
          </a:bodyPr>
          <a:lstStyle/>
          <a:p>
            <a:pPr>
              <a:buClr>
                <a:schemeClr val="accent1">
                  <a:lumMod val="75000"/>
                </a:schemeClr>
              </a:buClr>
            </a:pPr>
            <a:r>
              <a:rPr lang="en-US" sz="2800" dirty="0"/>
              <a:t>Addressing these challenges is key in encouraging policy and strategy debates or dialogues that respond to gender inequalities and also capture good practices for inclusive national development planning.</a:t>
            </a:r>
          </a:p>
          <a:p>
            <a:pPr>
              <a:buClr>
                <a:schemeClr val="accent1">
                  <a:lumMod val="75000"/>
                </a:schemeClr>
              </a:buClr>
            </a:pPr>
            <a:endParaRPr lang="en-US" sz="2800" dirty="0"/>
          </a:p>
          <a:p>
            <a:pPr>
              <a:buClr>
                <a:schemeClr val="accent1">
                  <a:lumMod val="75000"/>
                </a:schemeClr>
              </a:buClr>
            </a:pPr>
            <a:r>
              <a:rPr lang="en-US" sz="2800" dirty="0">
                <a:solidFill>
                  <a:srgbClr val="0070C0"/>
                </a:solidFill>
              </a:rPr>
              <a:t>The Project aims to contribute to improved gender responsive programming by beneficiary countries, therefore contributing to inclusive development </a:t>
            </a:r>
          </a:p>
          <a:p>
            <a:pPr>
              <a:buClr>
                <a:schemeClr val="accent1">
                  <a:lumMod val="75000"/>
                </a:schemeClr>
              </a:buClr>
            </a:pPr>
            <a:endParaRPr lang="en-US" sz="2800" dirty="0"/>
          </a:p>
          <a:p>
            <a:pPr>
              <a:buClr>
                <a:schemeClr val="accent1">
                  <a:lumMod val="75000"/>
                </a:schemeClr>
              </a:buClr>
            </a:pPr>
            <a:r>
              <a:rPr lang="en-US" sz="2800" dirty="0"/>
              <a:t>It will contribute to </a:t>
            </a:r>
            <a:r>
              <a:rPr lang="en-US" sz="2800" dirty="0">
                <a:solidFill>
                  <a:srgbClr val="0070C0"/>
                </a:solidFill>
              </a:rPr>
              <a:t>addressing inequality </a:t>
            </a:r>
            <a:r>
              <a:rPr lang="en-US" sz="2800" dirty="0"/>
              <a:t>and </a:t>
            </a:r>
            <a:r>
              <a:rPr lang="en-US" sz="2800" dirty="0">
                <a:solidFill>
                  <a:srgbClr val="0070C0"/>
                </a:solidFill>
              </a:rPr>
              <a:t>fostering inclusive growth </a:t>
            </a:r>
            <a:r>
              <a:rPr lang="en-US" sz="2800" dirty="0"/>
              <a:t>by providing data on the “invisible” and most vulnerable, which are often drivers on fragility.</a:t>
            </a:r>
          </a:p>
          <a:p>
            <a:pPr marL="457200" indent="-457200">
              <a:buClr>
                <a:schemeClr val="accent1">
                  <a:lumMod val="75000"/>
                </a:schemeClr>
              </a:buClr>
              <a:buFont typeface="Arial" panose="020B0604020202020204" pitchFamily="34" charset="0"/>
              <a:buChar char="•"/>
            </a:pPr>
            <a:endParaRPr lang="en-US" sz="2800" dirty="0"/>
          </a:p>
        </p:txBody>
      </p:sp>
    </p:spTree>
    <p:extLst>
      <p:ext uri="{BB962C8B-B14F-4D97-AF65-F5344CB8AC3E}">
        <p14:creationId xmlns:p14="http://schemas.microsoft.com/office/powerpoint/2010/main" val="339546696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351772-899B-429B-8856-FCAF32FFA2ED}"/>
              </a:ext>
            </a:extLst>
          </p:cNvPr>
          <p:cNvSpPr>
            <a:spLocks noGrp="1"/>
          </p:cNvSpPr>
          <p:nvPr>
            <p:ph type="title"/>
          </p:nvPr>
        </p:nvSpPr>
        <p:spPr/>
        <p:txBody>
          <a:bodyPr/>
          <a:lstStyle/>
          <a:p>
            <a:r>
              <a:rPr lang="en-US" dirty="0"/>
              <a:t>PROJECT OBJECTIVES AND COMPONENTS</a:t>
            </a:r>
          </a:p>
        </p:txBody>
      </p:sp>
      <p:sp>
        <p:nvSpPr>
          <p:cNvPr id="9" name="Rectangle : coins arrondis 8">
            <a:extLst>
              <a:ext uri="{FF2B5EF4-FFF2-40B4-BE49-F238E27FC236}">
                <a16:creationId xmlns:a16="http://schemas.microsoft.com/office/drawing/2014/main" id="{497DB6EA-2658-481D-B27B-A6195DCB3617}"/>
              </a:ext>
            </a:extLst>
          </p:cNvPr>
          <p:cNvSpPr/>
          <p:nvPr/>
        </p:nvSpPr>
        <p:spPr>
          <a:xfrm>
            <a:off x="1272575" y="5857157"/>
            <a:ext cx="4709424" cy="832757"/>
          </a:xfrm>
          <a:prstGeom prst="roundRect">
            <a:avLst/>
          </a:prstGeom>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t>COMPONENT 1</a:t>
            </a:r>
          </a:p>
        </p:txBody>
      </p:sp>
      <p:sp>
        <p:nvSpPr>
          <p:cNvPr id="10" name="Rectangle : coins arrondis 9">
            <a:extLst>
              <a:ext uri="{FF2B5EF4-FFF2-40B4-BE49-F238E27FC236}">
                <a16:creationId xmlns:a16="http://schemas.microsoft.com/office/drawing/2014/main" id="{80A7401B-1A53-4B6E-8270-58CB084AD9E9}"/>
              </a:ext>
            </a:extLst>
          </p:cNvPr>
          <p:cNvSpPr/>
          <p:nvPr/>
        </p:nvSpPr>
        <p:spPr>
          <a:xfrm>
            <a:off x="6540544" y="5886450"/>
            <a:ext cx="5224128" cy="832757"/>
          </a:xfrm>
          <a:prstGeom prst="roundRect">
            <a:avLst/>
          </a:prstGeom>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2373" tIns="41187" rIns="82373" bIns="41187" numCol="1" spcCol="0" rtlCol="0" fromWordArt="0" anchor="ctr" anchorCtr="0" forceAA="0" compatLnSpc="1">
            <a:prstTxWarp prst="textNoShape">
              <a:avLst/>
            </a:prstTxWarp>
            <a:noAutofit/>
          </a:bodyPr>
          <a:lstStyle/>
          <a:p>
            <a:pPr algn="ctr"/>
            <a:r>
              <a:rPr lang="en-US" sz="2000" b="1" dirty="0"/>
              <a:t>COMPONENT 2  </a:t>
            </a:r>
          </a:p>
        </p:txBody>
      </p:sp>
      <p:sp>
        <p:nvSpPr>
          <p:cNvPr id="11" name="Rectangle : coins arrondis 10">
            <a:extLst>
              <a:ext uri="{FF2B5EF4-FFF2-40B4-BE49-F238E27FC236}">
                <a16:creationId xmlns:a16="http://schemas.microsoft.com/office/drawing/2014/main" id="{6091A65B-9769-476E-852F-FC909EBC1D0D}"/>
              </a:ext>
            </a:extLst>
          </p:cNvPr>
          <p:cNvSpPr/>
          <p:nvPr/>
        </p:nvSpPr>
        <p:spPr>
          <a:xfrm>
            <a:off x="435292" y="3368976"/>
            <a:ext cx="594152" cy="1311804"/>
          </a:xfrm>
          <a:prstGeom prst="roundRect">
            <a:avLst>
              <a:gd name="adj" fmla="val 14979"/>
            </a:avLst>
          </a:prstGeom>
          <a:solidFill>
            <a:schemeClr val="accent2">
              <a:lumMod val="20000"/>
              <a:lumOff val="80000"/>
            </a:schemeClr>
          </a:solidFill>
        </p:spPr>
        <p:style>
          <a:lnRef idx="2">
            <a:schemeClr val="accent1"/>
          </a:lnRef>
          <a:fillRef idx="1">
            <a:schemeClr val="lt1"/>
          </a:fillRef>
          <a:effectRef idx="0">
            <a:schemeClr val="accent1"/>
          </a:effectRef>
          <a:fontRef idx="minor">
            <a:schemeClr val="dk1"/>
          </a:fontRef>
        </p:style>
        <p:txBody>
          <a:bodyPr vert="vert270" rtlCol="0" anchor="ctr"/>
          <a:lstStyle/>
          <a:p>
            <a:pPr algn="ctr"/>
            <a:r>
              <a:rPr lang="fr-FR" sz="1200" dirty="0"/>
              <a:t>OUTPUTS</a:t>
            </a:r>
            <a:endParaRPr lang="fr-FR" sz="1600" dirty="0"/>
          </a:p>
        </p:txBody>
      </p:sp>
      <p:sp>
        <p:nvSpPr>
          <p:cNvPr id="12" name="Rectangle : coins arrondis 11">
            <a:extLst>
              <a:ext uri="{FF2B5EF4-FFF2-40B4-BE49-F238E27FC236}">
                <a16:creationId xmlns:a16="http://schemas.microsoft.com/office/drawing/2014/main" id="{906223AE-BA29-4BC3-A836-F2630875A387}"/>
              </a:ext>
            </a:extLst>
          </p:cNvPr>
          <p:cNvSpPr/>
          <p:nvPr/>
        </p:nvSpPr>
        <p:spPr>
          <a:xfrm>
            <a:off x="435292" y="2109152"/>
            <a:ext cx="594152" cy="1063870"/>
          </a:xfrm>
          <a:prstGeom prst="roundRect">
            <a:avLst/>
          </a:prstGeom>
          <a:solidFill>
            <a:schemeClr val="accent2">
              <a:lumMod val="20000"/>
              <a:lumOff val="80000"/>
            </a:schemeClr>
          </a:solidFill>
          <a:ln/>
        </p:spPr>
        <p:style>
          <a:lnRef idx="2">
            <a:schemeClr val="accent1"/>
          </a:lnRef>
          <a:fillRef idx="1">
            <a:schemeClr val="lt1"/>
          </a:fillRef>
          <a:effectRef idx="0">
            <a:schemeClr val="accent1"/>
          </a:effectRef>
          <a:fontRef idx="minor">
            <a:schemeClr val="dk1"/>
          </a:fontRef>
        </p:style>
        <p:txBody>
          <a:bodyPr vert="vert270" rtlCol="0" anchor="ctr"/>
          <a:lstStyle/>
          <a:p>
            <a:pPr algn="ctr"/>
            <a:r>
              <a:rPr lang="fr-FR" sz="1200" dirty="0"/>
              <a:t>OUTCOMES</a:t>
            </a:r>
            <a:endParaRPr lang="fr-FR" sz="1600" dirty="0"/>
          </a:p>
        </p:txBody>
      </p:sp>
      <p:sp>
        <p:nvSpPr>
          <p:cNvPr id="13" name="Rectangle : coins arrondis 12">
            <a:extLst>
              <a:ext uri="{FF2B5EF4-FFF2-40B4-BE49-F238E27FC236}">
                <a16:creationId xmlns:a16="http://schemas.microsoft.com/office/drawing/2014/main" id="{38FF285C-399E-4DE0-BC04-D7464CD6269D}"/>
              </a:ext>
            </a:extLst>
          </p:cNvPr>
          <p:cNvSpPr/>
          <p:nvPr/>
        </p:nvSpPr>
        <p:spPr>
          <a:xfrm>
            <a:off x="1303424" y="3375915"/>
            <a:ext cx="4688858" cy="1311804"/>
          </a:xfrm>
          <a:prstGeom prst="roundRect">
            <a:avLst/>
          </a:prstGeom>
        </p:spPr>
        <p:style>
          <a:lnRef idx="2">
            <a:schemeClr val="accent1"/>
          </a:lnRef>
          <a:fillRef idx="1">
            <a:schemeClr val="lt1"/>
          </a:fillRef>
          <a:effectRef idx="0">
            <a:schemeClr val="accent1"/>
          </a:effectRef>
          <a:fontRef idx="minor">
            <a:schemeClr val="dk1"/>
          </a:fontRef>
        </p:style>
        <p:txBody>
          <a:bodyPr vert="horz" rtlCol="0" anchor="ctr"/>
          <a:lstStyle/>
          <a:p>
            <a:pPr marL="154442" indent="-154442">
              <a:buFont typeface="Arial" panose="020B0604020202020204" pitchFamily="34" charset="0"/>
              <a:buChar char="•"/>
            </a:pPr>
            <a:r>
              <a:rPr lang="en-US" sz="1200" dirty="0"/>
              <a:t>The capacity of national bureaus of statistics to collect, interpret and disseminate gender statistics is strengthened </a:t>
            </a:r>
          </a:p>
        </p:txBody>
      </p:sp>
      <p:sp>
        <p:nvSpPr>
          <p:cNvPr id="14" name="Rectangle : coins arrondis 13">
            <a:extLst>
              <a:ext uri="{FF2B5EF4-FFF2-40B4-BE49-F238E27FC236}">
                <a16:creationId xmlns:a16="http://schemas.microsoft.com/office/drawing/2014/main" id="{049B17EB-5A6D-4FEA-8413-A159406B9489}"/>
              </a:ext>
            </a:extLst>
          </p:cNvPr>
          <p:cNvSpPr/>
          <p:nvPr/>
        </p:nvSpPr>
        <p:spPr>
          <a:xfrm>
            <a:off x="6551341" y="3356451"/>
            <a:ext cx="5213331" cy="1360920"/>
          </a:xfrm>
          <a:prstGeom prst="roundRect">
            <a:avLst/>
          </a:prstGeom>
        </p:spPr>
        <p:style>
          <a:lnRef idx="2">
            <a:schemeClr val="accent1"/>
          </a:lnRef>
          <a:fillRef idx="1">
            <a:schemeClr val="lt1"/>
          </a:fillRef>
          <a:effectRef idx="0">
            <a:schemeClr val="accent1"/>
          </a:effectRef>
          <a:fontRef idx="minor">
            <a:schemeClr val="dk1"/>
          </a:fontRef>
        </p:style>
        <p:txBody>
          <a:bodyPr vert="horz" rtlCol="0" anchor="ctr"/>
          <a:lstStyle/>
          <a:p>
            <a:pPr marL="154442" indent="-154442">
              <a:buFont typeface="Arial" panose="020B0604020202020204" pitchFamily="34" charset="0"/>
              <a:buChar char="•"/>
            </a:pPr>
            <a:r>
              <a:rPr lang="en-US" sz="1200" dirty="0"/>
              <a:t>Increased availability of gender-related knowledge products on transition countries </a:t>
            </a:r>
            <a:endParaRPr lang="fr-FR" sz="1200" dirty="0"/>
          </a:p>
        </p:txBody>
      </p:sp>
      <p:sp>
        <p:nvSpPr>
          <p:cNvPr id="15" name="Rectangle : coins arrondis 14">
            <a:extLst>
              <a:ext uri="{FF2B5EF4-FFF2-40B4-BE49-F238E27FC236}">
                <a16:creationId xmlns:a16="http://schemas.microsoft.com/office/drawing/2014/main" id="{7AB482A0-665A-48B0-8467-EDDB72CF11BB}"/>
              </a:ext>
            </a:extLst>
          </p:cNvPr>
          <p:cNvSpPr/>
          <p:nvPr/>
        </p:nvSpPr>
        <p:spPr>
          <a:xfrm>
            <a:off x="6551341" y="2109152"/>
            <a:ext cx="5202535" cy="1063870"/>
          </a:xfrm>
          <a:prstGeom prst="roundRect">
            <a:avLst/>
          </a:prstGeom>
        </p:spPr>
        <p:style>
          <a:lnRef idx="2">
            <a:schemeClr val="accent1"/>
          </a:lnRef>
          <a:fillRef idx="1">
            <a:schemeClr val="lt1"/>
          </a:fillRef>
          <a:effectRef idx="0">
            <a:schemeClr val="accent1"/>
          </a:effectRef>
          <a:fontRef idx="minor">
            <a:schemeClr val="dk1"/>
          </a:fontRef>
        </p:style>
        <p:txBody>
          <a:bodyPr vert="horz" rtlCol="0" anchor="ctr"/>
          <a:lstStyle/>
          <a:p>
            <a:pPr marL="154442" indent="-154442">
              <a:buFont typeface="Arial" panose="020B0604020202020204" pitchFamily="34" charset="0"/>
              <a:buChar char="•"/>
            </a:pPr>
            <a:r>
              <a:rPr lang="en-US" sz="1200" dirty="0"/>
              <a:t>Monitoring and reporting mechanisms of the beneficiary countries integrate gender indicators across sectors</a:t>
            </a:r>
          </a:p>
        </p:txBody>
      </p:sp>
      <p:sp>
        <p:nvSpPr>
          <p:cNvPr id="16" name="Rectangle : coins arrondis 15">
            <a:extLst>
              <a:ext uri="{FF2B5EF4-FFF2-40B4-BE49-F238E27FC236}">
                <a16:creationId xmlns:a16="http://schemas.microsoft.com/office/drawing/2014/main" id="{C4F777CF-B38F-4C6E-9FB0-FFCD5F0430B2}"/>
              </a:ext>
            </a:extLst>
          </p:cNvPr>
          <p:cNvSpPr/>
          <p:nvPr/>
        </p:nvSpPr>
        <p:spPr>
          <a:xfrm>
            <a:off x="1293141" y="2109152"/>
            <a:ext cx="4688858" cy="1063871"/>
          </a:xfrm>
          <a:prstGeom prst="roundRect">
            <a:avLst/>
          </a:prstGeom>
          <a:ln/>
        </p:spPr>
        <p:style>
          <a:lnRef idx="2">
            <a:schemeClr val="accent1"/>
          </a:lnRef>
          <a:fillRef idx="1">
            <a:schemeClr val="lt1"/>
          </a:fillRef>
          <a:effectRef idx="0">
            <a:schemeClr val="accent1"/>
          </a:effectRef>
          <a:fontRef idx="minor">
            <a:schemeClr val="dk1"/>
          </a:fontRef>
        </p:style>
        <p:txBody>
          <a:bodyPr vert="horz" rtlCol="0" anchor="ctr"/>
          <a:lstStyle/>
          <a:p>
            <a:pPr marL="154442" indent="-154442">
              <a:buFont typeface="Arial" panose="020B0604020202020204" pitchFamily="34" charset="0"/>
              <a:buChar char="•"/>
            </a:pPr>
            <a:r>
              <a:rPr lang="en-US" sz="1200" dirty="0"/>
              <a:t>The statistical systems of the beneficiary countries produce quality, comparable and regular gender statistics to address national data gaps and meet policy and reporting commitments under the SDGs</a:t>
            </a:r>
          </a:p>
        </p:txBody>
      </p:sp>
      <p:sp>
        <p:nvSpPr>
          <p:cNvPr id="17" name="Rectangle : coins arrondis 16">
            <a:extLst>
              <a:ext uri="{FF2B5EF4-FFF2-40B4-BE49-F238E27FC236}">
                <a16:creationId xmlns:a16="http://schemas.microsoft.com/office/drawing/2014/main" id="{767D6469-A803-42FD-AFF7-99630D1357B4}"/>
              </a:ext>
            </a:extLst>
          </p:cNvPr>
          <p:cNvSpPr/>
          <p:nvPr/>
        </p:nvSpPr>
        <p:spPr>
          <a:xfrm>
            <a:off x="959555" y="1417638"/>
            <a:ext cx="11114931" cy="566079"/>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vert="horz" rtlCol="0" anchor="ctr"/>
          <a:lstStyle/>
          <a:p>
            <a:pPr algn="ctr"/>
            <a:r>
              <a:rPr lang="en-US" sz="2000" dirty="0"/>
              <a:t>To Improve the availability of gender statistics in transition states/ countries, that provide a foundation for inclusive national development planning.</a:t>
            </a:r>
          </a:p>
        </p:txBody>
      </p:sp>
      <p:sp>
        <p:nvSpPr>
          <p:cNvPr id="20" name="Rectangle : coins arrondis 19">
            <a:extLst>
              <a:ext uri="{FF2B5EF4-FFF2-40B4-BE49-F238E27FC236}">
                <a16:creationId xmlns:a16="http://schemas.microsoft.com/office/drawing/2014/main" id="{F263CFD9-5520-4076-A629-A1B52CA38A3A}"/>
              </a:ext>
            </a:extLst>
          </p:cNvPr>
          <p:cNvSpPr/>
          <p:nvPr/>
        </p:nvSpPr>
        <p:spPr>
          <a:xfrm>
            <a:off x="427327" y="4874283"/>
            <a:ext cx="594152" cy="890162"/>
          </a:xfrm>
          <a:prstGeom prst="roundRect">
            <a:avLst>
              <a:gd name="adj" fmla="val 14979"/>
            </a:avLst>
          </a:prstGeom>
          <a:solidFill>
            <a:schemeClr val="accent2">
              <a:lumMod val="20000"/>
              <a:lumOff val="80000"/>
            </a:schemeClr>
          </a:solidFill>
        </p:spPr>
        <p:style>
          <a:lnRef idx="2">
            <a:schemeClr val="accent1"/>
          </a:lnRef>
          <a:fillRef idx="1">
            <a:schemeClr val="lt1"/>
          </a:fillRef>
          <a:effectRef idx="0">
            <a:schemeClr val="accent1"/>
          </a:effectRef>
          <a:fontRef idx="minor">
            <a:schemeClr val="dk1"/>
          </a:fontRef>
        </p:style>
        <p:txBody>
          <a:bodyPr vert="vert270" rtlCol="0" anchor="ctr"/>
          <a:lstStyle/>
          <a:p>
            <a:pPr algn="ctr"/>
            <a:r>
              <a:rPr lang="fr-FR" sz="1200" dirty="0"/>
              <a:t>PURPOSE</a:t>
            </a:r>
          </a:p>
        </p:txBody>
      </p:sp>
      <p:sp>
        <p:nvSpPr>
          <p:cNvPr id="21" name="Rectangle : coins arrondis 20">
            <a:extLst>
              <a:ext uri="{FF2B5EF4-FFF2-40B4-BE49-F238E27FC236}">
                <a16:creationId xmlns:a16="http://schemas.microsoft.com/office/drawing/2014/main" id="{0B6E876D-809E-4BA5-A30F-EDABD9F0BDE1}"/>
              </a:ext>
            </a:extLst>
          </p:cNvPr>
          <p:cNvSpPr/>
          <p:nvPr/>
        </p:nvSpPr>
        <p:spPr>
          <a:xfrm>
            <a:off x="1303424" y="4827357"/>
            <a:ext cx="4709424" cy="890162"/>
          </a:xfrm>
          <a:prstGeom prst="roundRect">
            <a:avLst/>
          </a:prstGeom>
        </p:spPr>
        <p:style>
          <a:lnRef idx="2">
            <a:schemeClr val="accent1"/>
          </a:lnRef>
          <a:fillRef idx="1">
            <a:schemeClr val="lt1"/>
          </a:fillRef>
          <a:effectRef idx="0">
            <a:schemeClr val="accent1"/>
          </a:effectRef>
          <a:fontRef idx="minor">
            <a:schemeClr val="dk1"/>
          </a:fontRef>
        </p:style>
        <p:txBody>
          <a:bodyPr vert="horz" rtlCol="0" anchor="ctr"/>
          <a:lstStyle/>
          <a:p>
            <a:pPr algn="ctr"/>
            <a:r>
              <a:rPr lang="en-US" dirty="0"/>
              <a:t>Capacity Building for Gender Statistics</a:t>
            </a:r>
          </a:p>
        </p:txBody>
      </p:sp>
      <p:sp>
        <p:nvSpPr>
          <p:cNvPr id="22" name="Rectangle : coins arrondis 21">
            <a:extLst>
              <a:ext uri="{FF2B5EF4-FFF2-40B4-BE49-F238E27FC236}">
                <a16:creationId xmlns:a16="http://schemas.microsoft.com/office/drawing/2014/main" id="{086D311F-A147-436C-B32D-E8FD71939673}"/>
              </a:ext>
            </a:extLst>
          </p:cNvPr>
          <p:cNvSpPr/>
          <p:nvPr/>
        </p:nvSpPr>
        <p:spPr>
          <a:xfrm>
            <a:off x="6551341" y="4874283"/>
            <a:ext cx="5213332" cy="890162"/>
          </a:xfrm>
          <a:prstGeom prst="roundRect">
            <a:avLst/>
          </a:prstGeom>
        </p:spPr>
        <p:style>
          <a:lnRef idx="2">
            <a:schemeClr val="accent1"/>
          </a:lnRef>
          <a:fillRef idx="1">
            <a:schemeClr val="lt1"/>
          </a:fillRef>
          <a:effectRef idx="0">
            <a:schemeClr val="accent1"/>
          </a:effectRef>
          <a:fontRef idx="minor">
            <a:schemeClr val="dk1"/>
          </a:fontRef>
        </p:style>
        <p:txBody>
          <a:bodyPr vert="horz" rtlCol="0" anchor="ctr"/>
          <a:lstStyle/>
          <a:p>
            <a:pPr algn="ctr"/>
            <a:r>
              <a:rPr lang="en-US" dirty="0"/>
              <a:t>Development of National Gender Monitoring Systems  </a:t>
            </a:r>
          </a:p>
        </p:txBody>
      </p:sp>
    </p:spTree>
    <p:extLst>
      <p:ext uri="{BB962C8B-B14F-4D97-AF65-F5344CB8AC3E}">
        <p14:creationId xmlns:p14="http://schemas.microsoft.com/office/powerpoint/2010/main" val="425118710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351772-899B-429B-8856-FCAF32FFA2ED}"/>
              </a:ext>
            </a:extLst>
          </p:cNvPr>
          <p:cNvSpPr>
            <a:spLocks noGrp="1"/>
          </p:cNvSpPr>
          <p:nvPr>
            <p:ph type="title"/>
          </p:nvPr>
        </p:nvSpPr>
        <p:spPr/>
        <p:txBody>
          <a:bodyPr/>
          <a:lstStyle/>
          <a:p>
            <a:r>
              <a:rPr lang="en-US" dirty="0"/>
              <a:t>strategic expectations of the project</a:t>
            </a:r>
          </a:p>
        </p:txBody>
      </p:sp>
      <p:sp>
        <p:nvSpPr>
          <p:cNvPr id="3" name="Rectangle 2">
            <a:extLst>
              <a:ext uri="{FF2B5EF4-FFF2-40B4-BE49-F238E27FC236}">
                <a16:creationId xmlns:a16="http://schemas.microsoft.com/office/drawing/2014/main" id="{6EF9C475-7DF0-4C39-864A-E60C8334FFB4}"/>
              </a:ext>
            </a:extLst>
          </p:cNvPr>
          <p:cNvSpPr>
            <a:spLocks noChangeArrowheads="1"/>
          </p:cNvSpPr>
          <p:nvPr/>
        </p:nvSpPr>
        <p:spPr bwMode="auto">
          <a:xfrm>
            <a:off x="-601497" y="2081789"/>
            <a:ext cx="210212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graphicFrame>
        <p:nvGraphicFramePr>
          <p:cNvPr id="4" name="Objet 3">
            <a:extLst>
              <a:ext uri="{FF2B5EF4-FFF2-40B4-BE49-F238E27FC236}">
                <a16:creationId xmlns:a16="http://schemas.microsoft.com/office/drawing/2014/main" id="{EF8563F4-5139-47A4-9BF0-9C6AF71A9F98}"/>
              </a:ext>
            </a:extLst>
          </p:cNvPr>
          <p:cNvGraphicFramePr>
            <a:graphicFrameLocks noChangeAspect="1"/>
          </p:cNvGraphicFramePr>
          <p:nvPr>
            <p:extLst>
              <p:ext uri="{D42A27DB-BD31-4B8C-83A1-F6EECF244321}">
                <p14:modId xmlns:p14="http://schemas.microsoft.com/office/powerpoint/2010/main" val="4228165061"/>
              </p:ext>
            </p:extLst>
          </p:nvPr>
        </p:nvGraphicFramePr>
        <p:xfrm>
          <a:off x="166312" y="1522730"/>
          <a:ext cx="8172450" cy="4286618"/>
        </p:xfrm>
        <a:graphic>
          <a:graphicData uri="http://schemas.openxmlformats.org/presentationml/2006/ole">
            <mc:AlternateContent xmlns:mc="http://schemas.openxmlformats.org/markup-compatibility/2006">
              <mc:Choice xmlns:v="urn:schemas-microsoft-com:vml" Requires="v">
                <p:oleObj r:id="rId3" imgW="5391002" imgH="4508441" progId="Visio.Drawing.15">
                  <p:embed/>
                </p:oleObj>
              </mc:Choice>
              <mc:Fallback>
                <p:oleObj r:id="rId3" imgW="5391002" imgH="4508441" progId="Visio.Drawing.15">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312" y="1522730"/>
                        <a:ext cx="8172450" cy="4286618"/>
                      </a:xfrm>
                      <a:prstGeom prst="rect">
                        <a:avLst/>
                      </a:prstGeom>
                      <a:noFill/>
                    </p:spPr>
                  </p:pic>
                </p:oleObj>
              </mc:Fallback>
            </mc:AlternateContent>
          </a:graphicData>
        </a:graphic>
      </p:graphicFrame>
    </p:spTree>
    <p:extLst>
      <p:ext uri="{BB962C8B-B14F-4D97-AF65-F5344CB8AC3E}">
        <p14:creationId xmlns:p14="http://schemas.microsoft.com/office/powerpoint/2010/main" val="196722536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351772-899B-429B-8856-FCAF32FFA2ED}"/>
              </a:ext>
            </a:extLst>
          </p:cNvPr>
          <p:cNvSpPr>
            <a:spLocks noGrp="1"/>
          </p:cNvSpPr>
          <p:nvPr>
            <p:ph type="title"/>
          </p:nvPr>
        </p:nvSpPr>
        <p:spPr/>
        <p:txBody>
          <a:bodyPr/>
          <a:lstStyle/>
          <a:p>
            <a:r>
              <a:rPr lang="en-US" dirty="0"/>
              <a:t>UNECA GENDER STATISTICS PROGRAMME </a:t>
            </a:r>
            <a:r>
              <a:rPr lang="en-US" dirty="0">
                <a:solidFill>
                  <a:srgbClr val="0070C0"/>
                </a:solidFill>
              </a:rPr>
              <a:t>(to be completed by </a:t>
            </a:r>
            <a:r>
              <a:rPr lang="en-US" dirty="0" err="1">
                <a:solidFill>
                  <a:srgbClr val="0070C0"/>
                </a:solidFill>
              </a:rPr>
              <a:t>uneca</a:t>
            </a:r>
            <a:r>
              <a:rPr lang="en-US" dirty="0">
                <a:solidFill>
                  <a:srgbClr val="0070C0"/>
                </a:solidFill>
              </a:rPr>
              <a:t>)</a:t>
            </a:r>
          </a:p>
        </p:txBody>
      </p:sp>
    </p:spTree>
    <p:extLst>
      <p:ext uri="{BB962C8B-B14F-4D97-AF65-F5344CB8AC3E}">
        <p14:creationId xmlns:p14="http://schemas.microsoft.com/office/powerpoint/2010/main" val="41681905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BA39D0-5712-49DC-990A-1610E684EF24}"/>
              </a:ext>
            </a:extLst>
          </p:cNvPr>
          <p:cNvSpPr>
            <a:spLocks noGrp="1"/>
          </p:cNvSpPr>
          <p:nvPr>
            <p:ph type="title"/>
          </p:nvPr>
        </p:nvSpPr>
        <p:spPr>
          <a:xfrm>
            <a:off x="724247" y="413797"/>
            <a:ext cx="11372273" cy="941278"/>
          </a:xfrm>
        </p:spPr>
        <p:txBody>
          <a:bodyPr/>
          <a:lstStyle/>
          <a:p>
            <a:pPr algn="ctr"/>
            <a:r>
              <a:rPr lang="en-US" sz="2800" dirty="0"/>
              <a:t>DEEP DIVE ON PROJECT COMPONENT 1 </a:t>
            </a:r>
            <a:br>
              <a:rPr lang="en-US" sz="2800" dirty="0"/>
            </a:br>
            <a:r>
              <a:rPr lang="en-US" sz="2800" dirty="0"/>
              <a:t>(CAPACITY BUILDING FOR GENDER STATISTICS)</a:t>
            </a:r>
          </a:p>
        </p:txBody>
      </p:sp>
    </p:spTree>
    <p:extLst>
      <p:ext uri="{BB962C8B-B14F-4D97-AF65-F5344CB8AC3E}">
        <p14:creationId xmlns:p14="http://schemas.microsoft.com/office/powerpoint/2010/main" val="76805677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11282"/>
      </p:ext>
    </p:extLst>
  </p:cSld>
  <p:clrMapOvr>
    <a:masterClrMapping/>
  </p:clrMapOvr>
  <p:transition>
    <p:fade/>
  </p:transition>
</p:sld>
</file>

<file path=ppt/theme/theme1.xml><?xml version="1.0" encoding="utf-8"?>
<a:theme xmlns:a="http://schemas.openxmlformats.org/drawingml/2006/main" name="Thème1AfDb">
  <a:themeElements>
    <a:clrScheme name="Personnalisée 38">
      <a:dk1>
        <a:srgbClr val="404040"/>
      </a:dk1>
      <a:lt1>
        <a:sysClr val="window" lastClr="FFFFFF"/>
      </a:lt1>
      <a:dk2>
        <a:srgbClr val="0066B2"/>
      </a:dk2>
      <a:lt2>
        <a:srgbClr val="B6BEB6"/>
      </a:lt2>
      <a:accent1>
        <a:srgbClr val="00823A"/>
      </a:accent1>
      <a:accent2>
        <a:srgbClr val="70B95C"/>
      </a:accent2>
      <a:accent3>
        <a:srgbClr val="8B1827"/>
      </a:accent3>
      <a:accent4>
        <a:srgbClr val="F68B32"/>
      </a:accent4>
      <a:accent5>
        <a:srgbClr val="D71244"/>
      </a:accent5>
      <a:accent6>
        <a:srgbClr val="3C9CD6"/>
      </a:accent6>
      <a:hlink>
        <a:srgbClr val="0066B2"/>
      </a:hlink>
      <a:folHlink>
        <a:srgbClr val="0066B2"/>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AfDb" id="{9D304908-5AD1-4A66-9465-AF3759C292CC}" vid="{8BAE6DAD-4304-4F9C-BFCA-D5983593EB2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Thème1AfDb</Template>
  <TotalTime>984</TotalTime>
  <Words>539</Words>
  <Application>Microsoft Office PowerPoint</Application>
  <PresentationFormat>Grand écran</PresentationFormat>
  <Paragraphs>57</Paragraphs>
  <Slides>12</Slides>
  <Notes>2</Notes>
  <HiddenSlides>0</HiddenSlides>
  <MMClips>0</MMClips>
  <ScaleCrop>false</ScaleCrop>
  <HeadingPairs>
    <vt:vector size="8" baseType="variant">
      <vt:variant>
        <vt:lpstr>Polices utilisées</vt:lpstr>
      </vt:variant>
      <vt:variant>
        <vt:i4>3</vt:i4>
      </vt:variant>
      <vt:variant>
        <vt:lpstr>Thème</vt:lpstr>
      </vt:variant>
      <vt:variant>
        <vt:i4>1</vt:i4>
      </vt:variant>
      <vt:variant>
        <vt:lpstr>Serveurs OLE incorporés</vt:lpstr>
      </vt:variant>
      <vt:variant>
        <vt:i4>1</vt:i4>
      </vt:variant>
      <vt:variant>
        <vt:lpstr>Titres des diapositives</vt:lpstr>
      </vt:variant>
      <vt:variant>
        <vt:i4>12</vt:i4>
      </vt:variant>
    </vt:vector>
  </HeadingPairs>
  <TitlesOfParts>
    <vt:vector size="17" baseType="lpstr">
      <vt:lpstr>Arial</vt:lpstr>
      <vt:lpstr>Calibri</vt:lpstr>
      <vt:lpstr>Wingdings</vt:lpstr>
      <vt:lpstr>Thème1AfDb</vt:lpstr>
      <vt:lpstr>Visio.Drawing.15</vt:lpstr>
      <vt:lpstr>Capacity Building for Gender Statistics and Monitoring Systems (CB-GenSMS) Project  MULTINATIONAL – Burundi, Mozambique, South Sudan, and Zimbabwe </vt:lpstr>
      <vt:lpstr>Outline of the presentation</vt:lpstr>
      <vt:lpstr>Mission Objectives</vt:lpstr>
      <vt:lpstr>Overview of Mission Program</vt:lpstr>
      <vt:lpstr>PROJECT JUSTIFICATION</vt:lpstr>
      <vt:lpstr>GENDER STATISTICS CHALLENGES IN AFRICA</vt:lpstr>
      <vt:lpstr>PROJECT OBJECTIVES</vt:lpstr>
      <vt:lpstr>PROJECT OBJECTIVES AND COMPONENTS</vt:lpstr>
      <vt:lpstr>strategic expectations of the project</vt:lpstr>
      <vt:lpstr>UNECA GENDER STATISTICS PROGRAMME (to be completed by uneca)</vt:lpstr>
      <vt:lpstr>DEEP DIVE ON PROJECT COMPONENT 1  (CAPACITY BUILDING FOR GENDER STATISTICS)</vt:lpstr>
      <vt:lpstr>Présentation PowerPoint</vt:lpstr>
    </vt:vector>
  </TitlesOfParts>
  <Company>AfDB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Capacity Building for Gender Statistics and Monitoring Systems (CB-GenSMS) Project  MULTINATIONAL – Burundi, Mozambique, South Sudan, and Zimbabwe</dc:title>
  <dc:creator>KMK</dc:creator>
  <cp:lastModifiedBy>KOFFI</cp:lastModifiedBy>
  <cp:revision>131</cp:revision>
  <dcterms:created xsi:type="dcterms:W3CDTF">2019-08-19T11:06:55Z</dcterms:created>
  <dcterms:modified xsi:type="dcterms:W3CDTF">2021-10-04T17:41:26Z</dcterms:modified>
</cp:coreProperties>
</file>