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6" r:id="rId8"/>
    <p:sldId id="267" r:id="rId9"/>
    <p:sldId id="268" r:id="rId10"/>
    <p:sldId id="269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8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901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13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781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54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24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4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40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13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39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0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81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352" y="2322786"/>
            <a:ext cx="9070428" cy="27025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Final Verification Report</a:t>
            </a:r>
            <a:br>
              <a:rPr lang="en-US" sz="3600" dirty="0"/>
            </a:br>
            <a:endParaRPr lang="en-US" sz="3600" dirty="0"/>
          </a:p>
          <a:p>
            <a:pPr algn="ctr"/>
            <a:r>
              <a:rPr lang="en-US" sz="2700" dirty="0"/>
              <a:t>The Republic of  Kenya</a:t>
            </a:r>
            <a:br>
              <a:rPr lang="en-US" sz="3600" dirty="0"/>
            </a:br>
            <a:br>
              <a:rPr lang="en-US" sz="3600" dirty="0"/>
            </a:br>
            <a:r>
              <a:rPr lang="en-US" sz="2000" dirty="0"/>
              <a:t>October 2025</a:t>
            </a:r>
            <a:br>
              <a:rPr lang="en-US" sz="2000" dirty="0"/>
            </a:br>
            <a:br>
              <a:rPr lang="en-US" sz="2000" dirty="0"/>
            </a:br>
            <a:r>
              <a:rPr lang="en-GB" sz="3100" dirty="0"/>
              <a:t>EARSP-for-R Program</a:t>
            </a:r>
            <a:br>
              <a:rPr lang="en-GB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65020" cy="1667441"/>
          </a:xfrm>
        </p:spPr>
        <p:txBody>
          <a:bodyPr>
            <a:noAutofit/>
          </a:bodyPr>
          <a:lstStyle/>
          <a:p>
            <a:pPr algn="ctr"/>
            <a:r>
              <a:rPr lang="en-GB" sz="2400" dirty="0"/>
              <a:t>Economic commission for Africa</a:t>
            </a:r>
          </a:p>
          <a:p>
            <a:pPr algn="ctr"/>
            <a:r>
              <a:rPr lang="en-GB" sz="2400" dirty="0" err="1"/>
              <a:t>eca</a:t>
            </a:r>
            <a:endParaRPr lang="en-GB" sz="2400" dirty="0"/>
          </a:p>
          <a:p>
            <a:pPr algn="ctr"/>
            <a:r>
              <a:rPr lang="en-GB" dirty="0"/>
              <a:t>Independent Verification Agency (IVA)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\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60" y="312198"/>
            <a:ext cx="8036346" cy="1049235"/>
          </a:xfrm>
        </p:spPr>
        <p:txBody>
          <a:bodyPr/>
          <a:lstStyle/>
          <a:p>
            <a:r>
              <a:rPr b="1" dirty="0"/>
              <a:t>Introduction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499A073-E6E0-4B62-BAD6-7DE21352946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5869" y="1132205"/>
            <a:ext cx="8954047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UNECA conducted a verification mission for KNBS under the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Eastern Africa Regional Statistics Program for Results (EARSP-for-R)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Objective: Verify key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Disbursement Linked Results (DLRs)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Verification focused 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Kenya Housing Survey (DLR 2.2(d))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2024 Foreign Investment Survey (DLR 2.2(h))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Harmonized Consumer Price Index (HCPI) for FY 2024/25 (DLR 2.2(f))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03" y="206330"/>
            <a:ext cx="7945821" cy="1049235"/>
          </a:xfrm>
        </p:spPr>
        <p:txBody>
          <a:bodyPr/>
          <a:lstStyle/>
          <a:p>
            <a:r>
              <a:rPr lang="en-GB" dirty="0"/>
              <a:t>Verification Scope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655" y="2180475"/>
            <a:ext cx="8986345" cy="485427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/>
              <a:t>Focus: Implementation, quality, and adherence to protocols</a:t>
            </a:r>
          </a:p>
          <a:p>
            <a:r>
              <a:rPr lang="en-US" sz="2400" dirty="0"/>
              <a:t>Methodology compliance: international statistical standards and operational procedures</a:t>
            </a:r>
          </a:p>
          <a:p>
            <a:r>
              <a:rPr lang="en-US" sz="2400" dirty="0"/>
              <a:t>Coverage: National and regional data</a:t>
            </a:r>
          </a:p>
          <a:p>
            <a:r>
              <a:rPr lang="en-US" sz="2400" dirty="0"/>
              <a:t>Data use: Evidence-based policymaking and SDG monitoring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US" dirty="0"/>
              <a:t>DLR 2.2(d)-Kenya Housing Survey</a:t>
            </a:r>
            <a:endParaRPr b="1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D6FBFDD-4687-4BF1-4E45-A31BBC15EA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25822" y="1865856"/>
            <a:ext cx="8650012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Coverage: 47 counties, targeting households, institutions, and built environment professionals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Outputs: Nationally representative data on housing conditions, broader indicators beyond rent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Quality: High response rates, publicly accessible microdata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Outcome: Survey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achieved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ata suitable for policymaking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US" dirty="0"/>
              <a:t>DLR 2.2(h)-2024 Foreign Investment Survey</a:t>
            </a:r>
            <a:endParaRPr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5D1E6CA-2E07-6655-58CF-1B9DBFCB672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9186" y="2193494"/>
            <a:ext cx="8954813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Sample: 968 enterprises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collected: Foreign assets, liabilities, and investment flows (2022–2023)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Process: Robust collection, validation, and analysis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Outcome: Survey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achieved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; provides credible insights on regional/global investments</a:t>
            </a:r>
          </a:p>
        </p:txBody>
      </p:sp>
    </p:spTree>
    <p:extLst>
      <p:ext uri="{BB962C8B-B14F-4D97-AF65-F5344CB8AC3E}">
        <p14:creationId xmlns:p14="http://schemas.microsoft.com/office/powerpoint/2010/main" val="150691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US" dirty="0"/>
              <a:t>DLR 2.2(f)-Harmonized Consumer Price Index (HCPI)</a:t>
            </a:r>
            <a:endParaRPr b="1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B36E89E-3ACD-5C00-E4BB-3583E7B17A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3572" y="1893648"/>
            <a:ext cx="8954813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Coverage: 50 urban zones, 10 consumption baskets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Frequency: Monthly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Methodology: Internationally recognized formulas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Dissemination: KNBS website and EAC Open Data Portal</a:t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Outcome: HCPI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achieved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400" dirty="0">
                <a:latin typeface="Arial" panose="020B0604020202020204" pitchFamily="34" charset="0"/>
              </a:rPr>
              <a:t>R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eports produced for 12 months FY 2024/25</a:t>
            </a:r>
          </a:p>
        </p:txBody>
      </p:sp>
    </p:spTree>
    <p:extLst>
      <p:ext uri="{BB962C8B-B14F-4D97-AF65-F5344CB8AC3E}">
        <p14:creationId xmlns:p14="http://schemas.microsoft.com/office/powerpoint/2010/main" val="898083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GB" dirty="0"/>
              <a:t>General observations</a:t>
            </a:r>
            <a:endParaRPr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345CE978-0690-5025-D5A9-95103A5707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3026" y="1262896"/>
            <a:ext cx="8954812" cy="4685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All surveys successfully implemented with high-quality outputs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Operational/technical challenges noted:</a:t>
            </a:r>
          </a:p>
          <a:p>
            <a:pPr marL="0" indent="0" defTabSz="9144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Connectivity issues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Limited rural coverage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Lengthy questionnaires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Overall: Surveys are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suitable for evidence-based policymaking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316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GB" dirty="0"/>
              <a:t>General Recommendations</a:t>
            </a:r>
            <a:endParaRPr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93B3785-6D5E-5ACB-1FA0-D083A2394F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3025" y="1881212"/>
            <a:ext cx="8871278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Strengthen institutional cooperation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Improve ICT infrastructure for data collection and processing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Enhance dissemination and public awareness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Leverage administrative and alternative data sources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Consider more frequent surveys for sustainability, timeliness, and utility</a:t>
            </a:r>
          </a:p>
        </p:txBody>
      </p:sp>
    </p:spTree>
    <p:extLst>
      <p:ext uri="{BB962C8B-B14F-4D97-AF65-F5344CB8AC3E}">
        <p14:creationId xmlns:p14="http://schemas.microsoft.com/office/powerpoint/2010/main" val="3637192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GB" dirty="0"/>
              <a:t>Final TAKEAWAYS</a:t>
            </a:r>
            <a:endParaRPr b="1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2CA187F-0305-5090-1E0C-3867CB39D1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3025" y="1960441"/>
            <a:ext cx="873351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UNECA confirms all three surveys achieved verification standards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Surveys provide a solid evidence base for policy, planning, and SDG monitoring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24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Recommendations aim to strengthen future survey quality, sustainability, and accessibility</a:t>
            </a:r>
          </a:p>
        </p:txBody>
      </p:sp>
    </p:spTree>
    <p:extLst>
      <p:ext uri="{BB962C8B-B14F-4D97-AF65-F5344CB8AC3E}">
        <p14:creationId xmlns:p14="http://schemas.microsoft.com/office/powerpoint/2010/main" val="244405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711" y="2662704"/>
            <a:ext cx="6453352" cy="2275010"/>
          </a:xfrm>
        </p:spPr>
        <p:txBody>
          <a:bodyPr>
            <a:normAutofit/>
          </a:bodyPr>
          <a:lstStyle/>
          <a:p>
            <a:pPr algn="ctr"/>
            <a:r>
              <a:rPr lang="en-GB" sz="4400" dirty="0"/>
              <a:t>Asante!</a:t>
            </a:r>
            <a:br>
              <a:rPr lang="en-GB" sz="4400" dirty="0"/>
            </a:br>
            <a:br>
              <a:rPr lang="en-GB" sz="4400" dirty="0"/>
            </a:br>
            <a:r>
              <a:rPr lang="en-GB" sz="4400" dirty="0"/>
              <a:t>THANK YOU!</a:t>
            </a:r>
            <a:endParaRPr sz="4400" b="1" dirty="0"/>
          </a:p>
        </p:txBody>
      </p:sp>
    </p:spTree>
    <p:extLst>
      <p:ext uri="{BB962C8B-B14F-4D97-AF65-F5344CB8AC3E}">
        <p14:creationId xmlns:p14="http://schemas.microsoft.com/office/powerpoint/2010/main" val="972944928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53</TotalTime>
  <Words>393</Words>
  <Application>Microsoft Office PowerPoint</Application>
  <PresentationFormat>On-screen Show (4:3)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Gill Sans MT</vt:lpstr>
      <vt:lpstr>Wingdings</vt:lpstr>
      <vt:lpstr>Gallery</vt:lpstr>
      <vt:lpstr>Final Verification Report  The Republic of  Kenya  October 2025  EARSP-for-R Program </vt:lpstr>
      <vt:lpstr>Introduction</vt:lpstr>
      <vt:lpstr>Verification Scope</vt:lpstr>
      <vt:lpstr>DLR 2.2(d)-Kenya Housing Survey</vt:lpstr>
      <vt:lpstr>DLR 2.2(h)-2024 Foreign Investment Survey</vt:lpstr>
      <vt:lpstr>DLR 2.2(f)-Harmonized Consumer Price Index (HCPI)</vt:lpstr>
      <vt:lpstr>General observations</vt:lpstr>
      <vt:lpstr>General Recommendations</vt:lpstr>
      <vt:lpstr>Final TAKEAWAYS</vt:lpstr>
      <vt:lpstr>Asante!  THANK YOU!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Verification Report  United Republic of Tanzania   October 2025  EARSP-for-R Program</dc:title>
  <dc:subject/>
  <dc:creator>Akrem Abdusemed</dc:creator>
  <cp:keywords/>
  <dc:description>generated using python-pptx</dc:description>
  <cp:lastModifiedBy>Akrem Abdusemed</cp:lastModifiedBy>
  <cp:revision>6</cp:revision>
  <dcterms:created xsi:type="dcterms:W3CDTF">2013-01-27T09:14:16Z</dcterms:created>
  <dcterms:modified xsi:type="dcterms:W3CDTF">2025-12-01T06:27:43Z</dcterms:modified>
  <cp:category/>
</cp:coreProperties>
</file>