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147377447" r:id="rId3"/>
    <p:sldId id="2147377448" r:id="rId4"/>
    <p:sldId id="2147377449" r:id="rId5"/>
    <p:sldId id="2147377450" r:id="rId6"/>
    <p:sldId id="2147377451" r:id="rId7"/>
    <p:sldId id="2147377452" r:id="rId8"/>
    <p:sldId id="2147377453" r:id="rId9"/>
    <p:sldId id="280" r:id="rId1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120" d="100"/>
          <a:sy n="120" d="100"/>
        </p:scale>
        <p:origin x="2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B7983-AB80-41EB-879C-E8872C456DB5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B5EEA-D076-457B-8AEB-002F88359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6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27ED-588E-4FB9-800C-DEB5A5A9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689BD-5B2D-40B2-994D-B4C1907EA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0C2C-79F7-4FBC-97F9-151E8B75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B5A2-389E-4075-BAAA-5312AA55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CAA16-9F29-4A04-AEBF-3DB6B564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5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7FE0-6774-43D0-AAB0-579E78B5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D4E2-02DD-454B-8295-41CA43A9D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E1487-3403-4230-B651-81D283CB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75612-BD3A-47A9-B6A8-DDF98C7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3C2A-777C-4771-9F97-DBB1E461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7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E169-2ACD-4384-B90C-F264BB18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12A51-56FD-4110-9048-5553805B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37E6-D903-4AD6-985A-004E050A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12BC-468F-43FF-BB42-B5D7EA12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0784-E9FD-45D0-B4AA-2AF53046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6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75DC-DDBD-4FC3-9F36-DF87C043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D4C2-1028-42FC-BC27-FF35F0416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FE158-7F38-4D75-AE68-E7B7FB477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4D68-475D-4DF1-85F7-15BDF423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B5F6B-86AF-400D-882C-CFFFF84A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DBE4-B970-487F-8A83-F9F9C90C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57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0B77-417A-4548-93A8-C912F4E3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EF15-E972-4EDC-8FF9-B005F448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9AFCE-6258-4698-AE6F-FA6DB2984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D556D-F682-4312-96EA-F3A54D7E1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BB4CF-3DD0-48E0-A321-B6CE0EF31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75E40-6358-4F54-9C8F-4B5EF64F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66BCE-269E-4BF4-954D-80A44359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38172-1270-4CEA-866F-F8EB6CED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37B0-8331-47B9-82C0-0101CA66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B4BB5-FE73-4177-9D8F-ECA2E35E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1C033-F48E-4F88-8223-E73CC543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3BAB4-E8F0-4B1C-BA52-6AF4970E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21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35083-061A-4A17-8425-2C6849AB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37F195-9885-45AF-9C82-EDC998B9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472B-3779-4A26-89DB-FDD56DC5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8924-18ED-491E-9B73-00EF57E4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7577-78AC-437B-B554-01342EBD2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E3A4-C84F-484D-A799-A81935E3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26E12-545E-417F-A517-912EC6E4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D15A8-43C8-4CB7-8067-F2F476FC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93D20-C04F-4633-9EE0-01BE2D78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29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B548-0B9A-4D88-AA31-FE63BAB8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C5BBD-7559-464B-A35F-E350AC762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E92D7-4145-4EEE-B996-4FE73F81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17678-20B6-4FB9-91F1-3618254F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6D895-8C8A-4691-B17B-609EB2F7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2AB56-3BBC-4412-BB64-F1A3822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8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6629-EA3F-408F-9B9D-D565FF4E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CC5B9-5AD7-4376-B113-DE32E2C45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C2AC7-EB1A-439D-B2C1-B675FD63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8D5F-E797-4133-9E21-70E262887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BEEE-1C63-4306-B5E4-EEB2818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0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F785B-8683-444B-B48C-3520B84F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0E59C-8565-4F8D-BE3F-C35EBEF3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A75-8936-4214-95C7-D61CD999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92FF-0D50-4169-9908-D4EE7723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39A0B-96EC-40C8-928E-62C02021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7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380E99E-EAB3-441E-802E-A65016F184D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1202" y="1825627"/>
            <a:ext cx="11289596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5B20518-8021-4F36-BD2D-AD4BFC9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676"/>
          <a:stretch>
            <a:fillRect/>
          </a:stretch>
        </p:blipFill>
        <p:spPr>
          <a:xfrm>
            <a:off x="0" y="6492871"/>
            <a:ext cx="12192000" cy="36512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975686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1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F9AB6-181B-4FA0-BBAB-95F2ABBD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9E846-1B09-4624-BC04-BBBB179BA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DC5C-53B0-437F-90B4-4FA2C0F7A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018B-828D-439C-8E60-2F14CB122BE1}" type="datetimeFigureOut">
              <a:rPr lang="en-GB" smtClean="0"/>
              <a:t>18/02/2026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5EC73-26E4-4903-9606-E9F2F4820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7F6A-F599-453E-9586-52B4EDCF2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2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48F988-4AC8-4FA1-8AF8-9BFAAB2C8C52}"/>
              </a:ext>
            </a:extLst>
          </p:cNvPr>
          <p:cNvSpPr txBox="1"/>
          <p:nvPr/>
        </p:nvSpPr>
        <p:spPr>
          <a:xfrm>
            <a:off x="8405622" y="5740646"/>
            <a:ext cx="359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February 18, 2026</a:t>
            </a:r>
            <a:endParaRPr lang="en-GB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6E49E8-AD07-63D5-61C6-33859A68803D}"/>
              </a:ext>
            </a:extLst>
          </p:cNvPr>
          <p:cNvSpPr txBox="1">
            <a:spLocks/>
          </p:cNvSpPr>
          <p:nvPr/>
        </p:nvSpPr>
        <p:spPr>
          <a:xfrm>
            <a:off x="-222637" y="2250219"/>
            <a:ext cx="12219565" cy="2441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r>
              <a:rPr lang="en-US" sz="3600" dirty="0"/>
              <a:t>Final Verification Report</a:t>
            </a:r>
            <a:br>
              <a:rPr lang="en-US" sz="3600" dirty="0"/>
            </a:br>
            <a:endParaRPr lang="en-US" sz="3600" dirty="0"/>
          </a:p>
          <a:p>
            <a:r>
              <a:rPr lang="en-US" sz="2700" dirty="0"/>
              <a:t>The Republic of  Rwanda</a:t>
            </a:r>
            <a:br>
              <a:rPr lang="en-US" sz="3600" dirty="0"/>
            </a:br>
            <a:br>
              <a:rPr lang="en-US" sz="3600" dirty="0"/>
            </a:br>
            <a:r>
              <a:rPr lang="en-US" sz="2000" dirty="0"/>
              <a:t>JANUARY 2026 Verification Window</a:t>
            </a:r>
            <a:br>
              <a:rPr lang="en-US" sz="2000" dirty="0"/>
            </a:br>
            <a:br>
              <a:rPr lang="en-US" sz="2000" dirty="0"/>
            </a:br>
            <a:r>
              <a:rPr lang="en-GB" sz="3100" dirty="0"/>
              <a:t>East Africa Regional Statistics Programme -for-</a:t>
            </a:r>
            <a:r>
              <a:rPr lang="en-GB" sz="3100" dirty="0" err="1"/>
              <a:t>Restults</a:t>
            </a:r>
            <a:br>
              <a:rPr lang="en-GB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413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2E3A29B-4B6A-83ED-264A-53D3D361C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10" y="994937"/>
            <a:ext cx="11465780" cy="521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ECA, as independent Verifying Agency, conducted </a:t>
            </a:r>
            <a:r>
              <a:rPr lang="en-US" altLang="en-US" sz="2000" dirty="0">
                <a:latin typeface="Arial Nova" panose="020B0504020202020204" pitchFamily="34" charset="0"/>
              </a:rPr>
              <a:t>offsite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verification mission for National Institute of Statistics of Rwanda (NISR) under the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Eastern Africa Regional Statistics Program for Results (EARSP-for-R)</a:t>
            </a:r>
            <a:r>
              <a:rPr lang="en-US" altLang="en-US" sz="2000" dirty="0">
                <a:latin typeface="Arial Nova" panose="020B0504020202020204" pitchFamily="34" charset="0"/>
              </a:rPr>
              <a:t>,for January 2026 Verification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Objective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: To Verify key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Disbursement Linked Results (DLRs)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Disbursement Linked Indicator: DLI 2.6 (a): </a:t>
            </a:r>
            <a:r>
              <a:rPr lang="en-GB" sz="2000" dirty="0">
                <a:latin typeface="Arial Nova" panose="020B0504020202020204" pitchFamily="34" charset="0"/>
              </a:rPr>
              <a:t>Use and analysis of data from remote sensors to improve production of agricultural statistics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GB" sz="11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b="1" dirty="0">
                <a:latin typeface="Arial Nova" panose="020B0504020202020204" pitchFamily="34" charset="0"/>
              </a:rPr>
              <a:t>Disbursement Linked Result</a:t>
            </a:r>
            <a:r>
              <a:rPr lang="en-US" altLang="en-US" sz="2000" dirty="0">
                <a:latin typeface="Arial Nova" panose="020B0504020202020204" pitchFamily="34" charset="0"/>
              </a:rPr>
              <a:t>: </a:t>
            </a:r>
            <a:r>
              <a:rPr lang="en-GB" sz="2000" dirty="0">
                <a:latin typeface="Arial Nova" panose="020B0504020202020204" pitchFamily="34" charset="0"/>
              </a:rPr>
              <a:t>Gained experience with big data sources and new technologies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000" b="1" dirty="0">
                <a:latin typeface="Arial Nova" panose="020B0504020202020204" pitchFamily="34" charset="0"/>
              </a:rPr>
              <a:t>DLI Description</a:t>
            </a:r>
            <a:r>
              <a:rPr lang="en-US" altLang="en-US" sz="2000" dirty="0">
                <a:latin typeface="Arial Nova" panose="020B0504020202020204" pitchFamily="34" charset="0"/>
              </a:rPr>
              <a:t>: </a:t>
            </a:r>
            <a:r>
              <a:rPr lang="en-GB" sz="1800" dirty="0">
                <a:effectLst/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NISR produces reports demonstrating the application of remote sensor data, satellite imagery, and other Big Data sources in modernizing agricultural statistics, with emphasis on improved sampling frame design, land-cover mapping, and statistical innovation</a:t>
            </a:r>
            <a:endParaRPr lang="en-US" sz="2000" dirty="0">
              <a:latin typeface="Arial Nova" panose="020B05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Expected Milestone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: </a:t>
            </a:r>
            <a:r>
              <a:rPr lang="en-GB" sz="1800" dirty="0">
                <a:effectLst/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Technical report(s) documenting the integration of remote sensing and Big Data analytics into the SAS sampling frame design and agricultural statistics production system, published and publicly accessible.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CA0439AF-E17B-5F69-984F-A76D0BC62F6C}"/>
              </a:ext>
            </a:extLst>
          </p:cNvPr>
          <p:cNvSpPr/>
          <p:nvPr/>
        </p:nvSpPr>
        <p:spPr>
          <a:xfrm>
            <a:off x="0" y="0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 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78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707B5A-B92E-A0E8-1B86-0855B5391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30" y="805207"/>
            <a:ext cx="11492285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Desk review of the technical report on SAS 2023 frame upgrade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Assessment of remote sensing methodologies and data sources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Review of machine learning and geoprocessing workflows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Examination of validation processes and field-work protocols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Verification of online accessibility and public availability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Consultation with NISR Technical and Managerial Team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Feedback with NISR and East African Community Secretariat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900" dirty="0">
              <a:latin typeface="Arial Nova" panose="020B0504020202020204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Producing Reporting: 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Initial Findings Report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Preliminary Findings Report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Verification Report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</a:rPr>
              <a:t>Final Report</a:t>
            </a:r>
          </a:p>
        </p:txBody>
      </p:sp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E79C4391-66D5-9AC0-BFC5-8033DCC3B020}"/>
              </a:ext>
            </a:extLst>
          </p:cNvPr>
          <p:cNvSpPr/>
          <p:nvPr/>
        </p:nvSpPr>
        <p:spPr>
          <a:xfrm>
            <a:off x="0" y="87137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Scope and Steps 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44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8">
            <a:extLst>
              <a:ext uri="{FF2B5EF4-FFF2-40B4-BE49-F238E27FC236}">
                <a16:creationId xmlns:a16="http://schemas.microsoft.com/office/drawing/2014/main" id="{FCDE3713-82AE-1C77-407F-80C159E38FBA}"/>
              </a:ext>
            </a:extLst>
          </p:cNvPr>
          <p:cNvSpPr/>
          <p:nvPr/>
        </p:nvSpPr>
        <p:spPr>
          <a:xfrm>
            <a:off x="0" y="87137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Observation  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758929A-06E2-0A70-0EBA-928637468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4548"/>
            <a:ext cx="11575774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GB" sz="2000" dirty="0">
                <a:effectLst/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NISR's 2023 SAS frame upgrade represents a comprehensive, technically sound, and well-documented application of geospatial innovation to agricultural statistics. 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GB" sz="2000" dirty="0">
                <a:effectLst/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 initiative demonstrates: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GB" sz="400" dirty="0">
              <a:effectLst/>
              <a:latin typeface="Arial Nova" panose="020B05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GB" sz="2000" b="1" dirty="0">
                <a:effectLst/>
                <a:latin typeface="Arial Nova" panose="020B0504020202020204" pitchFamily="34" charset="0"/>
                <a:ea typeface="DengXian" panose="02010600030101010101" pitchFamily="2" charset="-122"/>
              </a:rPr>
              <a:t>1. Advanced Remote Sensing Application</a:t>
            </a:r>
            <a:endParaRPr lang="en-GB" sz="2000" b="1" dirty="0">
              <a:latin typeface="Arial Nova" panose="020B05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GB" sz="2000" dirty="0">
                <a:latin typeface="Arial Nova" panose="020B0504020202020204" pitchFamily="34" charset="0"/>
                <a:ea typeface="DengXian" panose="02010600030101010101" pitchFamily="2" charset="-122"/>
              </a:rPr>
              <a:t>S</a:t>
            </a:r>
            <a:r>
              <a:rPr lang="en-GB" sz="2000" dirty="0">
                <a:effectLst/>
                <a:latin typeface="Arial Nova" panose="020B0504020202020204" pitchFamily="34" charset="0"/>
                <a:ea typeface="DengXian" panose="02010600030101010101" pitchFamily="2" charset="-122"/>
              </a:rPr>
              <a:t>ophisticated application of machine learning techniques in Tea Plantation Mapping, </a:t>
            </a:r>
            <a:r>
              <a:rPr lang="en-GB" sz="2000" dirty="0">
                <a:effectLst/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Built-Up Area Classification</a:t>
            </a:r>
            <a:r>
              <a:rPr lang="en-GB" sz="2000" dirty="0"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en-GB" sz="2000" dirty="0">
                <a:effectLst/>
                <a:latin typeface="Arial Nova" panose="020B0504020202020204" pitchFamily="34" charset="0"/>
                <a:ea typeface="DengXian" panose="02010600030101010101" pitchFamily="2" charset="-122"/>
              </a:rPr>
              <a:t>Wetland Mapping Refinement</a:t>
            </a:r>
            <a:r>
              <a:rPr lang="en-GB" sz="2000" dirty="0">
                <a:latin typeface="Arial Nova" panose="020B05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, and </a:t>
            </a:r>
            <a:r>
              <a:rPr lang="en-GB" sz="2000" dirty="0">
                <a:effectLst/>
                <a:latin typeface="Arial Nova" panose="020B0504020202020204" pitchFamily="34" charset="0"/>
                <a:ea typeface="DengXian" panose="02010600030101010101" pitchFamily="2" charset="-122"/>
              </a:rPr>
              <a:t>Rangeland Classification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400" b="1" dirty="0">
              <a:effectLst/>
              <a:latin typeface="Arial Nova" panose="020B05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 Nova" panose="020B0504020202020204" pitchFamily="34" charset="0"/>
              </a:rPr>
              <a:t>2. Automated Geoprocessing and Reproducibility: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Fully automated and standardized geospatial workflows enabling systematic sampling and 2019–2023 land-cover change detection, supported by strong documentation and built-in quality assurance</a:t>
            </a:r>
          </a:p>
          <a:p>
            <a:pPr lvl="1"/>
            <a:endParaRPr lang="en-US" sz="1400" dirty="0">
              <a:latin typeface="Arial Nova" panose="020B0504020202020204" pitchFamily="34" charset="0"/>
            </a:endParaRPr>
          </a:p>
          <a:p>
            <a:r>
              <a:rPr lang="en-US" sz="2000" b="1" dirty="0">
                <a:latin typeface="Arial Nova" panose="020B0504020202020204" pitchFamily="34" charset="0"/>
              </a:rPr>
              <a:t>3. Systematic Sampling Frame Design: </a:t>
            </a:r>
            <a:r>
              <a:rPr lang="en-US" sz="2000" dirty="0">
                <a:latin typeface="Arial Nova" panose="020B0504020202020204" pitchFamily="34" charset="0"/>
              </a:rPr>
              <a:t>Nationwide 300m × 300m grid-based sampling with stratified land-cover classification, automated selection, and field validation confirming and refining detected changes.</a:t>
            </a:r>
          </a:p>
          <a:p>
            <a:endParaRPr lang="en-US" sz="400" dirty="0">
              <a:latin typeface="Arial Nova" panose="020B05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latin typeface="Arial Nova" panose="020B0504020202020204" pitchFamily="34" charset="0"/>
              </a:rPr>
              <a:t>Key Innovations and Technical Achievements: </a:t>
            </a:r>
            <a:r>
              <a:rPr lang="en-US" sz="2000" dirty="0">
                <a:latin typeface="Arial Nova" panose="020B0504020202020204" pitchFamily="34" charset="0"/>
              </a:rPr>
              <a:t>Deployment of deep learning and machine learning (Random Forest) for automated building extraction and land-cover classification (up to 95% accuracy), supported by reproducible ArcGIS workflows, systematic field validation, and integration of multi-source geospatial datasets to ensure high-quality, nationwide mapping.</a:t>
            </a:r>
          </a:p>
        </p:txBody>
      </p:sp>
    </p:spTree>
    <p:extLst>
      <p:ext uri="{BB962C8B-B14F-4D97-AF65-F5344CB8AC3E}">
        <p14:creationId xmlns:p14="http://schemas.microsoft.com/office/powerpoint/2010/main" val="180534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0BA26F2C-CEE3-0AEF-9BBF-059F0BF5DFF5}"/>
              </a:ext>
            </a:extLst>
          </p:cNvPr>
          <p:cNvSpPr/>
          <p:nvPr/>
        </p:nvSpPr>
        <p:spPr>
          <a:xfrm>
            <a:off x="0" y="87137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Gaps and Opportunities  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26D722E-EA46-3FEB-BC47-2BFE81FC5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003" y="1074509"/>
            <a:ext cx="1153999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Nova" panose="020B0504020202020204" pitchFamily="34" charset="0"/>
              </a:rPr>
              <a:t>While DLI 2.6(a) is fully achieved, opportunities remain to:  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Expand </a:t>
            </a:r>
            <a:r>
              <a:rPr lang="en-US" sz="2000" dirty="0" err="1">
                <a:latin typeface="Arial Nova" panose="020B0504020202020204" pitchFamily="34" charset="0"/>
              </a:rPr>
              <a:t>GeoAI</a:t>
            </a:r>
            <a:r>
              <a:rPr lang="en-US" sz="2000" dirty="0">
                <a:latin typeface="Arial Nova" panose="020B0504020202020204" pitchFamily="34" charset="0"/>
              </a:rPr>
              <a:t> applications, 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Adopt cloud-based GIS, 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Integrate climate projections, 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Strengthen sampling error estimation, 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 Broaden sectoral data integration</a:t>
            </a:r>
          </a:p>
          <a:p>
            <a:endParaRPr lang="en-US" sz="2000" dirty="0">
              <a:latin typeface="Arial Nova" panose="020B05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Enhanced inter-agency coordination, capacity development, and regional collaboration to scale geospatial innovation.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3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8">
            <a:extLst>
              <a:ext uri="{FF2B5EF4-FFF2-40B4-BE49-F238E27FC236}">
                <a16:creationId xmlns:a16="http://schemas.microsoft.com/office/drawing/2014/main" id="{841202B1-69A2-0A0B-2BA9-9ECC6FE30C61}"/>
              </a:ext>
            </a:extLst>
          </p:cNvPr>
          <p:cNvSpPr/>
          <p:nvPr/>
        </p:nvSpPr>
        <p:spPr>
          <a:xfrm>
            <a:off x="0" y="87137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D95D1D3-BA96-71D6-534D-478DD8277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77" y="808743"/>
            <a:ext cx="11500237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Institutionalize and scale geospatial innovation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through a dedicated Geospatial Statistics Unit with clear governance, staffing, and budget.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Develop a National Geospatial Statistics Strategy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to guide technology adoption, capacity development, data governance, and resource mobilization.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Formalize inter-agency coordination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ova" panose="020B0504020202020204" pitchFamily="34" charset="0"/>
              </a:rPr>
              <a:t>through structured data-sharing agreements and technical working groups to improve data consistency and reduce duplication.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Expand deep learning applications and transition to cloud-based GIS platforms to enhance scalability, automation, and real-time data processing.</a:t>
            </a: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Integrate climate projections and future scenarios into land-use and agricultural statistics to support climate-smart planning and risk management.</a:t>
            </a: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Strengthen sampling error estimation methodologies to improve statistical precision, transparency, and international comparability.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8">
            <a:extLst>
              <a:ext uri="{FF2B5EF4-FFF2-40B4-BE49-F238E27FC236}">
                <a16:creationId xmlns:a16="http://schemas.microsoft.com/office/drawing/2014/main" id="{841202B1-69A2-0A0B-2BA9-9ECC6FE30C61}"/>
              </a:ext>
            </a:extLst>
          </p:cNvPr>
          <p:cNvSpPr/>
          <p:nvPr/>
        </p:nvSpPr>
        <p:spPr>
          <a:xfrm>
            <a:off x="0" y="87137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22635E-A83E-4E0A-568F-FAB133469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39" y="1074509"/>
            <a:ext cx="1153999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Extend proven geospatial methodologies to additional statistical domains such as environment, urban development, business, and health statistics.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Invest in sustained capacity development through structured training, certification, and partnerships with academic and international institutions.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Promote regional and international collaboration to facilitate knowledge sharing and South-South cooperation 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Establish monitoring and evaluation frameworks with clear performance indicators to track progress and impact.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Secure multi-year financing mechanisms to ensure long-term sustainability of geospatial innovation and infrastructure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98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4242E6A-4512-29FF-92A1-4DA3D5CDD720}"/>
              </a:ext>
            </a:extLst>
          </p:cNvPr>
          <p:cNvSpPr/>
          <p:nvPr/>
        </p:nvSpPr>
        <p:spPr>
          <a:xfrm>
            <a:off x="0" y="87137"/>
            <a:ext cx="12192000" cy="68103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Reflections</a:t>
            </a:r>
            <a:endParaRPr lang="en-GB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52FFA64-A50B-0273-EE03-F6FCC69AC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51" y="1505396"/>
            <a:ext cx="11394220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ECA confirms Rwanda has fully achieved </a:t>
            </a:r>
            <a:r>
              <a:rPr lang="en-US" sz="2000" b="1" dirty="0">
                <a:latin typeface="Arial Nova" panose="020B0504020202020204" pitchFamily="34" charset="0"/>
              </a:rPr>
              <a:t>DLI 2.6(a)</a:t>
            </a:r>
            <a:r>
              <a:rPr lang="en-US" sz="2000" dirty="0">
                <a:latin typeface="Arial Nova" panose="020B0504020202020204" pitchFamily="34" charset="0"/>
              </a:rPr>
              <a:t> under EARSP-for-R, with no outstanding issues and documents for Disbursement 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NISR demonstrated exceptional technical expertise and institutional commitment in upgrading the 2023 SAS sampling frame.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4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Integration of geospatial data, satellite imagery, machine learning, and automated workflows strengthened precision, reproducibility, and sustainability.</a:t>
            </a: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>
              <a:latin typeface="Arial Nova" panose="020B0504020202020204" pitchFamily="34" charset="0"/>
            </a:endParaRPr>
          </a:p>
          <a:p>
            <a:pPr marL="342900" indent="-34290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>
                <a:latin typeface="Arial Nova" panose="020B0504020202020204" pitchFamily="34" charset="0"/>
              </a:rPr>
              <a:t>The initiative positions Rwanda as a regional leader in geospatial innovation for evidence-based policymaking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11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346651A-3280-2243-8879-4C38C6D9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38" y="2868613"/>
            <a:ext cx="3362325" cy="11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5535</TotalTime>
  <Words>759</Words>
  <Application>Microsoft Office PowerPoint</Application>
  <PresentationFormat>Widescreen</PresentationFormat>
  <Paragraphs>92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Nova</vt:lpstr>
      <vt:lpstr>Calibri</vt:lpstr>
      <vt:lpstr>Calibri Light</vt:lpstr>
      <vt:lpstr>Lucida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INCEPTION REPORT  “2023 – 2024 Biennial report on promoting a culture of quality assurance at ECA”   Quality Assurance Unit/SCQAS/SPORD  September 2024</dc:title>
  <dc:creator>Afework Temtime</dc:creator>
  <cp:lastModifiedBy>Akrem Abdusemed</cp:lastModifiedBy>
  <cp:revision>89</cp:revision>
  <cp:lastPrinted>2024-11-04T09:20:13Z</cp:lastPrinted>
  <dcterms:created xsi:type="dcterms:W3CDTF">2024-08-29T12:46:16Z</dcterms:created>
  <dcterms:modified xsi:type="dcterms:W3CDTF">2026-02-18T06:22:26Z</dcterms:modified>
</cp:coreProperties>
</file>