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6" r:id="rId6"/>
    <p:sldId id="270" r:id="rId7"/>
    <p:sldId id="271" r:id="rId8"/>
    <p:sldId id="267" r:id="rId9"/>
    <p:sldId id="268" r:id="rId10"/>
    <p:sldId id="269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3" autoAdjust="0"/>
    <p:restoredTop sz="94660"/>
  </p:normalViewPr>
  <p:slideViewPr>
    <p:cSldViewPr snapToGrid="0" snapToObjects="1">
      <p:cViewPr varScale="1">
        <p:scale>
          <a:sx n="122" d="100"/>
          <a:sy n="122" d="100"/>
        </p:scale>
        <p:origin x="136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4901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8133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0781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5542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124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447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640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8133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7396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404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811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83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352" y="2322786"/>
            <a:ext cx="9070428" cy="270259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/>
              <a:t>Final Verification Report</a:t>
            </a:r>
            <a:br>
              <a:rPr lang="en-US" sz="3600" dirty="0"/>
            </a:br>
            <a:endParaRPr lang="en-US" sz="3600" dirty="0"/>
          </a:p>
          <a:p>
            <a:pPr algn="ctr"/>
            <a:r>
              <a:rPr lang="en-US" sz="2700" dirty="0"/>
              <a:t>The Republic of  Rwanda</a:t>
            </a:r>
            <a:br>
              <a:rPr lang="en-US" sz="3600" dirty="0"/>
            </a:br>
            <a:br>
              <a:rPr lang="en-US" sz="3600" dirty="0"/>
            </a:br>
            <a:r>
              <a:rPr lang="en-US" sz="2000" dirty="0"/>
              <a:t>JANUARY 2026</a:t>
            </a:r>
            <a:br>
              <a:rPr lang="en-US" sz="2000" dirty="0"/>
            </a:br>
            <a:br>
              <a:rPr lang="en-US" sz="2000" dirty="0"/>
            </a:br>
            <a:r>
              <a:rPr lang="en-GB" sz="3100" dirty="0"/>
              <a:t>EARSP-for-R Program</a:t>
            </a:r>
            <a:br>
              <a:rPr lang="en-GB" sz="3600" dirty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65020" cy="1667441"/>
          </a:xfrm>
        </p:spPr>
        <p:txBody>
          <a:bodyPr>
            <a:noAutofit/>
          </a:bodyPr>
          <a:lstStyle/>
          <a:p>
            <a:pPr algn="ctr"/>
            <a:r>
              <a:rPr lang="en-GB" sz="2400" dirty="0"/>
              <a:t>Economic commission for Africa</a:t>
            </a:r>
          </a:p>
          <a:p>
            <a:pPr algn="ctr"/>
            <a:r>
              <a:rPr lang="en-GB" sz="2400" dirty="0" err="1"/>
              <a:t>eca</a:t>
            </a:r>
            <a:endParaRPr lang="en-GB" sz="2400" dirty="0"/>
          </a:p>
          <a:p>
            <a:pPr algn="ctr"/>
            <a:r>
              <a:rPr lang="en-GB" dirty="0"/>
              <a:t>Independent Verification Agency (IVA)</a:t>
            </a:r>
          </a:p>
          <a:p>
            <a:pPr algn="ctr"/>
            <a:endParaRPr lang="en-GB" dirty="0"/>
          </a:p>
          <a:p>
            <a:pPr algn="ctr"/>
            <a:r>
              <a:rPr lang="en-GB" dirty="0"/>
              <a:t>\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760" y="312198"/>
            <a:ext cx="8036346" cy="1049235"/>
          </a:xfrm>
        </p:spPr>
        <p:txBody>
          <a:bodyPr/>
          <a:lstStyle/>
          <a:p>
            <a:r>
              <a:rPr b="1" dirty="0"/>
              <a:t>Introduction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499A073-E6E0-4B62-BAD6-7DE2135294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5869" y="1945562"/>
            <a:ext cx="8954047" cy="3508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UNECA conducted a verification mission for KNBS under the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Eastern Africa Regional Statistics Program for Results (EARSP-for-R)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Objective: Verify key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Disbursement Linked Results (DLRs)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Verification focused  </a:t>
            </a:r>
            <a:r>
              <a:rPr lang="en-US" altLang="en-US" sz="2400" dirty="0">
                <a:latin typeface="Arial" panose="020B0604020202020204" pitchFamily="34" charset="0"/>
              </a:rPr>
              <a:t>reviewing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GB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The National Institute of Statistics of Rwanda producing and publishing  a comprehensive technical report </a:t>
            </a:r>
            <a:r>
              <a:rPr lang="en-GB" sz="1800" dirty="0">
                <a:latin typeface="Times New Roman" panose="02020603050405020304" pitchFamily="18" charset="0"/>
                <a:ea typeface="DengXian" panose="02010600030101010101" pitchFamily="2" charset="-122"/>
              </a:rPr>
              <a:t>documenting the </a:t>
            </a:r>
            <a:r>
              <a:rPr lang="en-GB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2023 upgrade of the Seasonal Agricultural Survey (SAS) sampling frame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03" y="206330"/>
            <a:ext cx="7945821" cy="1049235"/>
          </a:xfrm>
        </p:spPr>
        <p:txBody>
          <a:bodyPr/>
          <a:lstStyle/>
          <a:p>
            <a:r>
              <a:rPr lang="en-GB" dirty="0"/>
              <a:t>Verification Scope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655" y="2180475"/>
            <a:ext cx="8986345" cy="485427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The verification steps included:</a:t>
            </a:r>
            <a:endParaRPr lang="en-GB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Desk review of the technical report on SAS 2023 frame upgrade</a:t>
            </a:r>
            <a:endParaRPr lang="en-GB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Assessment of remote sensing methodologies and data sources</a:t>
            </a:r>
            <a:endParaRPr lang="en-GB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Review of machine learning and geoprocessing workflows</a:t>
            </a:r>
            <a:endParaRPr lang="en-GB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Examination of validation processes and field-work protocols</a:t>
            </a:r>
            <a:endParaRPr lang="en-GB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Verification of online accessibility and public availability</a:t>
            </a:r>
            <a:endParaRPr lang="en-GB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186" y="163389"/>
            <a:ext cx="8954813" cy="1049235"/>
          </a:xfrm>
        </p:spPr>
        <p:txBody>
          <a:bodyPr/>
          <a:lstStyle/>
          <a:p>
            <a:r>
              <a:rPr lang="en-US" dirty="0"/>
              <a:t>DLR 2.6(a)</a:t>
            </a:r>
            <a:endParaRPr b="1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D6FBFDD-4687-4BF1-4E45-A31BBC15EAC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4807" y="1106339"/>
            <a:ext cx="8650012" cy="4189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The verification noted exceptional progress in applying geospatial technologies, particularly in the areas of:</a:t>
            </a:r>
            <a:endParaRPr lang="en-GB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en-GB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Automated building footprint extraction using deep learning</a:t>
            </a:r>
            <a:endParaRPr lang="en-GB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en-GB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Machine learning-based land-cover classification</a:t>
            </a:r>
            <a:endParaRPr lang="en-GB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en-GB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Systematic validation and change detection workflows</a:t>
            </a:r>
            <a:endParaRPr lang="en-GB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en-GB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Construction of robust, stratified sampling frames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Outcome: </a:t>
            </a:r>
            <a:r>
              <a:rPr lang="en-US" altLang="en-US" sz="2400" dirty="0">
                <a:latin typeface="Arial" panose="020B0604020202020204" pitchFamily="34" charset="0"/>
              </a:rPr>
              <a:t>DLI Fully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achieved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; </a:t>
            </a:r>
            <a:r>
              <a:rPr lang="en-GB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NISR's 2023 SAS frame upgrade represents a comprehensive, technically sound, and well-documented application of geospatial innovation to agricultural statistics. The initiative demonstrates:</a:t>
            </a:r>
            <a:endParaRPr lang="en-US" altLang="en-US" sz="2400" dirty="0"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altLang="en-US" sz="2400" dirty="0">
                <a:latin typeface="Arial" panose="020B0604020202020204" pitchFamily="34" charset="0"/>
              </a:rPr>
              <a:t>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ata suitable for policymaking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186" y="163389"/>
            <a:ext cx="8954813" cy="1049235"/>
          </a:xfrm>
        </p:spPr>
        <p:txBody>
          <a:bodyPr/>
          <a:lstStyle/>
          <a:p>
            <a:r>
              <a:rPr lang="en-GB" dirty="0"/>
              <a:t>General observations</a:t>
            </a:r>
            <a:endParaRPr b="1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45CE978-0690-5025-D5A9-95103A5707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38749" y="763182"/>
            <a:ext cx="8954812" cy="6772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GB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NISR's 2023 SAS frame upgrade represents a comprehensive, technically sound, and well-documented application of geospatial innovation to agricultural statistics. The initiative demonstrates: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GB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Advanced Remote Sensing Application</a:t>
            </a:r>
            <a:endParaRPr lang="en-GB" sz="1800" b="1" dirty="0">
              <a:latin typeface="Times New Roman" panose="02020603050405020304" pitchFamily="18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GB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sophisticated application of machine learning techniques in 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Tea Plantation Mapping, 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Built-Up Area Classification</a:t>
            </a:r>
            <a:r>
              <a:rPr lang="en-GB" sz="1800" b="1" dirty="0"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Wetland Mapping Refinement</a:t>
            </a:r>
            <a:r>
              <a:rPr lang="en-GB" sz="1800" b="1" dirty="0"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, and 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Rangeland Classification</a:t>
            </a:r>
            <a:endParaRPr lang="en-GB" sz="1800" b="1" dirty="0">
              <a:effectLst/>
              <a:latin typeface="Times New Roman" panose="02020603050405020304" pitchFamily="18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r>
              <a:rPr lang="en-US" sz="1600" b="1" dirty="0"/>
              <a:t>Automated Geoprocessing and Reproducibility: </a:t>
            </a:r>
            <a:r>
              <a:rPr lang="en-US" sz="1600" dirty="0"/>
              <a:t>Fully automated and standardized geospatial workflows enabling systematic sampling and 2019–2023 land-cover change detection, supported by strong documentation and built-in quality assurance</a:t>
            </a:r>
          </a:p>
          <a:p>
            <a:r>
              <a:rPr lang="en-US" sz="1400" b="1" dirty="0"/>
              <a:t>Systematic Sampling Frame Design: </a:t>
            </a:r>
            <a:r>
              <a:rPr lang="en-US" sz="1400" dirty="0"/>
              <a:t>Nationwide 300m × 300m grid-based sampling with stratified land-cover classification, automated selection, and field validation confirming and refining detected changes.</a:t>
            </a:r>
          </a:p>
          <a:p>
            <a:r>
              <a:rPr lang="en-US" sz="1200" b="1" dirty="0"/>
              <a:t>Key Innovations and Technical Achievements: </a:t>
            </a:r>
            <a:r>
              <a:rPr lang="en-US" sz="1200" dirty="0"/>
              <a:t>Deployment of deep learning and machine learning (Random Forest) for automated building extraction and land-cover classification (up to 95% accuracy), supported by reproducible ArcGIS workflows, systematic field validation, and integration of multi-source geospatial datasets to ensure high-quality, nationwide mapping.</a:t>
            </a:r>
          </a:p>
          <a:p>
            <a:endParaRPr lang="en-US" sz="1400" dirty="0"/>
          </a:p>
          <a:p>
            <a:endParaRPr lang="en-US" sz="1600" dirty="0"/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GB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GB" sz="1800" dirty="0">
              <a:effectLst/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GB" sz="1800" dirty="0">
              <a:effectLst/>
              <a:latin typeface="Times New Roman" panose="02020603050405020304" pitchFamily="18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GB" sz="1800" dirty="0">
              <a:latin typeface="Times New Roman" panose="02020603050405020304" pitchFamily="18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GB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316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186" y="163389"/>
            <a:ext cx="8954813" cy="1049235"/>
          </a:xfrm>
        </p:spPr>
        <p:txBody>
          <a:bodyPr/>
          <a:lstStyle/>
          <a:p>
            <a:r>
              <a:rPr lang="en-GB" dirty="0"/>
              <a:t>Gaps and opportunities</a:t>
            </a:r>
            <a:endParaRPr b="1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45CE978-0690-5025-D5A9-95103A5707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89188" y="1470203"/>
            <a:ext cx="8954812" cy="2528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400" dirty="0"/>
          </a:p>
          <a:p>
            <a:endParaRPr lang="en-US" sz="1600" dirty="0"/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GB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GB" sz="1800" dirty="0">
              <a:effectLst/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GB" sz="1800" dirty="0">
              <a:effectLst/>
              <a:latin typeface="Times New Roman" panose="02020603050405020304" pitchFamily="18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GB" sz="1800" dirty="0">
              <a:latin typeface="Times New Roman" panose="02020603050405020304" pitchFamily="18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GB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489FC6-BA89-8763-AC5C-B6CAACDAB5F8}"/>
              </a:ext>
            </a:extLst>
          </p:cNvPr>
          <p:cNvSpPr txBox="1"/>
          <p:nvPr/>
        </p:nvSpPr>
        <p:spPr>
          <a:xfrm>
            <a:off x="390769" y="1980401"/>
            <a:ext cx="824523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While DLI 2.6(a) is fully achieved, opportunities remain to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expand </a:t>
            </a:r>
            <a:r>
              <a:rPr lang="en-US" dirty="0" err="1"/>
              <a:t>GeoAI</a:t>
            </a:r>
            <a:r>
              <a:rPr lang="en-US" dirty="0"/>
              <a:t> applications,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adopt cloud-based GIS,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integrate climate projections,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strengthen sampling error estimation,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 broaden sectoral data integration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 enhanced inter-agency coordination, capacity development, and regional collaboration to scale geospatial innovation.</a:t>
            </a:r>
          </a:p>
        </p:txBody>
      </p:sp>
    </p:spTree>
    <p:extLst>
      <p:ext uri="{BB962C8B-B14F-4D97-AF65-F5344CB8AC3E}">
        <p14:creationId xmlns:p14="http://schemas.microsoft.com/office/powerpoint/2010/main" val="502190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186" y="163389"/>
            <a:ext cx="8954813" cy="1049235"/>
          </a:xfrm>
        </p:spPr>
        <p:txBody>
          <a:bodyPr/>
          <a:lstStyle/>
          <a:p>
            <a:r>
              <a:rPr lang="en-GB" dirty="0"/>
              <a:t>Conclusion </a:t>
            </a:r>
            <a:endParaRPr b="1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45CE978-0690-5025-D5A9-95103A5707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89188" y="1470203"/>
            <a:ext cx="8954812" cy="2528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400" dirty="0"/>
          </a:p>
          <a:p>
            <a:endParaRPr lang="en-US" sz="1600" dirty="0"/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GB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GB" sz="1800" dirty="0">
              <a:effectLst/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GB" sz="1800" dirty="0">
              <a:effectLst/>
              <a:latin typeface="Times New Roman" panose="02020603050405020304" pitchFamily="18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GB" sz="1800" dirty="0">
              <a:latin typeface="Times New Roman" panose="02020603050405020304" pitchFamily="18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GB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489FC6-BA89-8763-AC5C-B6CAACDAB5F8}"/>
              </a:ext>
            </a:extLst>
          </p:cNvPr>
          <p:cNvSpPr txBox="1"/>
          <p:nvPr/>
        </p:nvSpPr>
        <p:spPr>
          <a:xfrm>
            <a:off x="390769" y="1980401"/>
            <a:ext cx="824523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UNECA confirms Rwanda’s full achievement of DLI 2.6(a),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Rwanda demonstrated advanced integration of remote sensing, AI, and automated geoprocessing in upgrading the 2023 SAS sampling frame.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approach is rigorous, reproducible, and sustainable, improving accuracy, efficiency, and accessibility of agricultural statistics.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Continued investment in capacity, infrastructure, coordination, and innovation will further institutionalize geospatial technologies and strengthen Rwanda’s regional leadership in official statistics</a:t>
            </a:r>
          </a:p>
        </p:txBody>
      </p:sp>
    </p:spTree>
    <p:extLst>
      <p:ext uri="{BB962C8B-B14F-4D97-AF65-F5344CB8AC3E}">
        <p14:creationId xmlns:p14="http://schemas.microsoft.com/office/powerpoint/2010/main" val="678817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186" y="163389"/>
            <a:ext cx="8954813" cy="1049235"/>
          </a:xfrm>
        </p:spPr>
        <p:txBody>
          <a:bodyPr/>
          <a:lstStyle/>
          <a:p>
            <a:r>
              <a:rPr lang="en-GB" dirty="0"/>
              <a:t>General Recommendations</a:t>
            </a:r>
            <a:endParaRPr b="1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B698DAE-7AD2-82FB-0FE7-8078D4BA1E0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89186" y="983721"/>
            <a:ext cx="8884476" cy="6463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Institutionalize and scale geospatial innovation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through a dedicated Geospatial Statistics Unit with clear governance, staffing, and budget.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Develop a National Geospatial Statistics Strategy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to guide technology adoption, capacity development, data governance, and resource mobilization.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Formalize inter-agency coordination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through structured data-sharing agreements and technical working groups to improve data consistency and reduce duplication.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sz="1400" b="1" dirty="0"/>
              <a:t>expand deep learning applications and transition to cloud-based GIS platforms</a:t>
            </a:r>
            <a:r>
              <a:rPr lang="en-US" sz="1400" dirty="0"/>
              <a:t> to enhance scalability, automation, and real-time data processing.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sz="1400" b="1" dirty="0"/>
              <a:t>integrate climate projections and future scenarios</a:t>
            </a:r>
            <a:r>
              <a:rPr lang="en-US" sz="1400" dirty="0"/>
              <a:t> into land-use and agricultural statistics to support climate-smart planning and risk management.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sz="1400" b="1" dirty="0"/>
              <a:t>Strengthen sampling error estimation methodologies</a:t>
            </a:r>
            <a:r>
              <a:rPr lang="en-US" sz="1400" dirty="0"/>
              <a:t> to improve statistical precision, transparency, and international comparability.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sz="1400" b="1" dirty="0"/>
              <a:t>Extend proven geospatial methodologies to additional statistical domains</a:t>
            </a:r>
            <a:r>
              <a:rPr lang="en-US" sz="1400" dirty="0"/>
              <a:t> such as environment, urban development, business, and health statistics.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sz="1400" b="1" dirty="0"/>
              <a:t>Invest in sustained capacity development</a:t>
            </a:r>
            <a:r>
              <a:rPr lang="en-US" sz="1400" dirty="0"/>
              <a:t> through structured training, certification, and partnerships with academic and international institutions.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sz="1400" b="1" dirty="0"/>
              <a:t>Promote regional and international collaboration</a:t>
            </a:r>
            <a:r>
              <a:rPr lang="en-US" sz="1400" dirty="0"/>
              <a:t> to facilitate knowledge sharing and South-South cooperation 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sz="1400" b="1" dirty="0"/>
              <a:t>Establish monitoring and evaluation frameworks</a:t>
            </a:r>
            <a:r>
              <a:rPr lang="en-US" sz="1400" dirty="0"/>
              <a:t> with clear performance indicators to track progress and impact.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sz="1400" b="1" dirty="0"/>
              <a:t>Secure multi-year financing mechanisms</a:t>
            </a:r>
            <a:r>
              <a:rPr lang="en-US" sz="1400" dirty="0"/>
              <a:t> to ensure long-term sustainability of geospatial innovation and infrastructure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sz="1400" dirty="0"/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sz="1400" dirty="0"/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sz="1400" dirty="0"/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sz="1400" dirty="0"/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sz="1600" dirty="0"/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sz="1600" dirty="0"/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192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186" y="163389"/>
            <a:ext cx="8954813" cy="1049235"/>
          </a:xfrm>
        </p:spPr>
        <p:txBody>
          <a:bodyPr/>
          <a:lstStyle/>
          <a:p>
            <a:r>
              <a:rPr lang="en-GB" dirty="0"/>
              <a:t>Final TAKEAWAYS</a:t>
            </a:r>
            <a:endParaRPr b="1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2CA187F-0305-5090-1E0C-3867CB39D17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99833" y="2019809"/>
            <a:ext cx="8733518" cy="292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sz="2000" dirty="0"/>
              <a:t>UNECA confirms Rwanda has fully achieved </a:t>
            </a:r>
            <a:r>
              <a:rPr lang="en-US" sz="2000" b="1" dirty="0"/>
              <a:t>DLI 2.6(a)</a:t>
            </a:r>
            <a:r>
              <a:rPr lang="en-US" sz="2000" dirty="0"/>
              <a:t> under EARSP-for-R.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sz="2000" dirty="0"/>
              <a:t>NISR demonstrated </a:t>
            </a:r>
            <a:r>
              <a:rPr lang="en-US" sz="2000" b="1" dirty="0"/>
              <a:t>exceptional technical expertise and institutional commitment</a:t>
            </a:r>
            <a:r>
              <a:rPr lang="en-US" sz="2000" dirty="0"/>
              <a:t> in upgrading the 2023 SAS sampling frame.</a:t>
            </a:r>
            <a:endParaRPr lang="en-US" dirty="0"/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sz="2000" b="1" dirty="0"/>
              <a:t>Integration of geospatial data, satellite imagery, machine learning, and automated workflows</a:t>
            </a:r>
            <a:r>
              <a:rPr lang="en-US" sz="2000" dirty="0"/>
              <a:t> strengthened precision, reproducibility, and sustainability.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sz="2000" dirty="0"/>
              <a:t>The initiative </a:t>
            </a:r>
            <a:r>
              <a:rPr lang="en-US" sz="2000" b="1" dirty="0"/>
              <a:t>positions Rwanda as a regional leader</a:t>
            </a:r>
            <a:r>
              <a:rPr lang="en-US" sz="2000" dirty="0"/>
              <a:t> in geospatial innovation for evidence-based policymaking</a:t>
            </a:r>
            <a:endParaRPr kumimoji="0" lang="en-US" alt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051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711" y="2662704"/>
            <a:ext cx="6453352" cy="2275010"/>
          </a:xfrm>
        </p:spPr>
        <p:txBody>
          <a:bodyPr>
            <a:normAutofit/>
          </a:bodyPr>
          <a:lstStyle/>
          <a:p>
            <a:pPr algn="ctr"/>
            <a:r>
              <a:rPr lang="en-GB" sz="4400" dirty="0"/>
              <a:t>Asante!</a:t>
            </a:r>
            <a:br>
              <a:rPr lang="en-GB" sz="4400" dirty="0"/>
            </a:br>
            <a:br>
              <a:rPr lang="en-GB" sz="4400" dirty="0"/>
            </a:br>
            <a:r>
              <a:rPr lang="en-GB" sz="4400" dirty="0"/>
              <a:t>THANK YOU!</a:t>
            </a:r>
            <a:endParaRPr sz="4400" b="1" dirty="0"/>
          </a:p>
        </p:txBody>
      </p:sp>
    </p:spTree>
    <p:extLst>
      <p:ext uri="{BB962C8B-B14F-4D97-AF65-F5344CB8AC3E}">
        <p14:creationId xmlns:p14="http://schemas.microsoft.com/office/powerpoint/2010/main" val="972944928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Metadata/LabelInfo.xml><?xml version="1.0" encoding="utf-8"?>
<clbl:labelList xmlns:clbl="http://schemas.microsoft.com/office/2020/mipLabelMetadata">
  <clbl:label id="{8b77875e-5908-45a0-9cb4-dec9ae074618}" enabled="1" method="Privileged" siteId="{0f9e35db-544f-4f60-bdcc-5ea416e6dc7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83</TotalTime>
  <Words>789</Words>
  <Application>Microsoft Office PowerPoint</Application>
  <PresentationFormat>On-screen Show (4:3)</PresentationFormat>
  <Paragraphs>91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Courier New</vt:lpstr>
      <vt:lpstr>Gill Sans MT</vt:lpstr>
      <vt:lpstr>Symbol</vt:lpstr>
      <vt:lpstr>Times New Roman</vt:lpstr>
      <vt:lpstr>Wingdings</vt:lpstr>
      <vt:lpstr>Gallery</vt:lpstr>
      <vt:lpstr>Final Verification Report  The Republic of  Rwanda  JANUARY 2026  EARSP-for-R Program </vt:lpstr>
      <vt:lpstr>Introduction</vt:lpstr>
      <vt:lpstr>Verification Scope</vt:lpstr>
      <vt:lpstr>DLR 2.6(a)</vt:lpstr>
      <vt:lpstr>General observations</vt:lpstr>
      <vt:lpstr>Gaps and opportunities</vt:lpstr>
      <vt:lpstr>Conclusion </vt:lpstr>
      <vt:lpstr>General Recommendations</vt:lpstr>
      <vt:lpstr>Final TAKEAWAYS</vt:lpstr>
      <vt:lpstr>Asante!  THANK YOU!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Verification Report  United Republic of Tanzania   October 2025  EARSP-for-R Program</dc:title>
  <dc:subject/>
  <dc:creator>Akrem Abdusemed</dc:creator>
  <cp:keywords/>
  <dc:description>generated using python-pptx</dc:description>
  <cp:lastModifiedBy>Akrem Abdusemed</cp:lastModifiedBy>
  <cp:revision>7</cp:revision>
  <dcterms:created xsi:type="dcterms:W3CDTF">2013-01-27T09:14:16Z</dcterms:created>
  <dcterms:modified xsi:type="dcterms:W3CDTF">2026-02-18T05:29:17Z</dcterms:modified>
  <cp:category/>
</cp:coreProperties>
</file>