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4660"/>
  </p:normalViewPr>
  <p:slideViewPr>
    <p:cSldViewPr snapToGrid="0" snapToObjects="1">
      <p:cViewPr>
        <p:scale>
          <a:sx n="56" d="100"/>
          <a:sy n="56" d="100"/>
        </p:scale>
        <p:origin x="163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771E64-9819-4E2D-9290-57734393E26C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09EC5AC-C668-4692-8D56-398E08EB183B}">
      <dgm:prSet/>
      <dgm:spPr/>
      <dgm:t>
        <a:bodyPr/>
        <a:lstStyle/>
        <a:p>
          <a:r>
            <a:rPr lang="en-US"/>
            <a:t>DLI Achievement Status</a:t>
          </a:r>
        </a:p>
      </dgm:t>
    </dgm:pt>
    <dgm:pt modelId="{1FC21357-E90E-4348-8737-8D542DCB1C7A}" type="parTrans" cxnId="{F461F184-8BCF-4D51-B5C3-ACF236428CC3}">
      <dgm:prSet/>
      <dgm:spPr/>
      <dgm:t>
        <a:bodyPr/>
        <a:lstStyle/>
        <a:p>
          <a:endParaRPr lang="en-US"/>
        </a:p>
      </dgm:t>
    </dgm:pt>
    <dgm:pt modelId="{F5038C1E-0EE1-491C-B86D-7D24F78AA279}" type="sibTrans" cxnId="{F461F184-8BCF-4D51-B5C3-ACF236428CC3}">
      <dgm:prSet/>
      <dgm:spPr/>
      <dgm:t>
        <a:bodyPr/>
        <a:lstStyle/>
        <a:p>
          <a:endParaRPr lang="en-US"/>
        </a:p>
      </dgm:t>
    </dgm:pt>
    <dgm:pt modelId="{7DD065D5-327D-4B29-9B16-B62B9D51AC40}">
      <dgm:prSet/>
      <dgm:spPr/>
      <dgm:t>
        <a:bodyPr/>
        <a:lstStyle/>
        <a:p>
          <a:r>
            <a:rPr lang="en-US"/>
            <a:t>DLR 2.2a – SBR Updated to 2024: Achieved</a:t>
          </a:r>
        </a:p>
      </dgm:t>
    </dgm:pt>
    <dgm:pt modelId="{32139928-BDF1-4CBF-9EB5-5E5F155424DC}" type="parTrans" cxnId="{D0C7CD11-C5AD-4A7B-8D7F-B517D0EC947A}">
      <dgm:prSet/>
      <dgm:spPr/>
      <dgm:t>
        <a:bodyPr/>
        <a:lstStyle/>
        <a:p>
          <a:endParaRPr lang="en-US"/>
        </a:p>
      </dgm:t>
    </dgm:pt>
    <dgm:pt modelId="{D083B373-5762-4C46-8B44-78C9991830C0}" type="sibTrans" cxnId="{D0C7CD11-C5AD-4A7B-8D7F-B517D0EC947A}">
      <dgm:prSet/>
      <dgm:spPr/>
      <dgm:t>
        <a:bodyPr/>
        <a:lstStyle/>
        <a:p>
          <a:endParaRPr lang="en-US"/>
        </a:p>
      </dgm:t>
    </dgm:pt>
    <dgm:pt modelId="{16F148F6-989C-43FD-92F2-580E1F31BAD1}">
      <dgm:prSet/>
      <dgm:spPr/>
      <dgm:t>
        <a:bodyPr/>
        <a:lstStyle/>
        <a:p>
          <a:r>
            <a:rPr lang="en-US"/>
            <a:t>DLR 2.3a – AASS 2023/24: Achieved</a:t>
          </a:r>
        </a:p>
      </dgm:t>
    </dgm:pt>
    <dgm:pt modelId="{E2A473B0-BFB5-46A0-AD05-ADCA2B443B65}" type="parTrans" cxnId="{21CDF6DE-FC07-4AA1-BF29-658F2851ED52}">
      <dgm:prSet/>
      <dgm:spPr/>
      <dgm:t>
        <a:bodyPr/>
        <a:lstStyle/>
        <a:p>
          <a:endParaRPr lang="en-US"/>
        </a:p>
      </dgm:t>
    </dgm:pt>
    <dgm:pt modelId="{FE6CC92A-7EE2-4E10-BF2D-32EB087E5652}" type="sibTrans" cxnId="{21CDF6DE-FC07-4AA1-BF29-658F2851ED52}">
      <dgm:prSet/>
      <dgm:spPr/>
      <dgm:t>
        <a:bodyPr/>
        <a:lstStyle/>
        <a:p>
          <a:endParaRPr lang="en-US"/>
        </a:p>
      </dgm:t>
    </dgm:pt>
    <dgm:pt modelId="{6EF7599F-3009-4A76-B821-5832370E3A8A}">
      <dgm:prSet/>
      <dgm:spPr/>
      <dgm:t>
        <a:bodyPr/>
        <a:lstStyle/>
        <a:p>
          <a:r>
            <a:rPr lang="en-US"/>
            <a:t>DLR 2.6c – Big Data and New Technologies: Partially Achieved</a:t>
          </a:r>
        </a:p>
      </dgm:t>
    </dgm:pt>
    <dgm:pt modelId="{6639D6CB-FF56-4A17-A670-8457494ACF74}" type="parTrans" cxnId="{925FD7EB-84F9-405E-B1DF-F662923B5515}">
      <dgm:prSet/>
      <dgm:spPr/>
      <dgm:t>
        <a:bodyPr/>
        <a:lstStyle/>
        <a:p>
          <a:endParaRPr lang="en-US"/>
        </a:p>
      </dgm:t>
    </dgm:pt>
    <dgm:pt modelId="{89F091AC-4FE2-4A8D-B071-1E816DFE3A21}" type="sibTrans" cxnId="{925FD7EB-84F9-405E-B1DF-F662923B5515}">
      <dgm:prSet/>
      <dgm:spPr/>
      <dgm:t>
        <a:bodyPr/>
        <a:lstStyle/>
        <a:p>
          <a:endParaRPr lang="en-US"/>
        </a:p>
      </dgm:t>
    </dgm:pt>
    <dgm:pt modelId="{17239706-81D0-4CC3-9FFB-A6333F1BB987}" type="pres">
      <dgm:prSet presAssocID="{60771E64-9819-4E2D-9290-57734393E26C}" presName="outerComposite" presStyleCnt="0">
        <dgm:presLayoutVars>
          <dgm:chMax val="5"/>
          <dgm:dir/>
          <dgm:resizeHandles val="exact"/>
        </dgm:presLayoutVars>
      </dgm:prSet>
      <dgm:spPr/>
    </dgm:pt>
    <dgm:pt modelId="{9680448E-0F4A-42A6-B661-674B96377E92}" type="pres">
      <dgm:prSet presAssocID="{60771E64-9819-4E2D-9290-57734393E26C}" presName="dummyMaxCanvas" presStyleCnt="0">
        <dgm:presLayoutVars/>
      </dgm:prSet>
      <dgm:spPr/>
    </dgm:pt>
    <dgm:pt modelId="{C750B741-7E56-4EAF-A079-947B0B13ED8E}" type="pres">
      <dgm:prSet presAssocID="{60771E64-9819-4E2D-9290-57734393E26C}" presName="FourNodes_1" presStyleLbl="node1" presStyleIdx="0" presStyleCnt="4">
        <dgm:presLayoutVars>
          <dgm:bulletEnabled val="1"/>
        </dgm:presLayoutVars>
      </dgm:prSet>
      <dgm:spPr/>
    </dgm:pt>
    <dgm:pt modelId="{0A123AA9-7A5A-48C4-9BBC-1768E85C812C}" type="pres">
      <dgm:prSet presAssocID="{60771E64-9819-4E2D-9290-57734393E26C}" presName="FourNodes_2" presStyleLbl="node1" presStyleIdx="1" presStyleCnt="4">
        <dgm:presLayoutVars>
          <dgm:bulletEnabled val="1"/>
        </dgm:presLayoutVars>
      </dgm:prSet>
      <dgm:spPr/>
    </dgm:pt>
    <dgm:pt modelId="{98DBD095-6D78-408E-80BF-6AFD1A2AB534}" type="pres">
      <dgm:prSet presAssocID="{60771E64-9819-4E2D-9290-57734393E26C}" presName="FourNodes_3" presStyleLbl="node1" presStyleIdx="2" presStyleCnt="4">
        <dgm:presLayoutVars>
          <dgm:bulletEnabled val="1"/>
        </dgm:presLayoutVars>
      </dgm:prSet>
      <dgm:spPr/>
    </dgm:pt>
    <dgm:pt modelId="{06572D7B-65EE-4672-A4A3-2A3E2518F187}" type="pres">
      <dgm:prSet presAssocID="{60771E64-9819-4E2D-9290-57734393E26C}" presName="FourNodes_4" presStyleLbl="node1" presStyleIdx="3" presStyleCnt="4">
        <dgm:presLayoutVars>
          <dgm:bulletEnabled val="1"/>
        </dgm:presLayoutVars>
      </dgm:prSet>
      <dgm:spPr/>
    </dgm:pt>
    <dgm:pt modelId="{6511D779-A68E-445F-A46F-76AF9A2EBD0E}" type="pres">
      <dgm:prSet presAssocID="{60771E64-9819-4E2D-9290-57734393E26C}" presName="FourConn_1-2" presStyleLbl="fgAccFollowNode1" presStyleIdx="0" presStyleCnt="3">
        <dgm:presLayoutVars>
          <dgm:bulletEnabled val="1"/>
        </dgm:presLayoutVars>
      </dgm:prSet>
      <dgm:spPr/>
    </dgm:pt>
    <dgm:pt modelId="{812B7BE0-E5B6-4D1A-AC83-1C2E72BDEF00}" type="pres">
      <dgm:prSet presAssocID="{60771E64-9819-4E2D-9290-57734393E26C}" presName="FourConn_2-3" presStyleLbl="fgAccFollowNode1" presStyleIdx="1" presStyleCnt="3">
        <dgm:presLayoutVars>
          <dgm:bulletEnabled val="1"/>
        </dgm:presLayoutVars>
      </dgm:prSet>
      <dgm:spPr/>
    </dgm:pt>
    <dgm:pt modelId="{A65FB20B-0BF8-4DEC-BC39-9727A503D422}" type="pres">
      <dgm:prSet presAssocID="{60771E64-9819-4E2D-9290-57734393E26C}" presName="FourConn_3-4" presStyleLbl="fgAccFollowNode1" presStyleIdx="2" presStyleCnt="3">
        <dgm:presLayoutVars>
          <dgm:bulletEnabled val="1"/>
        </dgm:presLayoutVars>
      </dgm:prSet>
      <dgm:spPr/>
    </dgm:pt>
    <dgm:pt modelId="{2E7F5328-D63D-4097-942C-6035B3F880C8}" type="pres">
      <dgm:prSet presAssocID="{60771E64-9819-4E2D-9290-57734393E26C}" presName="FourNodes_1_text" presStyleLbl="node1" presStyleIdx="3" presStyleCnt="4">
        <dgm:presLayoutVars>
          <dgm:bulletEnabled val="1"/>
        </dgm:presLayoutVars>
      </dgm:prSet>
      <dgm:spPr/>
    </dgm:pt>
    <dgm:pt modelId="{A99D1CF7-40AD-4089-827B-EC3E0956E6EB}" type="pres">
      <dgm:prSet presAssocID="{60771E64-9819-4E2D-9290-57734393E26C}" presName="FourNodes_2_text" presStyleLbl="node1" presStyleIdx="3" presStyleCnt="4">
        <dgm:presLayoutVars>
          <dgm:bulletEnabled val="1"/>
        </dgm:presLayoutVars>
      </dgm:prSet>
      <dgm:spPr/>
    </dgm:pt>
    <dgm:pt modelId="{FA41FC5B-0FC4-4475-ACDF-334412C74CC8}" type="pres">
      <dgm:prSet presAssocID="{60771E64-9819-4E2D-9290-57734393E26C}" presName="FourNodes_3_text" presStyleLbl="node1" presStyleIdx="3" presStyleCnt="4">
        <dgm:presLayoutVars>
          <dgm:bulletEnabled val="1"/>
        </dgm:presLayoutVars>
      </dgm:prSet>
      <dgm:spPr/>
    </dgm:pt>
    <dgm:pt modelId="{18CE0FF5-A522-43BD-AF92-2E691865DB0C}" type="pres">
      <dgm:prSet presAssocID="{60771E64-9819-4E2D-9290-57734393E26C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5DB7320D-F1ED-456E-8A08-5AD750EA272A}" type="presOf" srcId="{D083B373-5762-4C46-8B44-78C9991830C0}" destId="{812B7BE0-E5B6-4D1A-AC83-1C2E72BDEF00}" srcOrd="0" destOrd="0" presId="urn:microsoft.com/office/officeart/2005/8/layout/vProcess5"/>
    <dgm:cxn modelId="{27F2AA11-E4D5-4947-8E71-CD10B317645C}" type="presOf" srcId="{16F148F6-989C-43FD-92F2-580E1F31BAD1}" destId="{98DBD095-6D78-408E-80BF-6AFD1A2AB534}" srcOrd="0" destOrd="0" presId="urn:microsoft.com/office/officeart/2005/8/layout/vProcess5"/>
    <dgm:cxn modelId="{D0C7CD11-C5AD-4A7B-8D7F-B517D0EC947A}" srcId="{60771E64-9819-4E2D-9290-57734393E26C}" destId="{7DD065D5-327D-4B29-9B16-B62B9D51AC40}" srcOrd="1" destOrd="0" parTransId="{32139928-BDF1-4CBF-9EB5-5E5F155424DC}" sibTransId="{D083B373-5762-4C46-8B44-78C9991830C0}"/>
    <dgm:cxn modelId="{4E28331C-5A9C-4A35-BB4B-2799CAB8DA0D}" type="presOf" srcId="{7DD065D5-327D-4B29-9B16-B62B9D51AC40}" destId="{0A123AA9-7A5A-48C4-9BBC-1768E85C812C}" srcOrd="0" destOrd="0" presId="urn:microsoft.com/office/officeart/2005/8/layout/vProcess5"/>
    <dgm:cxn modelId="{D8F9FA29-B49A-4825-A11C-C08E952E308D}" type="presOf" srcId="{609EC5AC-C668-4692-8D56-398E08EB183B}" destId="{C750B741-7E56-4EAF-A079-947B0B13ED8E}" srcOrd="0" destOrd="0" presId="urn:microsoft.com/office/officeart/2005/8/layout/vProcess5"/>
    <dgm:cxn modelId="{CF64502F-64FE-4DC0-B7E3-90529524E7D8}" type="presOf" srcId="{7DD065D5-327D-4B29-9B16-B62B9D51AC40}" destId="{A99D1CF7-40AD-4089-827B-EC3E0956E6EB}" srcOrd="1" destOrd="0" presId="urn:microsoft.com/office/officeart/2005/8/layout/vProcess5"/>
    <dgm:cxn modelId="{BCBA0A43-323D-457B-94DA-CA256EE4243D}" type="presOf" srcId="{609EC5AC-C668-4692-8D56-398E08EB183B}" destId="{2E7F5328-D63D-4097-942C-6035B3F880C8}" srcOrd="1" destOrd="0" presId="urn:microsoft.com/office/officeart/2005/8/layout/vProcess5"/>
    <dgm:cxn modelId="{930B1769-41A4-4657-BCA1-D6AAE59E43E2}" type="presOf" srcId="{60771E64-9819-4E2D-9290-57734393E26C}" destId="{17239706-81D0-4CC3-9FFB-A6333F1BB987}" srcOrd="0" destOrd="0" presId="urn:microsoft.com/office/officeart/2005/8/layout/vProcess5"/>
    <dgm:cxn modelId="{64BFAC72-20EC-4391-BDB0-BA0A3BE4C788}" type="presOf" srcId="{16F148F6-989C-43FD-92F2-580E1F31BAD1}" destId="{FA41FC5B-0FC4-4475-ACDF-334412C74CC8}" srcOrd="1" destOrd="0" presId="urn:microsoft.com/office/officeart/2005/8/layout/vProcess5"/>
    <dgm:cxn modelId="{F461F184-8BCF-4D51-B5C3-ACF236428CC3}" srcId="{60771E64-9819-4E2D-9290-57734393E26C}" destId="{609EC5AC-C668-4692-8D56-398E08EB183B}" srcOrd="0" destOrd="0" parTransId="{1FC21357-E90E-4348-8737-8D542DCB1C7A}" sibTransId="{F5038C1E-0EE1-491C-B86D-7D24F78AA279}"/>
    <dgm:cxn modelId="{C2124FAA-78AB-400A-8137-3E0EDD724AEC}" type="presOf" srcId="{6EF7599F-3009-4A76-B821-5832370E3A8A}" destId="{06572D7B-65EE-4672-A4A3-2A3E2518F187}" srcOrd="0" destOrd="0" presId="urn:microsoft.com/office/officeart/2005/8/layout/vProcess5"/>
    <dgm:cxn modelId="{720A15D9-0E9F-4447-9C2D-216B0B5A8A35}" type="presOf" srcId="{FE6CC92A-7EE2-4E10-BF2D-32EB087E5652}" destId="{A65FB20B-0BF8-4DEC-BC39-9727A503D422}" srcOrd="0" destOrd="0" presId="urn:microsoft.com/office/officeart/2005/8/layout/vProcess5"/>
    <dgm:cxn modelId="{21CDF6DE-FC07-4AA1-BF29-658F2851ED52}" srcId="{60771E64-9819-4E2D-9290-57734393E26C}" destId="{16F148F6-989C-43FD-92F2-580E1F31BAD1}" srcOrd="2" destOrd="0" parTransId="{E2A473B0-BFB5-46A0-AD05-ADCA2B443B65}" sibTransId="{FE6CC92A-7EE2-4E10-BF2D-32EB087E5652}"/>
    <dgm:cxn modelId="{572B65E4-7BC4-4068-B288-6385361FCAE5}" type="presOf" srcId="{F5038C1E-0EE1-491C-B86D-7D24F78AA279}" destId="{6511D779-A68E-445F-A46F-76AF9A2EBD0E}" srcOrd="0" destOrd="0" presId="urn:microsoft.com/office/officeart/2005/8/layout/vProcess5"/>
    <dgm:cxn modelId="{925FD7EB-84F9-405E-B1DF-F662923B5515}" srcId="{60771E64-9819-4E2D-9290-57734393E26C}" destId="{6EF7599F-3009-4A76-B821-5832370E3A8A}" srcOrd="3" destOrd="0" parTransId="{6639D6CB-FF56-4A17-A670-8457494ACF74}" sibTransId="{89F091AC-4FE2-4A8D-B071-1E816DFE3A21}"/>
    <dgm:cxn modelId="{BB05FAF7-4A66-474D-91E0-3F5759BC4EF9}" type="presOf" srcId="{6EF7599F-3009-4A76-B821-5832370E3A8A}" destId="{18CE0FF5-A522-43BD-AF92-2E691865DB0C}" srcOrd="1" destOrd="0" presId="urn:microsoft.com/office/officeart/2005/8/layout/vProcess5"/>
    <dgm:cxn modelId="{2757A5A4-E07D-40DC-B104-6D7DEE2C6FCD}" type="presParOf" srcId="{17239706-81D0-4CC3-9FFB-A6333F1BB987}" destId="{9680448E-0F4A-42A6-B661-674B96377E92}" srcOrd="0" destOrd="0" presId="urn:microsoft.com/office/officeart/2005/8/layout/vProcess5"/>
    <dgm:cxn modelId="{2CBA60AF-7850-4DFB-BEF0-2BF8EF2246E0}" type="presParOf" srcId="{17239706-81D0-4CC3-9FFB-A6333F1BB987}" destId="{C750B741-7E56-4EAF-A079-947B0B13ED8E}" srcOrd="1" destOrd="0" presId="urn:microsoft.com/office/officeart/2005/8/layout/vProcess5"/>
    <dgm:cxn modelId="{64CB50C0-5C3D-4F76-81AF-116D23FC02C9}" type="presParOf" srcId="{17239706-81D0-4CC3-9FFB-A6333F1BB987}" destId="{0A123AA9-7A5A-48C4-9BBC-1768E85C812C}" srcOrd="2" destOrd="0" presId="urn:microsoft.com/office/officeart/2005/8/layout/vProcess5"/>
    <dgm:cxn modelId="{DAA5440A-6BA0-4A50-AF1F-C08459211897}" type="presParOf" srcId="{17239706-81D0-4CC3-9FFB-A6333F1BB987}" destId="{98DBD095-6D78-408E-80BF-6AFD1A2AB534}" srcOrd="3" destOrd="0" presId="urn:microsoft.com/office/officeart/2005/8/layout/vProcess5"/>
    <dgm:cxn modelId="{4BF8FC8D-8E03-41AD-9838-63984A485B60}" type="presParOf" srcId="{17239706-81D0-4CC3-9FFB-A6333F1BB987}" destId="{06572D7B-65EE-4672-A4A3-2A3E2518F187}" srcOrd="4" destOrd="0" presId="urn:microsoft.com/office/officeart/2005/8/layout/vProcess5"/>
    <dgm:cxn modelId="{90E2F513-20DA-43B9-A6DC-D1F134688463}" type="presParOf" srcId="{17239706-81D0-4CC3-9FFB-A6333F1BB987}" destId="{6511D779-A68E-445F-A46F-76AF9A2EBD0E}" srcOrd="5" destOrd="0" presId="urn:microsoft.com/office/officeart/2005/8/layout/vProcess5"/>
    <dgm:cxn modelId="{92061591-E35C-466D-B965-7450EFC36D08}" type="presParOf" srcId="{17239706-81D0-4CC3-9FFB-A6333F1BB987}" destId="{812B7BE0-E5B6-4D1A-AC83-1C2E72BDEF00}" srcOrd="6" destOrd="0" presId="urn:microsoft.com/office/officeart/2005/8/layout/vProcess5"/>
    <dgm:cxn modelId="{2BA66361-7A84-488F-AC33-880FE4B84F4C}" type="presParOf" srcId="{17239706-81D0-4CC3-9FFB-A6333F1BB987}" destId="{A65FB20B-0BF8-4DEC-BC39-9727A503D422}" srcOrd="7" destOrd="0" presId="urn:microsoft.com/office/officeart/2005/8/layout/vProcess5"/>
    <dgm:cxn modelId="{9C7A18C4-CC1B-455B-9F3B-65F1897E724D}" type="presParOf" srcId="{17239706-81D0-4CC3-9FFB-A6333F1BB987}" destId="{2E7F5328-D63D-4097-942C-6035B3F880C8}" srcOrd="8" destOrd="0" presId="urn:microsoft.com/office/officeart/2005/8/layout/vProcess5"/>
    <dgm:cxn modelId="{2813D5D9-1E70-4719-88C4-1234934C11CA}" type="presParOf" srcId="{17239706-81D0-4CC3-9FFB-A6333F1BB987}" destId="{A99D1CF7-40AD-4089-827B-EC3E0956E6EB}" srcOrd="9" destOrd="0" presId="urn:microsoft.com/office/officeart/2005/8/layout/vProcess5"/>
    <dgm:cxn modelId="{D5A30FB4-3AFD-4842-A9EE-B7BF1CFD7436}" type="presParOf" srcId="{17239706-81D0-4CC3-9FFB-A6333F1BB987}" destId="{FA41FC5B-0FC4-4475-ACDF-334412C74CC8}" srcOrd="10" destOrd="0" presId="urn:microsoft.com/office/officeart/2005/8/layout/vProcess5"/>
    <dgm:cxn modelId="{20DC939F-AAD3-4499-9CAA-AC4AB03A3BD0}" type="presParOf" srcId="{17239706-81D0-4CC3-9FFB-A6333F1BB987}" destId="{18CE0FF5-A522-43BD-AF92-2E691865DB0C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50B741-7E56-4EAF-A079-947B0B13ED8E}">
      <dsp:nvSpPr>
        <dsp:cNvPr id="0" name=""/>
        <dsp:cNvSpPr/>
      </dsp:nvSpPr>
      <dsp:spPr>
        <a:xfrm>
          <a:off x="0" y="0"/>
          <a:ext cx="6526728" cy="104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DLI Achievement Status</a:t>
          </a:r>
        </a:p>
      </dsp:txBody>
      <dsp:txXfrm>
        <a:off x="30534" y="30534"/>
        <a:ext cx="5313688" cy="981440"/>
      </dsp:txXfrm>
    </dsp:sp>
    <dsp:sp modelId="{0A123AA9-7A5A-48C4-9BBC-1768E85C812C}">
      <dsp:nvSpPr>
        <dsp:cNvPr id="0" name=""/>
        <dsp:cNvSpPr/>
      </dsp:nvSpPr>
      <dsp:spPr>
        <a:xfrm>
          <a:off x="546613" y="1232054"/>
          <a:ext cx="6526728" cy="104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DLR 2.2a – SBR Updated to 2024: Achieved</a:t>
          </a:r>
        </a:p>
      </dsp:txBody>
      <dsp:txXfrm>
        <a:off x="577147" y="1262588"/>
        <a:ext cx="5241416" cy="981440"/>
      </dsp:txXfrm>
    </dsp:sp>
    <dsp:sp modelId="{98DBD095-6D78-408E-80BF-6AFD1A2AB534}">
      <dsp:nvSpPr>
        <dsp:cNvPr id="0" name=""/>
        <dsp:cNvSpPr/>
      </dsp:nvSpPr>
      <dsp:spPr>
        <a:xfrm>
          <a:off x="1085068" y="2464109"/>
          <a:ext cx="6526728" cy="104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DLR 2.3a – AASS 2023/24: Achieved</a:t>
          </a:r>
        </a:p>
      </dsp:txBody>
      <dsp:txXfrm>
        <a:off x="1115602" y="2494643"/>
        <a:ext cx="5249574" cy="981440"/>
      </dsp:txXfrm>
    </dsp:sp>
    <dsp:sp modelId="{06572D7B-65EE-4672-A4A3-2A3E2518F187}">
      <dsp:nvSpPr>
        <dsp:cNvPr id="0" name=""/>
        <dsp:cNvSpPr/>
      </dsp:nvSpPr>
      <dsp:spPr>
        <a:xfrm>
          <a:off x="1631682" y="3696164"/>
          <a:ext cx="6526728" cy="1042508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DLR 2.6c – Big Data and New Technologies: Partially Achieved</a:t>
          </a:r>
        </a:p>
      </dsp:txBody>
      <dsp:txXfrm>
        <a:off x="1662216" y="3726698"/>
        <a:ext cx="5241416" cy="981440"/>
      </dsp:txXfrm>
    </dsp:sp>
    <dsp:sp modelId="{6511D779-A68E-445F-A46F-76AF9A2EBD0E}">
      <dsp:nvSpPr>
        <dsp:cNvPr id="0" name=""/>
        <dsp:cNvSpPr/>
      </dsp:nvSpPr>
      <dsp:spPr>
        <a:xfrm>
          <a:off x="5849097" y="798466"/>
          <a:ext cx="677630" cy="6776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6001564" y="798466"/>
        <a:ext cx="372696" cy="509917"/>
      </dsp:txXfrm>
    </dsp:sp>
    <dsp:sp modelId="{812B7BE0-E5B6-4D1A-AC83-1C2E72BDEF00}">
      <dsp:nvSpPr>
        <dsp:cNvPr id="0" name=""/>
        <dsp:cNvSpPr/>
      </dsp:nvSpPr>
      <dsp:spPr>
        <a:xfrm>
          <a:off x="6395711" y="2030521"/>
          <a:ext cx="677630" cy="6776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6548178" y="2030521"/>
        <a:ext cx="372696" cy="509917"/>
      </dsp:txXfrm>
    </dsp:sp>
    <dsp:sp modelId="{A65FB20B-0BF8-4DEC-BC39-9727A503D422}">
      <dsp:nvSpPr>
        <dsp:cNvPr id="0" name=""/>
        <dsp:cNvSpPr/>
      </dsp:nvSpPr>
      <dsp:spPr>
        <a:xfrm>
          <a:off x="6934166" y="3262576"/>
          <a:ext cx="677630" cy="677630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200" kern="1200"/>
        </a:p>
      </dsp:txBody>
      <dsp:txXfrm>
        <a:off x="7086633" y="3262576"/>
        <a:ext cx="372696" cy="5099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96319" y="802299"/>
            <a:ext cx="5618515" cy="2541431"/>
          </a:xfrm>
        </p:spPr>
        <p:txBody>
          <a:bodyPr bIns="0"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96319" y="3531205"/>
            <a:ext cx="5618515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60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96319" y="329308"/>
            <a:ext cx="3086292" cy="309201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4703" y="798973"/>
            <a:ext cx="802005" cy="503578"/>
          </a:xfrm>
        </p:spPr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396319" y="3528542"/>
            <a:ext cx="561851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4901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813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1756130"/>
            <a:ext cx="5617002" cy="1887950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2" y="3806196"/>
            <a:ext cx="5617002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43491" y="3804985"/>
            <a:ext cx="561700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907810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890"/>
            <a:ext cx="6571343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3490" y="2013936"/>
            <a:ext cx="3125871" cy="34375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89182" y="2013936"/>
            <a:ext cx="3125652" cy="34375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5542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5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3491" y="804164"/>
            <a:ext cx="6571344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9550"/>
            <a:ext cx="3125766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3491" y="2824270"/>
            <a:ext cx="3125766" cy="26444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89182" y="2023004"/>
            <a:ext cx="31256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89182" y="2821491"/>
            <a:ext cx="3125652" cy="26373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1240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2" name="Straight Connector 31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447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640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9042" y="798973"/>
            <a:ext cx="2425950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86656" y="798974"/>
            <a:ext cx="3828178" cy="46588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9042" y="3205492"/>
            <a:ext cx="2427369" cy="2248181"/>
          </a:xfrm>
        </p:spPr>
        <p:txBody>
          <a:bodyPr>
            <a:normAutofit/>
          </a:bodyPr>
          <a:lstStyle>
            <a:lvl1pPr marL="0" indent="0" algn="l">
              <a:buNone/>
              <a:defRPr sz="16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1748" y="3205491"/>
            <a:ext cx="242327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8133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4996501" y="482171"/>
            <a:ext cx="3511387" cy="5149101"/>
            <a:chOff x="6852919" y="583365"/>
            <a:chExt cx="4681849" cy="5181928"/>
          </a:xfrm>
        </p:grpSpPr>
        <p:sp>
          <p:nvSpPr>
            <p:cNvPr id="14" name="Rectangle 13"/>
            <p:cNvSpPr/>
            <p:nvPr/>
          </p:nvSpPr>
          <p:spPr>
            <a:xfrm>
              <a:off x="6852919" y="583365"/>
              <a:ext cx="4681849" cy="5181928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Rectangle 14"/>
            <p:cNvSpPr/>
            <p:nvPr/>
          </p:nvSpPr>
          <p:spPr>
            <a:xfrm>
              <a:off x="7273787" y="915806"/>
              <a:ext cx="3844017" cy="4507918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148" y="1129513"/>
            <a:ext cx="3244935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40128" y="1122543"/>
            <a:ext cx="2234998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3492" y="3145992"/>
            <a:ext cx="3240286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36664" y="5469857"/>
            <a:ext cx="3252420" cy="320123"/>
          </a:xfrm>
        </p:spPr>
        <p:txBody>
          <a:bodyPr/>
          <a:lstStyle>
            <a:lvl1pPr algn="l">
              <a:defRPr/>
            </a:lvl1pPr>
          </a:lstStyle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37530" y="318641"/>
            <a:ext cx="3251553" cy="320931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1281" y="3143605"/>
            <a:ext cx="324201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739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3" name="Straight Connector 32"/>
          <p:cNvCxnSpPr/>
          <p:nvPr/>
        </p:nvCxnSpPr>
        <p:spPr>
          <a:xfrm>
            <a:off x="1443491" y="1847088"/>
            <a:ext cx="657134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0404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18028" y="798974"/>
            <a:ext cx="1103027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3491" y="798974"/>
            <a:ext cx="5301095" cy="46598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6918028" y="798974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8811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015734"/>
            <a:ext cx="9144000" cy="4079520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1538" r="12500" b="-1538"/>
          <a:stretch/>
        </p:blipFill>
        <p:spPr>
          <a:xfrm>
            <a:off x="-1" y="6095253"/>
            <a:ext cx="9144001" cy="774727"/>
          </a:xfrm>
          <a:prstGeom prst="rect">
            <a:avLst/>
          </a:prstGeom>
        </p:spPr>
      </p:pic>
      <p:cxnSp>
        <p:nvCxnSpPr>
          <p:cNvPr id="13" name="Straight Connector 12"/>
          <p:cNvCxnSpPr/>
          <p:nvPr/>
        </p:nvCxnSpPr>
        <p:spPr>
          <a:xfrm>
            <a:off x="0" y="6101127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43491" y="804520"/>
            <a:ext cx="6571343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3491" y="2015733"/>
            <a:ext cx="6571343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46542" y="330370"/>
            <a:ext cx="2368292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11/22/2025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3491" y="329308"/>
            <a:ext cx="4034004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7725" y="798973"/>
            <a:ext cx="795746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683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6858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6858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7352" y="2322786"/>
            <a:ext cx="9070428" cy="270259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/>
              <a:t>Final Verification Report</a:t>
            </a:r>
            <a:br>
              <a:rPr lang="en-US" sz="3600" dirty="0"/>
            </a:br>
            <a:endParaRPr lang="en-US" sz="3600" dirty="0"/>
          </a:p>
          <a:p>
            <a:pPr algn="ctr"/>
            <a:r>
              <a:rPr lang="en-US" sz="2700" dirty="0"/>
              <a:t>United Republic of Tanzania </a:t>
            </a:r>
            <a:br>
              <a:rPr lang="en-US" sz="3600" dirty="0"/>
            </a:br>
            <a:br>
              <a:rPr lang="en-US" sz="3600" dirty="0"/>
            </a:br>
            <a:r>
              <a:rPr lang="en-US" sz="2000" dirty="0"/>
              <a:t>October 2025</a:t>
            </a:r>
            <a:br>
              <a:rPr lang="en-US" sz="2000" dirty="0"/>
            </a:br>
            <a:br>
              <a:rPr lang="en-US" sz="2000" dirty="0"/>
            </a:br>
            <a:r>
              <a:rPr lang="en-GB" sz="3100" dirty="0"/>
              <a:t>EARSP-for-R Program</a:t>
            </a:r>
            <a:br>
              <a:rPr lang="en-GB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0"/>
            <a:ext cx="9165020" cy="1667441"/>
          </a:xfrm>
        </p:spPr>
        <p:txBody>
          <a:bodyPr>
            <a:noAutofit/>
          </a:bodyPr>
          <a:lstStyle/>
          <a:p>
            <a:pPr algn="ctr"/>
            <a:r>
              <a:rPr lang="en-GB" sz="2400" dirty="0"/>
              <a:t>Economic commission for Africa</a:t>
            </a:r>
          </a:p>
          <a:p>
            <a:pPr algn="ctr"/>
            <a:r>
              <a:rPr lang="en-GB" sz="2400" dirty="0" err="1"/>
              <a:t>eca</a:t>
            </a:r>
            <a:endParaRPr lang="en-GB" sz="2400" dirty="0"/>
          </a:p>
          <a:p>
            <a:pPr algn="ctr"/>
            <a:r>
              <a:rPr lang="en-GB" dirty="0"/>
              <a:t>Independent Verification Agency (IVA)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\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2760" y="312198"/>
            <a:ext cx="8036346" cy="1049235"/>
          </a:xfrm>
        </p:spPr>
        <p:txBody>
          <a:bodyPr/>
          <a:lstStyle/>
          <a:p>
            <a:r>
              <a:rPr b="1" dirty="0"/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2760" y="2005223"/>
            <a:ext cx="8487799" cy="3785977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sz="2400" dirty="0"/>
              <a:t>UNECA conducted the October 2025 verification mission for Tanzania under EARSP-for-R.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Mission implemented in collaboration with the EAC Secretariat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Verification of three DLRs: SBR (2.2a), AASS (2.3a), Big Data &amp; New Technologies (2.6c)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103" y="206330"/>
            <a:ext cx="7945821" cy="1049235"/>
          </a:xfrm>
        </p:spPr>
        <p:txBody>
          <a:bodyPr/>
          <a:lstStyle/>
          <a:p>
            <a:r>
              <a:rPr b="1" dirty="0"/>
              <a:t>DLR 2.2a: Statistical Business Register (SBR)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103" y="1346825"/>
            <a:ext cx="8828690" cy="485427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sz="2400" b="1" dirty="0"/>
              <a:t>Verification Findings</a:t>
            </a:r>
            <a:r>
              <a:rPr lang="en-US" sz="2400" b="1" dirty="0"/>
              <a:t>:</a:t>
            </a:r>
            <a:endParaRPr sz="2400" b="1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2024 SBR updated, published, and anonymized microdata available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Use of administrative data from TRA, Census of Industrial Production, Employment &amp; Earnings Survey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Enhanced completeness, accuracy, and enterprise-level integration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Areas for improvement: automation, data sharing, integration across Mainland &amp; Zanzibar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Status of the DLI: Achieved</a:t>
            </a:r>
            <a:endParaRPr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b="1" dirty="0"/>
              <a:t>DLR 2.3a: Annual Agricultural Sample Survey (AASS)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187" y="1252412"/>
            <a:ext cx="8954812" cy="4465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sz="2400" b="1" dirty="0"/>
              <a:t>Verification Findings</a:t>
            </a:r>
            <a:r>
              <a:rPr lang="en-US" sz="2400" b="1" dirty="0"/>
              <a:t>: </a:t>
            </a:r>
            <a:endParaRPr sz="2400" b="1" dirty="0"/>
          </a:p>
          <a:p>
            <a:pPr marL="0" indent="0">
              <a:buNone/>
            </a:pPr>
            <a:endParaRPr lang="en-GB" sz="1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2023/24 AASS completed, published, and accessible online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Provides disaggregated, sex- and sector-specific data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Anonymized microdata archived in the National Data Archive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b="1" dirty="0"/>
              <a:t>Future needs: </a:t>
            </a:r>
            <a:r>
              <a:rPr sz="2400" dirty="0"/>
              <a:t>geospatial variables, employment &amp; livestock/aquaculture, trade data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lang="en-GB" sz="2400" dirty="0"/>
              <a:t>Status of the DLI:  Achieved</a:t>
            </a:r>
            <a:endParaRPr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9186" y="163389"/>
            <a:ext cx="8954813" cy="1049235"/>
          </a:xfrm>
        </p:spPr>
        <p:txBody>
          <a:bodyPr/>
          <a:lstStyle/>
          <a:p>
            <a:r>
              <a:rPr lang="en-US" sz="3200" b="1" dirty="0"/>
              <a:t>DLR 2.6c: Big Data and New Technologies</a:t>
            </a:r>
            <a:endParaRPr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9186" y="1212624"/>
            <a:ext cx="8954814" cy="42527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sz="2400" b="1" dirty="0"/>
              <a:t>Verification Findings</a:t>
            </a:r>
            <a:r>
              <a:rPr lang="en-US" sz="2400" b="1" dirty="0"/>
              <a:t>: </a:t>
            </a:r>
            <a:endParaRPr sz="2400" b="1" dirty="0"/>
          </a:p>
          <a:p>
            <a:pPr marL="0" indent="0">
              <a:buNone/>
            </a:pPr>
            <a:endParaRPr lang="en-GB" sz="1400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Validated environmental report produced by NBS &amp; OCGS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Draft analytical reports on agriculture and poverty under finalization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Growing use of satellite imagery, ML and Earth observation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Challenges: inconsistent data quality, limited model validation, capacity gaps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sz="2400" dirty="0"/>
              <a:t>Status: Partially Achieved</a:t>
            </a:r>
          </a:p>
        </p:txBody>
      </p:sp>
    </p:spTree>
    <p:extLst>
      <p:ext uri="{BB962C8B-B14F-4D97-AF65-F5344CB8AC3E}">
        <p14:creationId xmlns:p14="http://schemas.microsoft.com/office/powerpoint/2010/main" val="18795535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482E7304-2AC2-4A5C-924D-A6AC3FFC5E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9769" y="368495"/>
            <a:ext cx="7202456" cy="1049235"/>
          </a:xfrm>
        </p:spPr>
        <p:txBody>
          <a:bodyPr>
            <a:normAutofit/>
          </a:bodyPr>
          <a:lstStyle/>
          <a:p>
            <a:r>
              <a:rPr lang="en-GB" b="1" dirty="0"/>
              <a:t>Summary of the dli status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259FEF2-F6A5-442F-BA10-4E39EECD0A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88684" y="1853754"/>
            <a:ext cx="720245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Rectangle 13">
            <a:extLst>
              <a:ext uri="{FF2B5EF4-FFF2-40B4-BE49-F238E27FC236}">
                <a16:creationId xmlns:a16="http://schemas.microsoft.com/office/drawing/2014/main" id="{A3C183B1-1D4B-4E3D-A02E-A426E3BFA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019476"/>
            <a:ext cx="9144000" cy="4838524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3C9F4AF-D3BD-A4A1-1684-9D43810903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97084992"/>
              </p:ext>
            </p:extLst>
          </p:nvPr>
        </p:nvGraphicFramePr>
        <p:xfrm>
          <a:off x="659769" y="2019474"/>
          <a:ext cx="8158410" cy="47386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8374" y="174798"/>
            <a:ext cx="6571343" cy="1049235"/>
          </a:xfrm>
        </p:spPr>
        <p:txBody>
          <a:bodyPr/>
          <a:lstStyle/>
          <a:p>
            <a:r>
              <a:rPr b="1" dirty="0"/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497" y="1080312"/>
            <a:ext cx="7914289" cy="44586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/>
              <a:t>Final </a:t>
            </a:r>
            <a:r>
              <a:rPr sz="2400" b="1" dirty="0"/>
              <a:t>Key Takeaways</a:t>
            </a:r>
            <a:endParaRPr lang="en-US" sz="2400" b="1" dirty="0"/>
          </a:p>
          <a:p>
            <a:pPr marL="0" indent="0">
              <a:buNone/>
            </a:pPr>
            <a:endParaRPr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Tanzania demonstrates strong commitment to quality statistics and innovation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Two DLIs achieved and one partially achieved</a:t>
            </a:r>
            <a:endParaRPr lang="en-US" sz="2400" dirty="0"/>
          </a:p>
          <a:p>
            <a:pPr>
              <a:buFont typeface="Wingdings" panose="05000000000000000000" pitchFamily="2" charset="2"/>
              <a:buChar char="q"/>
            </a:pPr>
            <a:r>
              <a:rPr sz="2400" dirty="0"/>
              <a:t>Continued investments needed in data infrastructure, inter-agency coordination, and advanced analytical skills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Metadata/LabelInfo.xml><?xml version="1.0" encoding="utf-8"?>
<clbl:labelList xmlns:clbl="http://schemas.microsoft.com/office/2020/mipLabelMetadata">
  <clbl:label id="{8b77875e-5908-45a0-9cb4-dec9ae074618}" enabled="1" method="Privileged" siteId="{0f9e35db-544f-4f60-bdcc-5ea416e6dc7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26</TotalTime>
  <Words>317</Words>
  <Application>Microsoft Office PowerPoint</Application>
  <PresentationFormat>On-screen Show (4:3)</PresentationFormat>
  <Paragraphs>45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Gill Sans MT</vt:lpstr>
      <vt:lpstr>Wingdings</vt:lpstr>
      <vt:lpstr>Gallery</vt:lpstr>
      <vt:lpstr>Final Verification Report  United Republic of Tanzania   October 2025  EARSP-for-R Program </vt:lpstr>
      <vt:lpstr>Introduction</vt:lpstr>
      <vt:lpstr>DLR 2.2a: Statistical Business Register (SBR)</vt:lpstr>
      <vt:lpstr>DLR 2.3a: Annual Agricultural Sample Survey (AASS)</vt:lpstr>
      <vt:lpstr>DLR 2.6c: Big Data and New Technologies</vt:lpstr>
      <vt:lpstr>Summary of the dli status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Final Verification Report  United Republic of Tanzania   October 2025  EARSP-for-R Program</dc:title>
  <dc:subject/>
  <dc:creator>Akrem Abdusemed</dc:creator>
  <cp:keywords/>
  <dc:description>generated using python-pptx</dc:description>
  <cp:lastModifiedBy>Akrem Abdusemed</cp:lastModifiedBy>
  <cp:revision>4</cp:revision>
  <dcterms:created xsi:type="dcterms:W3CDTF">2013-01-27T09:14:16Z</dcterms:created>
  <dcterms:modified xsi:type="dcterms:W3CDTF">2025-11-22T04:15:17Z</dcterms:modified>
  <cp:category/>
</cp:coreProperties>
</file>